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88" r:id="rId3"/>
    <p:sldId id="300" r:id="rId4"/>
    <p:sldId id="294" r:id="rId5"/>
    <p:sldId id="295" r:id="rId6"/>
    <p:sldId id="296" r:id="rId7"/>
    <p:sldId id="257" r:id="rId8"/>
    <p:sldId id="299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9" r:id="rId17"/>
    <p:sldId id="310" r:id="rId18"/>
    <p:sldId id="311" r:id="rId19"/>
    <p:sldId id="312" r:id="rId20"/>
    <p:sldId id="313" r:id="rId21"/>
    <p:sldId id="314" r:id="rId22"/>
    <p:sldId id="297" r:id="rId23"/>
    <p:sldId id="315" r:id="rId24"/>
    <p:sldId id="316" r:id="rId25"/>
    <p:sldId id="298" r:id="rId26"/>
    <p:sldId id="317" r:id="rId27"/>
    <p:sldId id="318" r:id="rId28"/>
    <p:sldId id="293" r:id="rId29"/>
  </p:sldIdLst>
  <p:sldSz cx="10693400" cy="7561263"/>
  <p:notesSz cx="6623050" cy="9810750"/>
  <p:defaultTextStyle>
    <a:defPPr>
      <a:defRPr lang="hu-H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72200"/>
    <a:srgbClr val="E1452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Világos stílus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Világos stílu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Közepesen sötét stílu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2" d="100"/>
          <a:sy n="62" d="100"/>
        </p:scale>
        <p:origin x="-420" y="-90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69988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hu-HU" smtClean="0"/>
              <a:t>Cím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751529" y="0"/>
            <a:ext cx="2869988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46A300-566B-4BC4-8683-487FCA99CBCC}" type="datetimeFigureOut">
              <a:rPr lang="hu-HU" smtClean="0"/>
              <a:pPr/>
              <a:t>2016.10.07.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318510"/>
            <a:ext cx="2869988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751529" y="9318510"/>
            <a:ext cx="2869988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E780B8-2D5C-48E8-A25C-39542431BDF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35038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69988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hu-HU" smtClean="0"/>
              <a:t>Cím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751529" y="0"/>
            <a:ext cx="2869988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3A96CE-A152-423B-91EE-AD671D1773CA}" type="datetimeFigureOut">
              <a:rPr lang="hu-HU" smtClean="0"/>
              <a:pPr/>
              <a:t>2016.10.07.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35013"/>
            <a:ext cx="5203825" cy="3679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62305" y="4660106"/>
            <a:ext cx="5298440" cy="44148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318510"/>
            <a:ext cx="2869988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751529" y="9318510"/>
            <a:ext cx="2869988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2C5BB-DFB2-4D85-8499-E12CDB7FC1C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5845424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35"/>
            <a:ext cx="10693594" cy="7561127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06140" y="180232"/>
            <a:ext cx="9853768" cy="1440160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06140" y="1764408"/>
            <a:ext cx="9861645" cy="1080120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933904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4670" y="1404367"/>
            <a:ext cx="9624060" cy="1260211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34670" y="3060551"/>
            <a:ext cx="9624060" cy="369382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E23BB-B8B5-460F-A483-5CD299F04DC6}" type="datetime1">
              <a:rPr lang="hu-HU" smtClean="0"/>
              <a:pPr/>
              <a:t>2016.10.07.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6C7E7-89B1-414A-8510-2C306DE187F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082100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752715" y="1404366"/>
            <a:ext cx="2406015" cy="5350013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34670" y="1404366"/>
            <a:ext cx="7039822" cy="5350013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BC6B4-408D-4D8B-AC38-35A741372EF3}" type="datetime1">
              <a:rPr lang="hu-HU" smtClean="0"/>
              <a:pPr/>
              <a:t>2016.10.07.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6C7E7-89B1-414A-8510-2C306DE187F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078435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4670" y="1404367"/>
            <a:ext cx="9624060" cy="1260211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4670" y="3060551"/>
            <a:ext cx="9624060" cy="369382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954E6-E3FD-4366-BE73-33306AF9678F}" type="datetime1">
              <a:rPr lang="hu-HU" smtClean="0"/>
              <a:pPr/>
              <a:t>2016.10.07.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6C7E7-89B1-414A-8510-2C306DE187F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521875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5708" y="4714380"/>
            <a:ext cx="9624291" cy="1499812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5708" y="3060551"/>
            <a:ext cx="9624291" cy="165189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344C-67A3-4AD5-9F24-52240E6AA75D}" type="datetime1">
              <a:rPr lang="hu-HU" smtClean="0"/>
              <a:pPr/>
              <a:t>2016.10.07.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6C7E7-89B1-414A-8510-2C306DE187F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289691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4670" y="1404367"/>
            <a:ext cx="9624060" cy="1260211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34670" y="3060551"/>
            <a:ext cx="4722918" cy="369382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435812" y="3060551"/>
            <a:ext cx="4722918" cy="369382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B6CB6-DEB1-4E65-937E-5F121454A19D}" type="datetime1">
              <a:rPr lang="hu-HU" smtClean="0"/>
              <a:pPr/>
              <a:t>2016.10.07.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6C7E7-89B1-414A-8510-2C306DE187F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580671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4670" y="1404367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4670" y="3061338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34670" y="3781425"/>
            <a:ext cx="4724775" cy="297295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5432099" y="3061338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432099" y="3781425"/>
            <a:ext cx="4726631" cy="297295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7CED-0D10-4570-B167-E2893060B98E}" type="datetime1">
              <a:rPr lang="hu-HU" smtClean="0"/>
              <a:pPr/>
              <a:t>2016.10.07.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6C7E7-89B1-414A-8510-2C306DE187F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942967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4670" y="1404367"/>
            <a:ext cx="9624060" cy="1260211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DA562-7619-49F0-9977-ABA5E1EEF48C}" type="datetime1">
              <a:rPr lang="hu-HU" smtClean="0"/>
              <a:pPr/>
              <a:t>2016.10.07.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6C7E7-89B1-414A-8510-2C306DE187F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21145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C76C0-42E5-4CC8-9006-038F67F5B54E}" type="datetime1">
              <a:rPr lang="hu-HU" smtClean="0"/>
              <a:pPr/>
              <a:t>2016.10.07.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6C7E7-89B1-414A-8510-2C306DE187F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861927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4671" y="1404367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180822" y="1404367"/>
            <a:ext cx="5977908" cy="5350012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34671" y="2700511"/>
            <a:ext cx="3518055" cy="405386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25A35-771E-44AA-BE2D-C178976D02B4}" type="datetime1">
              <a:rPr lang="hu-HU" smtClean="0"/>
              <a:pPr/>
              <a:t>2016.10.07.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6C7E7-89B1-414A-8510-2C306DE187F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130407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095981" y="1404367"/>
            <a:ext cx="6416040" cy="3808004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B19F3-9567-4E63-90A9-8CBB3760D94B}" type="datetime1">
              <a:rPr lang="hu-HU" smtClean="0"/>
              <a:pPr/>
              <a:t>2016.10.07.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6C7E7-89B1-414A-8510-2C306DE187F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988982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35"/>
            <a:ext cx="10693594" cy="7561127"/>
          </a:xfrm>
          <a:prstGeom prst="rect">
            <a:avLst/>
          </a:prstGeom>
        </p:spPr>
      </p:pic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534670" y="1404367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4670" y="3060551"/>
            <a:ext cx="9624060" cy="3693828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CE34C-E846-4AE2-98DB-2505A71EA19D}" type="datetime1">
              <a:rPr lang="hu-HU" smtClean="0"/>
              <a:pPr/>
              <a:t>2016.10.07.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2466380" y="119232"/>
            <a:ext cx="792274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6C7E7-89B1-414A-8510-2C306DE187F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823391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91483" y="540271"/>
            <a:ext cx="10153128" cy="1440160"/>
          </a:xfrm>
        </p:spPr>
        <p:txBody>
          <a:bodyPr>
            <a:normAutofit fontScale="90000"/>
          </a:bodyPr>
          <a:lstStyle/>
          <a:p>
            <a:r>
              <a:rPr lang="hu-HU" b="1" kern="0" dirty="0" err="1" smtClean="0">
                <a:latin typeface="Century Gothic" panose="020B0502020202020204" pitchFamily="34" charset="0"/>
              </a:rPr>
              <a:t>Munkaerőpiaci</a:t>
            </a:r>
            <a:r>
              <a:rPr lang="hu-HU" b="1" kern="0" dirty="0" smtClean="0">
                <a:latin typeface="Century Gothic" panose="020B0502020202020204" pitchFamily="34" charset="0"/>
              </a:rPr>
              <a:t> problémák és a szakoktatásban történő változások</a:t>
            </a:r>
            <a:endParaRPr lang="hu-HU" b="1" kern="0" dirty="0">
              <a:latin typeface="Century Gothic" panose="020B0502020202020204" pitchFamily="34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7578948" y="2124447"/>
            <a:ext cx="31341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2016. </a:t>
            </a:r>
            <a:r>
              <a:rPr lang="hu-HU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o</a:t>
            </a:r>
            <a:r>
              <a:rPr lang="hu-H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któber 12.</a:t>
            </a:r>
            <a:endParaRPr lang="hu-HU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2682404" y="5263702"/>
            <a:ext cx="5400600" cy="1512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Téglalap 4"/>
          <p:cNvSpPr/>
          <p:nvPr/>
        </p:nvSpPr>
        <p:spPr>
          <a:xfrm>
            <a:off x="4194572" y="4050724"/>
            <a:ext cx="61387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u-HU" sz="2800" dirty="0" smtClean="0">
                <a:latin typeface="Century Gothic" panose="020B0502020202020204" pitchFamily="34" charset="0"/>
              </a:rPr>
              <a:t>Vendéglátás Akadémia </a:t>
            </a:r>
          </a:p>
          <a:p>
            <a:pPr algn="r"/>
            <a:r>
              <a:rPr lang="hu-HU" sz="2800" dirty="0" smtClean="0">
                <a:latin typeface="Century Gothic" panose="020B0502020202020204" pitchFamily="34" charset="0"/>
              </a:rPr>
              <a:t>roadshow </a:t>
            </a:r>
          </a:p>
          <a:p>
            <a:pPr algn="r"/>
            <a:r>
              <a:rPr lang="hu-HU" sz="2800" dirty="0" smtClean="0">
                <a:latin typeface="Century Gothic" panose="020B0502020202020204" pitchFamily="34" charset="0"/>
              </a:rPr>
              <a:t>Lajosmizse</a:t>
            </a:r>
            <a:endParaRPr lang="hu-HU" sz="2800" dirty="0">
              <a:latin typeface="Century Gothic" panose="020B0502020202020204" pitchFamily="34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3388432" y="6000826"/>
            <a:ext cx="24849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400" dirty="0" smtClean="0">
                <a:latin typeface="Century Gothic" panose="020B0502020202020204" pitchFamily="34" charset="0"/>
              </a:rPr>
              <a:t>dr. Böröcz Lajos</a:t>
            </a:r>
          </a:p>
          <a:p>
            <a:r>
              <a:rPr lang="hu-HU" sz="2400" dirty="0" smtClean="0">
                <a:latin typeface="Century Gothic" panose="020B0502020202020204" pitchFamily="34" charset="0"/>
              </a:rPr>
              <a:t>főtitkár</a:t>
            </a:r>
            <a:endParaRPr lang="hu-HU" sz="2400" dirty="0">
              <a:latin typeface="Century Gothic" panose="020B0502020202020204" pitchFamily="34" charset="0"/>
            </a:endParaRPr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4132" y="4964760"/>
            <a:ext cx="4680520" cy="901312"/>
          </a:xfrm>
          <a:prstGeom prst="rect">
            <a:avLst/>
          </a:prstGeom>
        </p:spPr>
      </p:pic>
      <p:sp>
        <p:nvSpPr>
          <p:cNvPr id="10" name="Téglalap 9"/>
          <p:cNvSpPr/>
          <p:nvPr/>
        </p:nvSpPr>
        <p:spPr>
          <a:xfrm>
            <a:off x="450156" y="6031292"/>
            <a:ext cx="214674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400" dirty="0" err="1" smtClean="0">
                <a:latin typeface="Century Gothic" panose="020B0502020202020204" pitchFamily="34" charset="0"/>
              </a:rPr>
              <a:t>Bándoli</a:t>
            </a:r>
            <a:r>
              <a:rPr lang="hu-HU" sz="2400" dirty="0" smtClean="0">
                <a:latin typeface="Century Gothic" panose="020B0502020202020204" pitchFamily="34" charset="0"/>
              </a:rPr>
              <a:t> Attila</a:t>
            </a:r>
          </a:p>
          <a:p>
            <a:r>
              <a:rPr lang="hu-HU" sz="2400" dirty="0" smtClean="0">
                <a:latin typeface="Century Gothic" panose="020B0502020202020204" pitchFamily="34" charset="0"/>
              </a:rPr>
              <a:t>alelnök</a:t>
            </a:r>
            <a:endParaRPr lang="hu-HU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084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78148" y="2772519"/>
            <a:ext cx="9073008" cy="33843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dirty="0">
                <a:latin typeface="Century Gothic" panose="020B0502020202020204" pitchFamily="34" charset="0"/>
              </a:rPr>
              <a:t>A hatvanas években, a háború előtti generációtól tanult szakmunkások nyugdíjba </a:t>
            </a:r>
            <a:r>
              <a:rPr lang="hu-HU" sz="2400" dirty="0" smtClean="0">
                <a:latin typeface="Century Gothic" panose="020B0502020202020204" pitchFamily="34" charset="0"/>
              </a:rPr>
              <a:t>vonulnak</a:t>
            </a:r>
            <a:r>
              <a:rPr lang="hu-HU" sz="2400" dirty="0">
                <a:latin typeface="Century Gothic" panose="020B0502020202020204" pitchFamily="34" charset="0"/>
              </a:rPr>
              <a:t/>
            </a:r>
            <a:br>
              <a:rPr lang="hu-HU" sz="2400" dirty="0">
                <a:latin typeface="Century Gothic" panose="020B0502020202020204" pitchFamily="34" charset="0"/>
              </a:rPr>
            </a:br>
            <a:endParaRPr lang="hu-HU" sz="2400" dirty="0">
              <a:latin typeface="Century Gothic" panose="020B0502020202020204" pitchFamily="34" charset="0"/>
            </a:endParaRPr>
          </a:p>
          <a:p>
            <a:pPr lvl="1"/>
            <a:r>
              <a:rPr lang="hu-HU" sz="2400" dirty="0">
                <a:latin typeface="Century Gothic" panose="020B0502020202020204" pitchFamily="34" charset="0"/>
              </a:rPr>
              <a:t>Számban és minőségben mi követi őket?</a:t>
            </a:r>
          </a:p>
          <a:p>
            <a:pPr lvl="1"/>
            <a:r>
              <a:rPr lang="hu-HU" sz="2400" dirty="0">
                <a:latin typeface="Century Gothic" panose="020B0502020202020204" pitchFamily="34" charset="0"/>
              </a:rPr>
              <a:t>Nyugdíjasok alkalmazása</a:t>
            </a:r>
          </a:p>
          <a:p>
            <a:pPr lvl="2"/>
            <a:r>
              <a:rPr lang="hu-HU" sz="2400" dirty="0">
                <a:latin typeface="Century Gothic" panose="020B0502020202020204" pitchFamily="34" charset="0"/>
              </a:rPr>
              <a:t>Tréning</a:t>
            </a:r>
          </a:p>
          <a:p>
            <a:pPr lvl="2"/>
            <a:r>
              <a:rPr lang="hu-HU" sz="2400" dirty="0">
                <a:latin typeface="Century Gothic" panose="020B0502020202020204" pitchFamily="34" charset="0"/>
              </a:rPr>
              <a:t>Speciális munkakörök</a:t>
            </a:r>
          </a:p>
          <a:p>
            <a:endParaRPr lang="hu-HU" sz="2200" dirty="0">
              <a:latin typeface="Century Gothic" panose="020B0502020202020204" pitchFamily="34" charset="0"/>
            </a:endParaRPr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6210796" y="1476375"/>
            <a:ext cx="4482604" cy="864096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pPr algn="r"/>
            <a:r>
              <a:rPr lang="hu-HU" sz="4100" dirty="0" smtClean="0">
                <a:latin typeface="Century Gothic" panose="020B0502020202020204" pitchFamily="34" charset="0"/>
              </a:rPr>
              <a:t>Generáció váltás</a:t>
            </a:r>
            <a:endParaRPr lang="hu-HU" sz="41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707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78148" y="2772519"/>
            <a:ext cx="9073008" cy="3384376"/>
          </a:xfrm>
        </p:spPr>
        <p:txBody>
          <a:bodyPr>
            <a:noAutofit/>
          </a:bodyPr>
          <a:lstStyle/>
          <a:p>
            <a:r>
              <a:rPr lang="hu-HU" sz="2400" b="1" dirty="0">
                <a:latin typeface="Century Gothic" panose="020B0502020202020204" pitchFamily="34" charset="0"/>
              </a:rPr>
              <a:t>Veteránok</a:t>
            </a:r>
            <a:r>
              <a:rPr lang="hu-HU" sz="2400" dirty="0">
                <a:latin typeface="Century Gothic" panose="020B0502020202020204" pitchFamily="34" charset="0"/>
              </a:rPr>
              <a:t> – 1946 előtt születettek</a:t>
            </a:r>
          </a:p>
          <a:p>
            <a:r>
              <a:rPr lang="hu-HU" sz="2400" b="1" dirty="0">
                <a:latin typeface="Century Gothic" panose="020B0502020202020204" pitchFamily="34" charset="0"/>
              </a:rPr>
              <a:t>Baby </a:t>
            </a:r>
            <a:r>
              <a:rPr lang="hu-HU" sz="2400" b="1" dirty="0" err="1">
                <a:latin typeface="Century Gothic" panose="020B0502020202020204" pitchFamily="34" charset="0"/>
              </a:rPr>
              <a:t>Boomerek</a:t>
            </a:r>
            <a:r>
              <a:rPr lang="hu-HU" sz="2400" b="1" dirty="0">
                <a:latin typeface="Century Gothic" panose="020B0502020202020204" pitchFamily="34" charset="0"/>
              </a:rPr>
              <a:t> </a:t>
            </a:r>
            <a:r>
              <a:rPr lang="hu-HU" sz="2400" dirty="0">
                <a:latin typeface="Century Gothic" panose="020B0502020202020204" pitchFamily="34" charset="0"/>
              </a:rPr>
              <a:t>– 1946 – 1960 között születettek</a:t>
            </a:r>
          </a:p>
          <a:p>
            <a:r>
              <a:rPr lang="hu-HU" sz="2400" b="1" dirty="0">
                <a:latin typeface="Century Gothic" panose="020B0502020202020204" pitchFamily="34" charset="0"/>
              </a:rPr>
              <a:t>X generáció </a:t>
            </a:r>
            <a:r>
              <a:rPr lang="hu-HU" sz="2400" dirty="0">
                <a:latin typeface="Century Gothic" panose="020B0502020202020204" pitchFamily="34" charset="0"/>
              </a:rPr>
              <a:t>– 1960 – 1980 között születettek</a:t>
            </a:r>
          </a:p>
          <a:p>
            <a:r>
              <a:rPr lang="hu-HU" sz="2400" b="1" dirty="0">
                <a:latin typeface="Century Gothic" panose="020B0502020202020204" pitchFamily="34" charset="0"/>
              </a:rPr>
              <a:t>Y generáció </a:t>
            </a:r>
            <a:r>
              <a:rPr lang="hu-HU" sz="2400" dirty="0">
                <a:latin typeface="Century Gothic" panose="020B0502020202020204" pitchFamily="34" charset="0"/>
              </a:rPr>
              <a:t>/ millenniumi nemzedék – 1980 – 1995 között születettek</a:t>
            </a:r>
          </a:p>
          <a:p>
            <a:r>
              <a:rPr lang="hu-HU" sz="2400" b="1" dirty="0">
                <a:latin typeface="Century Gothic" panose="020B0502020202020204" pitchFamily="34" charset="0"/>
              </a:rPr>
              <a:t>Z generáció </a:t>
            </a:r>
            <a:r>
              <a:rPr lang="hu-HU" sz="2400" dirty="0">
                <a:latin typeface="Century Gothic" panose="020B0502020202020204" pitchFamily="34" charset="0"/>
              </a:rPr>
              <a:t>/ „netgeneráció”– 1995 – 2010 között születettek</a:t>
            </a:r>
          </a:p>
          <a:p>
            <a:r>
              <a:rPr lang="hu-HU" sz="2400" b="1" dirty="0">
                <a:latin typeface="Century Gothic" panose="020B0502020202020204" pitchFamily="34" charset="0"/>
              </a:rPr>
              <a:t>Alfa generáció</a:t>
            </a:r>
            <a:endParaRPr lang="en-GB" sz="2400" b="1" dirty="0">
              <a:latin typeface="Century Gothic" panose="020B0502020202020204" pitchFamily="34" charset="0"/>
            </a:endParaRPr>
          </a:p>
          <a:p>
            <a:endParaRPr lang="hu-HU" sz="2200" dirty="0">
              <a:latin typeface="Century Gothic" panose="020B0502020202020204" pitchFamily="34" charset="0"/>
            </a:endParaRPr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4266580" y="1476375"/>
            <a:ext cx="6426820" cy="864096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pPr algn="r"/>
            <a:r>
              <a:rPr lang="hu-HU" sz="4100" dirty="0" smtClean="0">
                <a:latin typeface="Century Gothic" panose="020B0502020202020204" pitchFamily="34" charset="0"/>
              </a:rPr>
              <a:t>Generációk együttélése I.</a:t>
            </a:r>
            <a:endParaRPr lang="hu-HU" sz="41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654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78148" y="2772519"/>
            <a:ext cx="9073008" cy="38164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b="1" dirty="0">
                <a:latin typeface="Century Gothic" panose="020B0502020202020204" pitchFamily="34" charset="0"/>
              </a:rPr>
              <a:t>Baby </a:t>
            </a:r>
            <a:r>
              <a:rPr lang="hu-HU" sz="2400" b="1" dirty="0" err="1">
                <a:latin typeface="Century Gothic" panose="020B0502020202020204" pitchFamily="34" charset="0"/>
              </a:rPr>
              <a:t>Boomerek</a:t>
            </a:r>
            <a:r>
              <a:rPr lang="hu-HU" sz="2400" b="1" dirty="0">
                <a:latin typeface="Century Gothic" panose="020B0502020202020204" pitchFamily="34" charset="0"/>
              </a:rPr>
              <a:t> </a:t>
            </a:r>
            <a:r>
              <a:rPr lang="hu-HU" sz="2400" dirty="0">
                <a:latin typeface="Century Gothic" panose="020B0502020202020204" pitchFamily="34" charset="0"/>
              </a:rPr>
              <a:t>– 1946 – 1960 között </a:t>
            </a:r>
            <a:r>
              <a:rPr lang="hu-HU" sz="2400" dirty="0" smtClean="0">
                <a:latin typeface="Century Gothic" panose="020B0502020202020204" pitchFamily="34" charset="0"/>
              </a:rPr>
              <a:t>születettek</a:t>
            </a:r>
          </a:p>
          <a:p>
            <a:pPr marL="0" indent="0">
              <a:buNone/>
            </a:pPr>
            <a:r>
              <a:rPr lang="hu-HU" sz="2400" dirty="0" smtClean="0">
                <a:latin typeface="Century Gothic" panose="020B0502020202020204" pitchFamily="34" charset="0"/>
              </a:rPr>
              <a:t>pl. </a:t>
            </a:r>
            <a:r>
              <a:rPr lang="hu-HU" sz="2400" i="1" dirty="0" smtClean="0">
                <a:latin typeface="Century Gothic" panose="020B0502020202020204" pitchFamily="34" charset="0"/>
              </a:rPr>
              <a:t>Steve </a:t>
            </a:r>
            <a:r>
              <a:rPr lang="hu-HU" sz="2400" i="1" dirty="0" err="1">
                <a:latin typeface="Century Gothic" panose="020B0502020202020204" pitchFamily="34" charset="0"/>
              </a:rPr>
              <a:t>Jobs</a:t>
            </a:r>
            <a:r>
              <a:rPr lang="hu-HU" sz="2400" dirty="0">
                <a:latin typeface="Century Gothic" panose="020B0502020202020204" pitchFamily="34" charset="0"/>
              </a:rPr>
              <a:t/>
            </a:r>
            <a:br>
              <a:rPr lang="hu-HU" sz="2400" dirty="0">
                <a:latin typeface="Century Gothic" panose="020B0502020202020204" pitchFamily="34" charset="0"/>
              </a:rPr>
            </a:br>
            <a:endParaRPr lang="hu-HU" sz="2400" dirty="0">
              <a:latin typeface="Century Gothic" panose="020B0502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>
                <a:latin typeface="Century Gothic" panose="020B0502020202020204" pitchFamily="34" charset="0"/>
              </a:rPr>
              <a:t>Tekintélytisztelő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>
                <a:latin typeface="Century Gothic" panose="020B0502020202020204" pitchFamily="34" charset="0"/>
              </a:rPr>
              <a:t>Magas fokú alkalmazkodó képesség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>
                <a:latin typeface="Century Gothic" panose="020B0502020202020204" pitchFamily="34" charset="0"/>
              </a:rPr>
              <a:t>Takarékos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>
                <a:latin typeface="Century Gothic" panose="020B0502020202020204" pitchFamily="34" charset="0"/>
              </a:rPr>
              <a:t>Kezdetleges digitális képesség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>
                <a:latin typeface="Century Gothic" panose="020B0502020202020204" pitchFamily="34" charset="0"/>
              </a:rPr>
              <a:t>Alacsony nyelvtudás</a:t>
            </a:r>
          </a:p>
          <a:p>
            <a:endParaRPr lang="hu-HU" sz="2200" dirty="0">
              <a:latin typeface="Century Gothic" panose="020B0502020202020204" pitchFamily="34" charset="0"/>
            </a:endParaRPr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4410596" y="1476375"/>
            <a:ext cx="6282804" cy="864096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pPr algn="r"/>
            <a:r>
              <a:rPr lang="hu-HU" sz="4100" dirty="0" smtClean="0">
                <a:latin typeface="Century Gothic" panose="020B0502020202020204" pitchFamily="34" charset="0"/>
              </a:rPr>
              <a:t>Generációk együttélése II.</a:t>
            </a:r>
            <a:endParaRPr lang="hu-HU" sz="41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930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78148" y="2772519"/>
            <a:ext cx="9073008" cy="38164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b="1" dirty="0">
                <a:latin typeface="Century Gothic" panose="020B0502020202020204" pitchFamily="34" charset="0"/>
              </a:rPr>
              <a:t>X generáció </a:t>
            </a:r>
            <a:r>
              <a:rPr lang="hu-HU" sz="2400" dirty="0">
                <a:latin typeface="Century Gothic" panose="020B0502020202020204" pitchFamily="34" charset="0"/>
              </a:rPr>
              <a:t>– 1960 – 1980 között </a:t>
            </a:r>
            <a:r>
              <a:rPr lang="hu-HU" sz="2400" dirty="0" smtClean="0">
                <a:latin typeface="Century Gothic" panose="020B0502020202020204" pitchFamily="34" charset="0"/>
              </a:rPr>
              <a:t>születettek</a:t>
            </a:r>
          </a:p>
          <a:p>
            <a:pPr marL="0" indent="0">
              <a:buNone/>
            </a:pPr>
            <a:r>
              <a:rPr lang="hu-HU" sz="2400" dirty="0" smtClean="0">
                <a:latin typeface="Century Gothic" panose="020B0502020202020204" pitchFamily="34" charset="0"/>
              </a:rPr>
              <a:t>pl. </a:t>
            </a:r>
            <a:r>
              <a:rPr lang="hu-HU" sz="2400" i="1" dirty="0" smtClean="0">
                <a:latin typeface="Century Gothic" panose="020B0502020202020204" pitchFamily="34" charset="0"/>
              </a:rPr>
              <a:t>Barack </a:t>
            </a:r>
            <a:r>
              <a:rPr lang="hu-HU" sz="2400" i="1" dirty="0" err="1">
                <a:latin typeface="Century Gothic" panose="020B0502020202020204" pitchFamily="34" charset="0"/>
              </a:rPr>
              <a:t>Obama</a:t>
            </a:r>
            <a:r>
              <a:rPr lang="hu-HU" sz="2400" dirty="0">
                <a:latin typeface="Century Gothic" panose="020B0502020202020204" pitchFamily="34" charset="0"/>
              </a:rPr>
              <a:t/>
            </a:r>
            <a:br>
              <a:rPr lang="hu-HU" sz="2400" dirty="0">
                <a:latin typeface="Century Gothic" panose="020B0502020202020204" pitchFamily="34" charset="0"/>
              </a:rPr>
            </a:br>
            <a:endParaRPr lang="hu-HU" sz="2400" dirty="0">
              <a:latin typeface="Century Gothic" panose="020B0502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>
                <a:latin typeface="Century Gothic" panose="020B0502020202020204" pitchFamily="34" charset="0"/>
              </a:rPr>
              <a:t>Liberális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>
                <a:latin typeface="Century Gothic" panose="020B0502020202020204" pitchFamily="34" charset="0"/>
              </a:rPr>
              <a:t>Erős társadalmi </a:t>
            </a:r>
            <a:r>
              <a:rPr lang="hu-HU" sz="2400" dirty="0" err="1">
                <a:latin typeface="Century Gothic" panose="020B0502020202020204" pitchFamily="34" charset="0"/>
              </a:rPr>
              <a:t>networking</a:t>
            </a:r>
            <a:endParaRPr lang="hu-HU" sz="2400" dirty="0">
              <a:latin typeface="Century Gothic" panose="020B0502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>
                <a:latin typeface="Century Gothic" panose="020B0502020202020204" pitchFamily="34" charset="0"/>
              </a:rPr>
              <a:t>Nők is vezetők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>
                <a:latin typeface="Century Gothic" panose="020B0502020202020204" pitchFamily="34" charset="0"/>
              </a:rPr>
              <a:t>A vállalattal szemben lojális</a:t>
            </a:r>
          </a:p>
          <a:p>
            <a:endParaRPr lang="hu-HU" sz="2200" dirty="0">
              <a:latin typeface="Century Gothic" panose="020B0502020202020204" pitchFamily="34" charset="0"/>
            </a:endParaRPr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4194572" y="1476375"/>
            <a:ext cx="6498828" cy="864096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pPr algn="r"/>
            <a:r>
              <a:rPr lang="hu-HU" sz="4100" dirty="0" smtClean="0">
                <a:latin typeface="Century Gothic" panose="020B0502020202020204" pitchFamily="34" charset="0"/>
              </a:rPr>
              <a:t>Generációk együttélése III.</a:t>
            </a:r>
            <a:endParaRPr lang="hu-HU" sz="41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348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78148" y="2556495"/>
            <a:ext cx="10009112" cy="41044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b="1" dirty="0">
                <a:latin typeface="Century Gothic" panose="020B0502020202020204" pitchFamily="34" charset="0"/>
              </a:rPr>
              <a:t>Y generáció </a:t>
            </a:r>
            <a:r>
              <a:rPr lang="hu-HU" sz="2400" dirty="0">
                <a:latin typeface="Century Gothic" panose="020B0502020202020204" pitchFamily="34" charset="0"/>
              </a:rPr>
              <a:t>/ millenniumi nemzedék – 1980 – 1995 között </a:t>
            </a:r>
            <a:r>
              <a:rPr lang="hu-HU" sz="2400" dirty="0" smtClean="0">
                <a:latin typeface="Century Gothic" panose="020B0502020202020204" pitchFamily="34" charset="0"/>
              </a:rPr>
              <a:t>születettek</a:t>
            </a:r>
          </a:p>
          <a:p>
            <a:pPr marL="0" indent="0">
              <a:buNone/>
            </a:pPr>
            <a:endParaRPr lang="hu-HU" sz="2400" dirty="0">
              <a:latin typeface="Century Gothic" panose="020B0502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>
                <a:latin typeface="Century Gothic" panose="020B0502020202020204" pitchFamily="34" charset="0"/>
              </a:rPr>
              <a:t>Digitális műveltség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>
                <a:latin typeface="Century Gothic" panose="020B0502020202020204" pitchFamily="34" charset="0"/>
              </a:rPr>
              <a:t>Presztízsfogyasztók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>
                <a:latin typeface="Century Gothic" panose="020B0502020202020204" pitchFamily="34" charset="0"/>
              </a:rPr>
              <a:t>Trendi tárgyak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>
                <a:latin typeface="Century Gothic" panose="020B0502020202020204" pitchFamily="34" charset="0"/>
              </a:rPr>
              <a:t>Versengők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>
                <a:latin typeface="Century Gothic" panose="020B0502020202020204" pitchFamily="34" charset="0"/>
              </a:rPr>
              <a:t>Multitasking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>
                <a:latin typeface="Century Gothic" panose="020B0502020202020204" pitchFamily="34" charset="0"/>
              </a:rPr>
              <a:t>Folyamatosan online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>
                <a:latin typeface="Century Gothic" panose="020B0502020202020204" pitchFamily="34" charset="0"/>
              </a:rPr>
              <a:t>Az érzelmi intelligenciát alábecsülik</a:t>
            </a:r>
          </a:p>
          <a:p>
            <a:endParaRPr lang="hu-HU" sz="2200" dirty="0">
              <a:latin typeface="Century Gothic" panose="020B0502020202020204" pitchFamily="34" charset="0"/>
            </a:endParaRPr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4194572" y="1476375"/>
            <a:ext cx="6498828" cy="864096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pPr algn="r"/>
            <a:r>
              <a:rPr lang="hu-HU" sz="4100" dirty="0" smtClean="0">
                <a:latin typeface="Century Gothic" panose="020B0502020202020204" pitchFamily="34" charset="0"/>
              </a:rPr>
              <a:t>Generációk együttélése IV.</a:t>
            </a:r>
            <a:endParaRPr lang="hu-HU" sz="41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312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78148" y="2772519"/>
            <a:ext cx="9937104" cy="41044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b="1" dirty="0">
                <a:latin typeface="Century Gothic" panose="020B0502020202020204" pitchFamily="34" charset="0"/>
              </a:rPr>
              <a:t>Z generáció </a:t>
            </a:r>
            <a:r>
              <a:rPr lang="hu-HU" sz="2400" dirty="0">
                <a:latin typeface="Century Gothic" panose="020B0502020202020204" pitchFamily="34" charset="0"/>
              </a:rPr>
              <a:t>/ „netgeneráció”– 1995 – 2010 között </a:t>
            </a:r>
            <a:r>
              <a:rPr lang="hu-HU" sz="2400" dirty="0" smtClean="0">
                <a:latin typeface="Century Gothic" panose="020B0502020202020204" pitchFamily="34" charset="0"/>
              </a:rPr>
              <a:t>születettek</a:t>
            </a:r>
          </a:p>
          <a:p>
            <a:endParaRPr lang="hu-HU" sz="2400" dirty="0">
              <a:latin typeface="Century Gothic" panose="020B0502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>
                <a:latin typeface="Century Gothic" panose="020B0502020202020204" pitchFamily="34" charset="0"/>
              </a:rPr>
              <a:t>Folyamatos net kapcsolat (nem közösségi média)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>
                <a:latin typeface="Century Gothic" panose="020B0502020202020204" pitchFamily="34" charset="0"/>
              </a:rPr>
              <a:t>Virtuális valóságban élnek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>
                <a:latin typeface="Century Gothic" panose="020B0502020202020204" pitchFamily="34" charset="0"/>
              </a:rPr>
              <a:t>Irreális elvárások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>
                <a:latin typeface="Century Gothic" panose="020B0502020202020204" pitchFamily="34" charset="0"/>
              </a:rPr>
              <a:t>Nincs munkamorál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>
                <a:latin typeface="Century Gothic" panose="020B0502020202020204" pitchFamily="34" charset="0"/>
              </a:rPr>
              <a:t>Információ feldolgozás sebessége magas</a:t>
            </a:r>
            <a:endParaRPr lang="en-GB" sz="2400" dirty="0">
              <a:latin typeface="Century Gothic" panose="020B0502020202020204" pitchFamily="34" charset="0"/>
            </a:endParaRPr>
          </a:p>
          <a:p>
            <a:endParaRPr lang="hu-HU" sz="2200" dirty="0">
              <a:latin typeface="Century Gothic" panose="020B0502020202020204" pitchFamily="34" charset="0"/>
            </a:endParaRPr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4338588" y="1476375"/>
            <a:ext cx="6354812" cy="864096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pPr algn="r"/>
            <a:r>
              <a:rPr lang="hu-HU" sz="4100" dirty="0" smtClean="0">
                <a:latin typeface="Century Gothic" panose="020B0502020202020204" pitchFamily="34" charset="0"/>
              </a:rPr>
              <a:t>Generációk együttélése V.</a:t>
            </a:r>
            <a:endParaRPr lang="hu-HU" sz="41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215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78148" y="2772519"/>
            <a:ext cx="9937104" cy="41044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b="1" dirty="0">
                <a:latin typeface="Century Gothic" panose="020B0502020202020204" pitchFamily="34" charset="0"/>
              </a:rPr>
              <a:t>Alfa generáció </a:t>
            </a:r>
            <a:r>
              <a:rPr lang="hu-HU" sz="2400" dirty="0">
                <a:latin typeface="Century Gothic" panose="020B0502020202020204" pitchFamily="34" charset="0"/>
              </a:rPr>
              <a:t>– 2010 után </a:t>
            </a:r>
            <a:r>
              <a:rPr lang="hu-HU" sz="2400" dirty="0" smtClean="0">
                <a:latin typeface="Century Gothic" panose="020B0502020202020204" pitchFamily="34" charset="0"/>
              </a:rPr>
              <a:t>születettek</a:t>
            </a:r>
          </a:p>
          <a:p>
            <a:pPr marL="0" indent="0">
              <a:buNone/>
            </a:pPr>
            <a:endParaRPr lang="hu-HU" sz="2400" dirty="0">
              <a:latin typeface="Century Gothic" panose="020B0502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>
                <a:latin typeface="Century Gothic" panose="020B0502020202020204" pitchFamily="34" charset="0"/>
              </a:rPr>
              <a:t>A fele három éves koráig használt valamilyen érintő képernyős kommunikációs eszközt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>
                <a:latin typeface="Century Gothic" panose="020B0502020202020204" pitchFamily="34" charset="0"/>
              </a:rPr>
              <a:t>Új kihívásokat jelent majd az akkor vezetők számára</a:t>
            </a:r>
          </a:p>
          <a:p>
            <a:endParaRPr lang="hu-HU" sz="2200" dirty="0">
              <a:latin typeface="Century Gothic" panose="020B0502020202020204" pitchFamily="34" charset="0"/>
            </a:endParaRPr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4122564" y="1476375"/>
            <a:ext cx="6570836" cy="864096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pPr algn="r"/>
            <a:r>
              <a:rPr lang="hu-HU" sz="4100" dirty="0" smtClean="0">
                <a:latin typeface="Century Gothic" panose="020B0502020202020204" pitchFamily="34" charset="0"/>
              </a:rPr>
              <a:t>Generációk együttélése VI.</a:t>
            </a:r>
            <a:endParaRPr lang="hu-HU" sz="41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384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78148" y="2772519"/>
            <a:ext cx="8856984" cy="3600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b="1" dirty="0">
                <a:latin typeface="Century Gothic" panose="020B0502020202020204" pitchFamily="34" charset="0"/>
              </a:rPr>
              <a:t>Baby </a:t>
            </a:r>
            <a:r>
              <a:rPr lang="hu-HU" sz="2400" b="1" dirty="0" smtClean="0">
                <a:latin typeface="Century Gothic" panose="020B0502020202020204" pitchFamily="34" charset="0"/>
              </a:rPr>
              <a:t>Boom</a:t>
            </a:r>
          </a:p>
          <a:p>
            <a:pPr marL="0" indent="0">
              <a:buNone/>
            </a:pPr>
            <a:endParaRPr lang="hu-HU" sz="2400" b="1" dirty="0">
              <a:latin typeface="Century Gothic" panose="020B0502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>
                <a:latin typeface="Century Gothic" panose="020B0502020202020204" pitchFamily="34" charset="0"/>
              </a:rPr>
              <a:t>Előléptetési lehetőség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>
                <a:latin typeface="Century Gothic" panose="020B0502020202020204" pitchFamily="34" charset="0"/>
              </a:rPr>
              <a:t>Új utak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>
                <a:latin typeface="Century Gothic" panose="020B0502020202020204" pitchFamily="34" charset="0"/>
              </a:rPr>
              <a:t>Fix munkahely</a:t>
            </a:r>
            <a:endParaRPr lang="en-GB" sz="2400" dirty="0">
              <a:latin typeface="Century Gothic" panose="020B0502020202020204" pitchFamily="34" charset="0"/>
            </a:endParaRPr>
          </a:p>
          <a:p>
            <a:endParaRPr lang="hu-HU" sz="2200" dirty="0">
              <a:latin typeface="Century Gothic" panose="020B0502020202020204" pitchFamily="34" charset="0"/>
            </a:endParaRPr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4554612" y="1476375"/>
            <a:ext cx="6138788" cy="864096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pPr algn="r"/>
            <a:r>
              <a:rPr lang="hu-HU" sz="4100" dirty="0" smtClean="0">
                <a:latin typeface="Century Gothic" panose="020B0502020202020204" pitchFamily="34" charset="0"/>
              </a:rPr>
              <a:t>A munkaerő motiválása I.</a:t>
            </a:r>
            <a:endParaRPr lang="hu-HU" sz="41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232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78148" y="2772519"/>
            <a:ext cx="8856984" cy="3600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b="1" dirty="0">
                <a:latin typeface="Century Gothic" panose="020B0502020202020204" pitchFamily="34" charset="0"/>
              </a:rPr>
              <a:t>X </a:t>
            </a:r>
            <a:r>
              <a:rPr lang="hu-HU" sz="2400" b="1" dirty="0" smtClean="0">
                <a:latin typeface="Century Gothic" panose="020B0502020202020204" pitchFamily="34" charset="0"/>
              </a:rPr>
              <a:t>generáció</a:t>
            </a:r>
          </a:p>
          <a:p>
            <a:pPr marL="0" indent="0">
              <a:buNone/>
            </a:pPr>
            <a:endParaRPr lang="hu-HU" sz="2400" b="1" dirty="0">
              <a:latin typeface="Century Gothic" panose="020B0502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>
                <a:latin typeface="Century Gothic" panose="020B0502020202020204" pitchFamily="34" charset="0"/>
              </a:rPr>
              <a:t>Státusz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>
                <a:latin typeface="Century Gothic" panose="020B0502020202020204" pitchFamily="34" charset="0"/>
              </a:rPr>
              <a:t>Anyagiak</a:t>
            </a:r>
          </a:p>
          <a:p>
            <a:endParaRPr lang="hu-HU" sz="2200" dirty="0">
              <a:latin typeface="Century Gothic" panose="020B0502020202020204" pitchFamily="34" charset="0"/>
            </a:endParaRPr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4266580" y="1476375"/>
            <a:ext cx="6426820" cy="864096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pPr algn="r"/>
            <a:r>
              <a:rPr lang="hu-HU" sz="4100" dirty="0" smtClean="0">
                <a:latin typeface="Century Gothic" panose="020B0502020202020204" pitchFamily="34" charset="0"/>
              </a:rPr>
              <a:t>A munkaerő motiválása II.</a:t>
            </a:r>
            <a:endParaRPr lang="hu-HU" sz="41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071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78148" y="2772519"/>
            <a:ext cx="8856984" cy="3600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b="1" dirty="0">
                <a:latin typeface="Century Gothic" panose="020B0502020202020204" pitchFamily="34" charset="0"/>
              </a:rPr>
              <a:t>Y </a:t>
            </a:r>
            <a:r>
              <a:rPr lang="hu-HU" sz="2400" b="1" dirty="0" smtClean="0">
                <a:latin typeface="Century Gothic" panose="020B0502020202020204" pitchFamily="34" charset="0"/>
              </a:rPr>
              <a:t>generáció</a:t>
            </a:r>
          </a:p>
          <a:p>
            <a:pPr marL="0" indent="0">
              <a:buNone/>
            </a:pPr>
            <a:endParaRPr lang="hu-HU" sz="2400" b="1" dirty="0">
              <a:latin typeface="Century Gothic" panose="020B0502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>
                <a:latin typeface="Century Gothic" panose="020B0502020202020204" pitchFamily="34" charset="0"/>
              </a:rPr>
              <a:t>Nagy mozgástér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>
                <a:latin typeface="Century Gothic" panose="020B0502020202020204" pitchFamily="34" charset="0"/>
              </a:rPr>
              <a:t>Döntési lehetőség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>
                <a:latin typeface="Century Gothic" panose="020B0502020202020204" pitchFamily="34" charset="0"/>
              </a:rPr>
              <a:t>Verseny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>
                <a:latin typeface="Century Gothic" panose="020B0502020202020204" pitchFamily="34" charset="0"/>
              </a:rPr>
              <a:t>Önmegvalósítás</a:t>
            </a:r>
            <a:endParaRPr lang="en-GB" sz="2400" dirty="0">
              <a:latin typeface="Century Gothic" panose="020B0502020202020204" pitchFamily="34" charset="0"/>
            </a:endParaRPr>
          </a:p>
          <a:p>
            <a:endParaRPr lang="hu-HU" sz="2200" dirty="0">
              <a:latin typeface="Century Gothic" panose="020B0502020202020204" pitchFamily="34" charset="0"/>
            </a:endParaRPr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4266580" y="1476375"/>
            <a:ext cx="6426820" cy="864096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pPr algn="r"/>
            <a:r>
              <a:rPr lang="hu-HU" sz="4100" dirty="0" smtClean="0">
                <a:latin typeface="Century Gothic" panose="020B0502020202020204" pitchFamily="34" charset="0"/>
              </a:rPr>
              <a:t>A munkaerő motiválása III.</a:t>
            </a:r>
            <a:endParaRPr lang="hu-HU" sz="41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668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78148" y="2988543"/>
            <a:ext cx="9073008" cy="4248472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hu-HU" sz="2400" dirty="0"/>
          </a:p>
          <a:p>
            <a:endParaRPr lang="hu-HU" sz="2200" dirty="0"/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5562724" y="1404367"/>
            <a:ext cx="5130676" cy="792088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hu-HU" sz="3700" dirty="0" smtClean="0">
                <a:latin typeface="Century Gothic" panose="020B0502020202020204" pitchFamily="34" charset="0"/>
              </a:rPr>
              <a:t>Az előadás tartalma</a:t>
            </a:r>
            <a:endParaRPr lang="hu-HU" sz="3700" dirty="0">
              <a:latin typeface="Century Gothic" panose="020B0502020202020204" pitchFamily="34" charset="0"/>
            </a:endParaRPr>
          </a:p>
        </p:txBody>
      </p:sp>
      <p:sp>
        <p:nvSpPr>
          <p:cNvPr id="7" name="Tartalom helye 2"/>
          <p:cNvSpPr txBox="1">
            <a:spLocks/>
          </p:cNvSpPr>
          <p:nvPr/>
        </p:nvSpPr>
        <p:spPr>
          <a:xfrm>
            <a:off x="530548" y="2700511"/>
            <a:ext cx="9073008" cy="4320480"/>
          </a:xfrm>
          <a:prstGeom prst="rect">
            <a:avLst/>
          </a:prstGeom>
        </p:spPr>
        <p:txBody>
          <a:bodyPr vert="horz" lIns="104306" tIns="52153" rIns="104306" bIns="52153" rtlCol="0">
            <a:noAutofit/>
          </a:bodyPr>
          <a:lstStyle>
            <a:lvl1pPr marL="391146" indent="-391146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483" indent="-325955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82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34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876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u-HU" sz="2400" dirty="0" smtClean="0">
                <a:latin typeface="Century Gothic" panose="020B0502020202020204" pitchFamily="34" charset="0"/>
              </a:rPr>
              <a:t>A </a:t>
            </a:r>
            <a:r>
              <a:rPr lang="hu-HU" sz="2400" b="1" dirty="0" smtClean="0">
                <a:latin typeface="Century Gothic" panose="020B0502020202020204" pitchFamily="34" charset="0"/>
              </a:rPr>
              <a:t>munkaerőhiány</a:t>
            </a:r>
            <a:r>
              <a:rPr lang="hu-HU" sz="2400" dirty="0" smtClean="0">
                <a:latin typeface="Century Gothic" panose="020B0502020202020204" pitchFamily="34" charset="0"/>
              </a:rPr>
              <a:t> mértéke </a:t>
            </a:r>
            <a:r>
              <a:rPr lang="hu-HU" sz="2400" b="1" dirty="0" smtClean="0">
                <a:latin typeface="Century Gothic" panose="020B0502020202020204" pitchFamily="34" charset="0"/>
              </a:rPr>
              <a:t>a turizmusban</a:t>
            </a:r>
            <a:r>
              <a:rPr lang="hu-HU" sz="2400" dirty="0" smtClean="0">
                <a:latin typeface="Century Gothic" panose="020B0502020202020204" pitchFamily="34" charset="0"/>
              </a:rPr>
              <a:t> és szerepe a gazdaságban – nemzetközi kitekintés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u-HU" sz="2400" b="1" dirty="0" smtClean="0">
                <a:latin typeface="Century Gothic" panose="020B0502020202020204" pitchFamily="34" charset="0"/>
              </a:rPr>
              <a:t>Munkaerőpiac</a:t>
            </a:r>
            <a:r>
              <a:rPr lang="hu-HU" sz="2400" dirty="0" smtClean="0">
                <a:latin typeface="Century Gothic" panose="020B0502020202020204" pitchFamily="34" charset="0"/>
              </a:rPr>
              <a:t> – a különböző munkavállalók és motiválásuk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u-HU" sz="2400" b="1" dirty="0" smtClean="0">
                <a:latin typeface="Century Gothic" panose="020B0502020202020204" pitchFamily="34" charset="0"/>
              </a:rPr>
              <a:t>Szakoktatás</a:t>
            </a:r>
            <a:r>
              <a:rPr lang="hu-HU" sz="2400" dirty="0" smtClean="0">
                <a:latin typeface="Century Gothic" panose="020B0502020202020204" pitchFamily="34" charset="0"/>
              </a:rPr>
              <a:t> – szakképzés jelene és jövője</a:t>
            </a:r>
          </a:p>
          <a:p>
            <a:pPr marL="457200" indent="-457200">
              <a:buFont typeface="+mj-lt"/>
              <a:buAutoNum type="arabicPeriod"/>
            </a:pPr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xmlns="" val="386968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78148" y="2772519"/>
            <a:ext cx="8856984" cy="3600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b="1" dirty="0">
                <a:latin typeface="Century Gothic" panose="020B0502020202020204" pitchFamily="34" charset="0"/>
              </a:rPr>
              <a:t>Z </a:t>
            </a:r>
            <a:r>
              <a:rPr lang="hu-HU" sz="2400" b="1" dirty="0" smtClean="0">
                <a:latin typeface="Century Gothic" panose="020B0502020202020204" pitchFamily="34" charset="0"/>
              </a:rPr>
              <a:t>generáció</a:t>
            </a:r>
          </a:p>
          <a:p>
            <a:pPr marL="0" indent="0">
              <a:buNone/>
            </a:pPr>
            <a:endParaRPr lang="hu-HU" sz="2400" b="1" dirty="0">
              <a:latin typeface="Century Gothic" panose="020B0502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>
                <a:latin typeface="Century Gothic" panose="020B0502020202020204" pitchFamily="34" charset="0"/>
              </a:rPr>
              <a:t>Azonnali jutalom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>
                <a:latin typeface="Century Gothic" panose="020B0502020202020204" pitchFamily="34" charset="0"/>
              </a:rPr>
              <a:t>Szabadság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>
                <a:latin typeface="Century Gothic" panose="020B0502020202020204" pitchFamily="34" charset="0"/>
              </a:rPr>
              <a:t>Kötetlenség</a:t>
            </a:r>
            <a:endParaRPr lang="en-GB" sz="2400" dirty="0">
              <a:latin typeface="Century Gothic" panose="020B0502020202020204" pitchFamily="34" charset="0"/>
            </a:endParaRPr>
          </a:p>
          <a:p>
            <a:endParaRPr lang="hu-HU" sz="2200" dirty="0">
              <a:latin typeface="Century Gothic" panose="020B0502020202020204" pitchFamily="34" charset="0"/>
            </a:endParaRPr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4266580" y="1476375"/>
            <a:ext cx="6426820" cy="864096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pPr algn="r"/>
            <a:r>
              <a:rPr lang="hu-HU" sz="4100" dirty="0" smtClean="0">
                <a:latin typeface="Century Gothic" panose="020B0502020202020204" pitchFamily="34" charset="0"/>
              </a:rPr>
              <a:t>A munkaerő motiválása IV.</a:t>
            </a:r>
            <a:endParaRPr lang="hu-HU" sz="41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841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78148" y="2772519"/>
            <a:ext cx="8856984" cy="3600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b="1" dirty="0">
                <a:latin typeface="Century Gothic" panose="020B0502020202020204" pitchFamily="34" charset="0"/>
              </a:rPr>
              <a:t>Y és Z generáció </a:t>
            </a:r>
            <a:r>
              <a:rPr lang="hu-HU" sz="2400" dirty="0">
                <a:latin typeface="Century Gothic" panose="020B0502020202020204" pitchFamily="34" charset="0"/>
              </a:rPr>
              <a:t>közötti egyezések</a:t>
            </a:r>
            <a:br>
              <a:rPr lang="hu-HU" sz="2400" dirty="0">
                <a:latin typeface="Century Gothic" panose="020B0502020202020204" pitchFamily="34" charset="0"/>
              </a:rPr>
            </a:br>
            <a:endParaRPr lang="hu-HU" sz="2400" dirty="0">
              <a:latin typeface="Century Gothic" panose="020B0502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>
                <a:latin typeface="Century Gothic" panose="020B0502020202020204" pitchFamily="34" charset="0"/>
              </a:rPr>
              <a:t>Élvezni akarják a munkát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>
                <a:latin typeface="Century Gothic" panose="020B0502020202020204" pitchFamily="34" charset="0"/>
              </a:rPr>
              <a:t>Munka és magánélet egyensúlya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>
                <a:latin typeface="Century Gothic" panose="020B0502020202020204" pitchFamily="34" charset="0"/>
              </a:rPr>
              <a:t>Folyamatos visszajelzést, elismerést igényelnek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>
                <a:latin typeface="Century Gothic" panose="020B0502020202020204" pitchFamily="34" charset="0"/>
              </a:rPr>
              <a:t>Alternatív munkavégzés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>
                <a:latin typeface="Century Gothic" panose="020B0502020202020204" pitchFamily="34" charset="0"/>
              </a:rPr>
              <a:t>Digitális affinitás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>
                <a:latin typeface="Century Gothic" panose="020B0502020202020204" pitchFamily="34" charset="0"/>
              </a:rPr>
              <a:t>Technikafüggők</a:t>
            </a:r>
          </a:p>
          <a:p>
            <a:endParaRPr lang="hu-HU" sz="2200" dirty="0">
              <a:latin typeface="Century Gothic" panose="020B0502020202020204" pitchFamily="34" charset="0"/>
            </a:endParaRPr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4266580" y="1476375"/>
            <a:ext cx="6426820" cy="864096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pPr algn="r"/>
            <a:r>
              <a:rPr lang="hu-HU" sz="4100" dirty="0" smtClean="0">
                <a:latin typeface="Century Gothic" panose="020B0502020202020204" pitchFamily="34" charset="0"/>
              </a:rPr>
              <a:t>A munkaerő motiválása V.</a:t>
            </a:r>
            <a:endParaRPr lang="hu-HU" sz="41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645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78148" y="2844527"/>
            <a:ext cx="9073008" cy="2232248"/>
          </a:xfrm>
        </p:spPr>
        <p:txBody>
          <a:bodyPr>
            <a:noAutofit/>
          </a:bodyPr>
          <a:lstStyle/>
          <a:p>
            <a:r>
              <a:rPr lang="hu-HU" sz="2400" dirty="0" smtClean="0">
                <a:latin typeface="Century Gothic" panose="020B0502020202020204" pitchFamily="34" charset="0"/>
              </a:rPr>
              <a:t>A szakma presztízse, társadalmi elismertsége, demográfia</a:t>
            </a:r>
          </a:p>
          <a:p>
            <a:r>
              <a:rPr lang="hu-HU" sz="2400" dirty="0" smtClean="0">
                <a:latin typeface="Century Gothic" panose="020B0502020202020204" pitchFamily="34" charset="0"/>
              </a:rPr>
              <a:t>Trendek és hagyományok</a:t>
            </a:r>
          </a:p>
          <a:p>
            <a:r>
              <a:rPr lang="hu-HU" sz="2400" dirty="0" smtClean="0">
                <a:latin typeface="Century Gothic" panose="020B0502020202020204" pitchFamily="34" charset="0"/>
              </a:rPr>
              <a:t>A gyakorlati és elméleti képzés megfelelő aránya</a:t>
            </a:r>
          </a:p>
          <a:p>
            <a:r>
              <a:rPr lang="hu-HU" sz="2400" dirty="0" smtClean="0">
                <a:latin typeface="Century Gothic" panose="020B0502020202020204" pitchFamily="34" charset="0"/>
              </a:rPr>
              <a:t>Az új generációk</a:t>
            </a:r>
            <a:endParaRPr lang="hu-HU" sz="2400" dirty="0">
              <a:latin typeface="Century Gothic" panose="020B0502020202020204" pitchFamily="34" charset="0"/>
            </a:endParaRPr>
          </a:p>
          <a:p>
            <a:endParaRPr lang="hu-HU" sz="2200" dirty="0">
              <a:latin typeface="Century Gothic" panose="020B0502020202020204" pitchFamily="34" charset="0"/>
            </a:endParaRPr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6930876" y="1476375"/>
            <a:ext cx="3762524" cy="864096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hu-HU" sz="4100" dirty="0" smtClean="0">
                <a:latin typeface="Century Gothic" panose="020B0502020202020204" pitchFamily="34" charset="0"/>
              </a:rPr>
              <a:t>Szakoktatás</a:t>
            </a:r>
            <a:endParaRPr lang="hu-HU" sz="41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766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78148" y="2844527"/>
            <a:ext cx="9073008" cy="2232248"/>
          </a:xfrm>
        </p:spPr>
        <p:txBody>
          <a:bodyPr>
            <a:noAutofit/>
          </a:bodyPr>
          <a:lstStyle/>
          <a:p>
            <a:r>
              <a:rPr lang="hu-HU" sz="2400" dirty="0">
                <a:latin typeface="Century Gothic" panose="020B0502020202020204" pitchFamily="34" charset="0"/>
              </a:rPr>
              <a:t>Miért adjam a gyereket erre a szakmára?</a:t>
            </a:r>
          </a:p>
          <a:p>
            <a:r>
              <a:rPr lang="hu-HU" sz="2400" dirty="0" err="1">
                <a:latin typeface="Century Gothic" panose="020B0502020202020204" pitchFamily="34" charset="0"/>
              </a:rPr>
              <a:t>Gasztro</a:t>
            </a:r>
            <a:r>
              <a:rPr lang="hu-HU" sz="2400" dirty="0">
                <a:latin typeface="Century Gothic" panose="020B0502020202020204" pitchFamily="34" charset="0"/>
              </a:rPr>
              <a:t> forradalom</a:t>
            </a:r>
          </a:p>
          <a:p>
            <a:pPr lvl="1"/>
            <a:r>
              <a:rPr lang="hu-HU" sz="2400" dirty="0">
                <a:latin typeface="Century Gothic" panose="020B0502020202020204" pitchFamily="34" charset="0"/>
              </a:rPr>
              <a:t>Sztár séfek</a:t>
            </a:r>
          </a:p>
          <a:p>
            <a:pPr lvl="1"/>
            <a:r>
              <a:rPr lang="hu-HU" sz="2400" dirty="0">
                <a:latin typeface="Century Gothic" panose="020B0502020202020204" pitchFamily="34" charset="0"/>
              </a:rPr>
              <a:t>Sztár éttermek</a:t>
            </a:r>
          </a:p>
          <a:p>
            <a:pPr lvl="1"/>
            <a:r>
              <a:rPr lang="hu-HU" sz="2400" dirty="0">
                <a:latin typeface="Century Gothic" panose="020B0502020202020204" pitchFamily="34" charset="0"/>
              </a:rPr>
              <a:t>A média hatalma</a:t>
            </a:r>
            <a:endParaRPr lang="en-GB" sz="2400" dirty="0">
              <a:latin typeface="Century Gothic" panose="020B0502020202020204" pitchFamily="34" charset="0"/>
            </a:endParaRPr>
          </a:p>
          <a:p>
            <a:endParaRPr lang="hu-HU" sz="2200" dirty="0">
              <a:latin typeface="Century Gothic" panose="020B0502020202020204" pitchFamily="34" charset="0"/>
            </a:endParaRPr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5274692" y="1476375"/>
            <a:ext cx="5418708" cy="864096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pPr algn="r"/>
            <a:r>
              <a:rPr lang="hu-HU" sz="4100" dirty="0" smtClean="0">
                <a:latin typeface="Century Gothic" panose="020B0502020202020204" pitchFamily="34" charset="0"/>
              </a:rPr>
              <a:t>Társadalmi elismertség</a:t>
            </a:r>
            <a:endParaRPr lang="hu-HU" sz="41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640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78148" y="2844527"/>
            <a:ext cx="9073008" cy="2232248"/>
          </a:xfrm>
        </p:spPr>
        <p:txBody>
          <a:bodyPr>
            <a:noAutofit/>
          </a:bodyPr>
          <a:lstStyle/>
          <a:p>
            <a:r>
              <a:rPr lang="hu-HU" sz="2400" dirty="0">
                <a:latin typeface="Century Gothic" panose="020B0502020202020204" pitchFamily="34" charset="0"/>
              </a:rPr>
              <a:t>Munkába járás</a:t>
            </a:r>
          </a:p>
          <a:p>
            <a:pPr lvl="1"/>
            <a:r>
              <a:rPr lang="hu-HU" sz="2400" dirty="0">
                <a:latin typeface="Century Gothic" panose="020B0502020202020204" pitchFamily="34" charset="0"/>
              </a:rPr>
              <a:t>Helyben lakást bérel</a:t>
            </a:r>
          </a:p>
          <a:p>
            <a:pPr lvl="1"/>
            <a:r>
              <a:rPr lang="hu-HU" sz="2400" dirty="0">
                <a:latin typeface="Century Gothic" panose="020B0502020202020204" pitchFamily="34" charset="0"/>
              </a:rPr>
              <a:t>Ingázik</a:t>
            </a:r>
          </a:p>
          <a:p>
            <a:r>
              <a:rPr lang="hu-HU" sz="2400" dirty="0">
                <a:latin typeface="Century Gothic" panose="020B0502020202020204" pitchFamily="34" charset="0"/>
              </a:rPr>
              <a:t>Munkaerő vonzás távoli régióból</a:t>
            </a:r>
          </a:p>
          <a:p>
            <a:r>
              <a:rPr lang="hu-HU" sz="2400" dirty="0">
                <a:latin typeface="Century Gothic" panose="020B0502020202020204" pitchFamily="34" charset="0"/>
              </a:rPr>
              <a:t>Munkaerő vonzás külföldről</a:t>
            </a:r>
          </a:p>
          <a:p>
            <a:endParaRPr lang="hu-HU" sz="2200" dirty="0">
              <a:latin typeface="Century Gothic" panose="020B0502020202020204" pitchFamily="34" charset="0"/>
            </a:endParaRPr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6066780" y="1476375"/>
            <a:ext cx="4626620" cy="864096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pPr algn="r"/>
            <a:r>
              <a:rPr lang="hu-HU" sz="4100" dirty="0" smtClean="0">
                <a:latin typeface="Century Gothic" panose="020B0502020202020204" pitchFamily="34" charset="0"/>
              </a:rPr>
              <a:t>Munkaerő vonzás</a:t>
            </a:r>
            <a:endParaRPr lang="hu-HU" sz="41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227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78148" y="2844527"/>
            <a:ext cx="9073008" cy="2232248"/>
          </a:xfrm>
        </p:spPr>
        <p:txBody>
          <a:bodyPr>
            <a:noAutofit/>
          </a:bodyPr>
          <a:lstStyle/>
          <a:p>
            <a:r>
              <a:rPr lang="hu-HU" sz="2400" dirty="0" smtClean="0">
                <a:latin typeface="Century Gothic" panose="020B0502020202020204" pitchFamily="34" charset="0"/>
              </a:rPr>
              <a:t>A munkaerőhiány gyökere a demográfiában keresendő</a:t>
            </a:r>
          </a:p>
          <a:p>
            <a:r>
              <a:rPr lang="hu-HU" sz="2400" dirty="0" smtClean="0">
                <a:latin typeface="Century Gothic" panose="020B0502020202020204" pitchFamily="34" charset="0"/>
              </a:rPr>
              <a:t>Reputáció növelése</a:t>
            </a:r>
          </a:p>
          <a:p>
            <a:r>
              <a:rPr lang="hu-HU" sz="2400" dirty="0" smtClean="0">
                <a:latin typeface="Century Gothic" panose="020B0502020202020204" pitchFamily="34" charset="0"/>
              </a:rPr>
              <a:t>Oktatás reformja</a:t>
            </a:r>
          </a:p>
          <a:p>
            <a:endParaRPr lang="hu-HU" sz="2200" b="1" dirty="0">
              <a:latin typeface="Century Gothic" panose="020B0502020202020204" pitchFamily="34" charset="0"/>
            </a:endParaRPr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6930876" y="1476375"/>
            <a:ext cx="3762524" cy="864096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hu-HU" sz="4100" dirty="0" smtClean="0">
                <a:latin typeface="Century Gothic" panose="020B0502020202020204" pitchFamily="34" charset="0"/>
              </a:rPr>
              <a:t>Szakképzés</a:t>
            </a:r>
            <a:endParaRPr lang="hu-HU" sz="41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200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78148" y="2844527"/>
            <a:ext cx="9073008" cy="2232248"/>
          </a:xfrm>
        </p:spPr>
        <p:txBody>
          <a:bodyPr>
            <a:noAutofit/>
          </a:bodyPr>
          <a:lstStyle/>
          <a:p>
            <a:r>
              <a:rPr lang="hu-HU" sz="2400" dirty="0">
                <a:latin typeface="Century Gothic" panose="020B0502020202020204" pitchFamily="34" charset="0"/>
              </a:rPr>
              <a:t>Duális képzés</a:t>
            </a:r>
          </a:p>
          <a:p>
            <a:r>
              <a:rPr lang="hu-HU" sz="2400" dirty="0">
                <a:latin typeface="Century Gothic" panose="020B0502020202020204" pitchFamily="34" charset="0"/>
              </a:rPr>
              <a:t>Szakgimnáziumok</a:t>
            </a:r>
          </a:p>
          <a:p>
            <a:r>
              <a:rPr lang="hu-HU" sz="2400" dirty="0">
                <a:latin typeface="Century Gothic" panose="020B0502020202020204" pitchFamily="34" charset="0"/>
              </a:rPr>
              <a:t>Felnőtt képzés (OKJ)</a:t>
            </a:r>
            <a:endParaRPr lang="en-GB" sz="2400" dirty="0">
              <a:latin typeface="Century Gothic" panose="020B0502020202020204" pitchFamily="34" charset="0"/>
            </a:endParaRPr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6930876" y="1476375"/>
            <a:ext cx="3762524" cy="864096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hu-HU" sz="4100" dirty="0" smtClean="0">
                <a:latin typeface="Century Gothic" panose="020B0502020202020204" pitchFamily="34" charset="0"/>
              </a:rPr>
              <a:t>Szakképzés</a:t>
            </a:r>
            <a:endParaRPr lang="hu-HU" sz="41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574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78148" y="2844527"/>
            <a:ext cx="9073008" cy="22322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b="1" dirty="0">
                <a:latin typeface="Century Gothic" panose="020B0502020202020204" pitchFamily="34" charset="0"/>
              </a:rPr>
              <a:t>A jövő </a:t>
            </a:r>
            <a:r>
              <a:rPr lang="hu-HU" sz="2400" b="1" dirty="0" smtClean="0">
                <a:latin typeface="Century Gothic" panose="020B0502020202020204" pitchFamily="34" charset="0"/>
              </a:rPr>
              <a:t>oktatása</a:t>
            </a:r>
          </a:p>
          <a:p>
            <a:pPr marL="0" indent="0">
              <a:buNone/>
            </a:pPr>
            <a:endParaRPr lang="hu-HU" sz="2400" b="1" dirty="0">
              <a:latin typeface="Century Gothic" panose="020B0502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>
                <a:latin typeface="Century Gothic" panose="020B0502020202020204" pitchFamily="34" charset="0"/>
              </a:rPr>
              <a:t>Élményszerű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>
                <a:latin typeface="Century Gothic" panose="020B0502020202020204" pitchFamily="34" charset="0"/>
              </a:rPr>
              <a:t>Frontális helyett kétoldalú kommunikáció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>
                <a:latin typeface="Century Gothic" panose="020B0502020202020204" pitchFamily="34" charset="0"/>
              </a:rPr>
              <a:t>Digitális csatornák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>
                <a:latin typeface="Century Gothic" panose="020B0502020202020204" pitchFamily="34" charset="0"/>
              </a:rPr>
              <a:t>Kreativitás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 err="1">
                <a:latin typeface="Century Gothic" panose="020B0502020202020204" pitchFamily="34" charset="0"/>
              </a:rPr>
              <a:t>Gamifikáció</a:t>
            </a:r>
            <a:endParaRPr lang="en-GB" sz="2400" dirty="0">
              <a:latin typeface="Century Gothic" panose="020B0502020202020204" pitchFamily="34" charset="0"/>
            </a:endParaRPr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6930876" y="1476375"/>
            <a:ext cx="3762524" cy="864096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hu-HU" sz="4100" dirty="0" smtClean="0">
                <a:latin typeface="Century Gothic" panose="020B0502020202020204" pitchFamily="34" charset="0"/>
              </a:rPr>
              <a:t>Szakképzés</a:t>
            </a:r>
            <a:endParaRPr lang="hu-HU" sz="41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755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4827404" y="3167975"/>
            <a:ext cx="5864944" cy="1584176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algn="r"/>
            <a:r>
              <a:rPr lang="hu-HU" sz="4100" dirty="0" smtClean="0">
                <a:latin typeface="Century Gothic" panose="020B0502020202020204" pitchFamily="34" charset="0"/>
              </a:rPr>
              <a:t>Köszönöm megtisztelő figyelmüket!</a:t>
            </a:r>
            <a:endParaRPr lang="hu-HU" sz="4100" dirty="0">
              <a:latin typeface="Century Gothic" panose="020B0502020202020204" pitchFamily="34" charset="0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4132" y="6372918"/>
            <a:ext cx="4680520" cy="901312"/>
          </a:xfrm>
          <a:prstGeom prst="rect">
            <a:avLst/>
          </a:prstGeom>
        </p:spPr>
      </p:pic>
      <p:sp>
        <p:nvSpPr>
          <p:cNvPr id="4" name="Téglalap 3"/>
          <p:cNvSpPr/>
          <p:nvPr/>
        </p:nvSpPr>
        <p:spPr>
          <a:xfrm>
            <a:off x="5274692" y="6592742"/>
            <a:ext cx="52565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u-HU" sz="2400" dirty="0" smtClean="0">
                <a:latin typeface="Century Gothic" panose="020B0502020202020204" pitchFamily="34" charset="0"/>
              </a:rPr>
              <a:t>dr. Böröcz Lajos / </a:t>
            </a:r>
            <a:r>
              <a:rPr lang="hu-HU" sz="2400" dirty="0" err="1" smtClean="0">
                <a:latin typeface="Century Gothic" panose="020B0502020202020204" pitchFamily="34" charset="0"/>
              </a:rPr>
              <a:t>www.vimosz.org</a:t>
            </a:r>
            <a:endParaRPr lang="hu-HU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039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78148" y="2988543"/>
            <a:ext cx="9073008" cy="4248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dirty="0">
                <a:latin typeface="Century Gothic" panose="020B0502020202020204" pitchFamily="34" charset="0"/>
              </a:rPr>
              <a:t>Az </a:t>
            </a:r>
            <a:r>
              <a:rPr lang="hu-HU" sz="2400" b="1" dirty="0">
                <a:latin typeface="Century Gothic" panose="020B0502020202020204" pitchFamily="34" charset="0"/>
              </a:rPr>
              <a:t>Európai Turizmus Fórum </a:t>
            </a:r>
            <a:r>
              <a:rPr lang="hu-HU" sz="2400" dirty="0">
                <a:latin typeface="Century Gothic" panose="020B0502020202020204" pitchFamily="34" charset="0"/>
              </a:rPr>
              <a:t>adatai szerint:</a:t>
            </a:r>
          </a:p>
          <a:p>
            <a:pPr lvl="0"/>
            <a:r>
              <a:rPr lang="hu-HU" sz="2400" dirty="0">
                <a:latin typeface="Century Gothic" panose="020B0502020202020204" pitchFamily="34" charset="0"/>
              </a:rPr>
              <a:t>Az EU-ban 2000 óta a válság ellenére 2,5 millió új állás jött létre (+29%, míg a teljes gazdaságban csak 7,1% volt a foglalkoztatás bővülés)</a:t>
            </a:r>
          </a:p>
          <a:p>
            <a:pPr lvl="0"/>
            <a:r>
              <a:rPr lang="hu-HU" sz="2400" dirty="0">
                <a:latin typeface="Century Gothic" panose="020B0502020202020204" pitchFamily="34" charset="0"/>
              </a:rPr>
              <a:t>A foglalkoztatottak 20%-a 25 év alatti (9% a teljes gazdaságban ez az arány)</a:t>
            </a:r>
          </a:p>
          <a:p>
            <a:pPr lvl="0"/>
            <a:r>
              <a:rPr lang="hu-HU" sz="2400" dirty="0">
                <a:latin typeface="Century Gothic" panose="020B0502020202020204" pitchFamily="34" charset="0"/>
              </a:rPr>
              <a:t>A foglalkoztatottak 35%-a viszonylag képzetlen (20% a teljes gazdaságban ez az arány)</a:t>
            </a:r>
          </a:p>
          <a:p>
            <a:pPr lvl="0"/>
            <a:r>
              <a:rPr lang="hu-HU" sz="2400" dirty="0">
                <a:latin typeface="Century Gothic" panose="020B0502020202020204" pitchFamily="34" charset="0"/>
              </a:rPr>
              <a:t>Magas a női foglalkoztatottsági arány (60% fölött)</a:t>
            </a:r>
          </a:p>
          <a:p>
            <a:pPr marL="0" lvl="0" indent="0">
              <a:buNone/>
            </a:pPr>
            <a:endParaRPr lang="hu-HU" sz="2400" dirty="0"/>
          </a:p>
          <a:p>
            <a:endParaRPr lang="hu-HU" sz="2200" dirty="0"/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1818308" y="1404367"/>
            <a:ext cx="8875092" cy="1296144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pPr algn="r"/>
            <a:r>
              <a:rPr lang="hu-HU" sz="4100" dirty="0" smtClean="0">
                <a:latin typeface="Century Gothic" panose="020B0502020202020204" pitchFamily="34" charset="0"/>
              </a:rPr>
              <a:t>A turizmus </a:t>
            </a:r>
            <a:r>
              <a:rPr lang="hu-HU" sz="4100" dirty="0" err="1" smtClean="0">
                <a:latin typeface="Century Gothic" panose="020B0502020202020204" pitchFamily="34" charset="0"/>
              </a:rPr>
              <a:t>munkaerőpiaci</a:t>
            </a:r>
            <a:r>
              <a:rPr lang="hu-HU" sz="4100" dirty="0" smtClean="0">
                <a:latin typeface="Century Gothic" panose="020B0502020202020204" pitchFamily="34" charset="0"/>
              </a:rPr>
              <a:t> jelentősége az EU-ban, kihívások I. </a:t>
            </a:r>
            <a:endParaRPr lang="hu-HU" sz="41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374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78148" y="3060551"/>
            <a:ext cx="9073008" cy="3168352"/>
          </a:xfrm>
        </p:spPr>
        <p:txBody>
          <a:bodyPr>
            <a:noAutofit/>
          </a:bodyPr>
          <a:lstStyle/>
          <a:p>
            <a:r>
              <a:rPr lang="hu-HU" sz="2400" dirty="0">
                <a:latin typeface="Century Gothic" panose="020B0502020202020204" pitchFamily="34" charset="0"/>
              </a:rPr>
              <a:t>A</a:t>
            </a:r>
            <a:r>
              <a:rPr lang="hu-HU" sz="2400" dirty="0" smtClean="0">
                <a:latin typeface="Century Gothic" panose="020B0502020202020204" pitchFamily="34" charset="0"/>
              </a:rPr>
              <a:t>lacsonyak </a:t>
            </a:r>
            <a:r>
              <a:rPr lang="hu-HU" sz="2400" dirty="0">
                <a:latin typeface="Century Gothic" panose="020B0502020202020204" pitchFamily="34" charset="0"/>
              </a:rPr>
              <a:t>a bérek, nehéz a </a:t>
            </a:r>
            <a:r>
              <a:rPr lang="hu-HU" sz="2400" dirty="0" smtClean="0">
                <a:latin typeface="Century Gothic" panose="020B0502020202020204" pitchFamily="34" charset="0"/>
              </a:rPr>
              <a:t>munka</a:t>
            </a:r>
          </a:p>
          <a:p>
            <a:r>
              <a:rPr lang="hu-HU" sz="2400" dirty="0">
                <a:latin typeface="Century Gothic" panose="020B0502020202020204" pitchFamily="34" charset="0"/>
              </a:rPr>
              <a:t>E</a:t>
            </a:r>
            <a:r>
              <a:rPr lang="hu-HU" sz="2400" dirty="0" smtClean="0">
                <a:latin typeface="Century Gothic" panose="020B0502020202020204" pitchFamily="34" charset="0"/>
              </a:rPr>
              <a:t>lsősorban </a:t>
            </a:r>
            <a:r>
              <a:rPr lang="hu-HU" sz="2400" dirty="0">
                <a:latin typeface="Century Gothic" panose="020B0502020202020204" pitchFamily="34" charset="0"/>
              </a:rPr>
              <a:t>kis- és </a:t>
            </a:r>
            <a:r>
              <a:rPr lang="hu-HU" sz="2400" dirty="0" smtClean="0">
                <a:latin typeface="Century Gothic" panose="020B0502020202020204" pitchFamily="34" charset="0"/>
              </a:rPr>
              <a:t>középvállalkozások</a:t>
            </a:r>
          </a:p>
          <a:p>
            <a:r>
              <a:rPr lang="hu-HU" sz="2400" dirty="0">
                <a:latin typeface="Century Gothic" panose="020B0502020202020204" pitchFamily="34" charset="0"/>
              </a:rPr>
              <a:t>Nem jó az </a:t>
            </a:r>
            <a:r>
              <a:rPr lang="hu-HU" sz="2400" dirty="0" err="1">
                <a:latin typeface="Century Gothic" panose="020B0502020202020204" pitchFamily="34" charset="0"/>
              </a:rPr>
              <a:t>imidzse</a:t>
            </a:r>
            <a:r>
              <a:rPr lang="hu-HU" sz="2400" dirty="0">
                <a:latin typeface="Century Gothic" panose="020B0502020202020204" pitchFamily="34" charset="0"/>
              </a:rPr>
              <a:t> az </a:t>
            </a:r>
            <a:r>
              <a:rPr lang="hu-HU" sz="2400" dirty="0" smtClean="0">
                <a:latin typeface="Century Gothic" panose="020B0502020202020204" pitchFamily="34" charset="0"/>
              </a:rPr>
              <a:t>ágazatnak</a:t>
            </a:r>
          </a:p>
          <a:p>
            <a:r>
              <a:rPr lang="hu-HU" sz="2400" dirty="0" smtClean="0">
                <a:latin typeface="Century Gothic" panose="020B0502020202020204" pitchFamily="34" charset="0"/>
              </a:rPr>
              <a:t>Ugyanakkor </a:t>
            </a:r>
            <a:r>
              <a:rPr lang="hu-HU" sz="2400" dirty="0">
                <a:latin typeface="Century Gothic" panose="020B0502020202020204" pitchFamily="34" charset="0"/>
              </a:rPr>
              <a:t>széles az igényelt szaktudások, kompetenciák köre </a:t>
            </a:r>
          </a:p>
          <a:p>
            <a:endParaRPr lang="hu-HU" sz="2200" dirty="0">
              <a:latin typeface="Century Gothic" panose="020B0502020202020204" pitchFamily="34" charset="0"/>
            </a:endParaRPr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1818308" y="1404367"/>
            <a:ext cx="8875092" cy="1296144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pPr algn="r"/>
            <a:r>
              <a:rPr lang="hu-HU" sz="4100" dirty="0" smtClean="0">
                <a:latin typeface="Century Gothic" panose="020B0502020202020204" pitchFamily="34" charset="0"/>
              </a:rPr>
              <a:t>A turizmus </a:t>
            </a:r>
            <a:r>
              <a:rPr lang="hu-HU" sz="4100" dirty="0" err="1" smtClean="0">
                <a:latin typeface="Century Gothic" panose="020B0502020202020204" pitchFamily="34" charset="0"/>
              </a:rPr>
              <a:t>munkaerőpiaci</a:t>
            </a:r>
            <a:r>
              <a:rPr lang="hu-HU" sz="4100" dirty="0" smtClean="0">
                <a:latin typeface="Century Gothic" panose="020B0502020202020204" pitchFamily="34" charset="0"/>
              </a:rPr>
              <a:t> jelentősége az EU-ban, kihívások II. </a:t>
            </a:r>
            <a:endParaRPr lang="hu-HU" sz="41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672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78148" y="3060551"/>
            <a:ext cx="9073008" cy="3960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dirty="0">
                <a:latin typeface="Century Gothic" panose="020B0502020202020204" pitchFamily="34" charset="0"/>
              </a:rPr>
              <a:t>Az Európai Bizottság 2014-ben elkészítette a TOP 20 hiányszakma listáját, amelyet az EU-ban a szakács vezet, a pincér a 13. </a:t>
            </a:r>
          </a:p>
          <a:p>
            <a:pPr marL="0" indent="0">
              <a:buNone/>
            </a:pPr>
            <a:endParaRPr lang="hu-HU" sz="1600" dirty="0">
              <a:latin typeface="Century Gothic" panose="020B0502020202020204" pitchFamily="34" charset="0"/>
            </a:endParaRPr>
          </a:p>
          <a:p>
            <a:pPr marL="0" lvl="0" indent="0">
              <a:buNone/>
            </a:pPr>
            <a:r>
              <a:rPr lang="hu-HU" sz="3000" b="1" dirty="0" smtClean="0">
                <a:latin typeface="Century Gothic" panose="020B0502020202020204" pitchFamily="34" charset="0"/>
              </a:rPr>
              <a:t>1. szakács</a:t>
            </a:r>
            <a:endParaRPr lang="hu-HU" sz="3000" dirty="0">
              <a:latin typeface="Century Gothic" panose="020B0502020202020204" pitchFamily="34" charset="0"/>
            </a:endParaRPr>
          </a:p>
          <a:p>
            <a:pPr marL="0" lvl="0" indent="0">
              <a:buNone/>
            </a:pPr>
            <a:r>
              <a:rPr lang="hu-HU" sz="2800" dirty="0" smtClean="0">
                <a:latin typeface="Century Gothic" panose="020B0502020202020204" pitchFamily="34" charset="0"/>
              </a:rPr>
              <a:t>2. szerszámgép </a:t>
            </a:r>
            <a:r>
              <a:rPr lang="hu-HU" sz="2800" dirty="0">
                <a:latin typeface="Century Gothic" panose="020B0502020202020204" pitchFamily="34" charset="0"/>
              </a:rPr>
              <a:t>kezelő</a:t>
            </a:r>
          </a:p>
          <a:p>
            <a:pPr marL="0" lvl="0" indent="0">
              <a:buNone/>
            </a:pPr>
            <a:r>
              <a:rPr lang="hu-HU" sz="2400" dirty="0" smtClean="0">
                <a:latin typeface="Century Gothic" panose="020B0502020202020204" pitchFamily="34" charset="0"/>
              </a:rPr>
              <a:t>3. bolti </a:t>
            </a:r>
            <a:r>
              <a:rPr lang="hu-HU" sz="2400" dirty="0">
                <a:latin typeface="Century Gothic" panose="020B0502020202020204" pitchFamily="34" charset="0"/>
              </a:rPr>
              <a:t>eladó</a:t>
            </a:r>
          </a:p>
          <a:p>
            <a:pPr marL="0" indent="0">
              <a:buNone/>
            </a:pPr>
            <a:r>
              <a:rPr lang="hu-HU" sz="2400" dirty="0">
                <a:latin typeface="Century Gothic" panose="020B0502020202020204" pitchFamily="34" charset="0"/>
              </a:rPr>
              <a:t>…</a:t>
            </a:r>
          </a:p>
          <a:p>
            <a:pPr marL="0" indent="0">
              <a:buNone/>
            </a:pPr>
            <a:r>
              <a:rPr lang="hu-HU" sz="2400" b="1" dirty="0" smtClean="0">
                <a:latin typeface="Century Gothic" panose="020B0502020202020204" pitchFamily="34" charset="0"/>
              </a:rPr>
              <a:t>13</a:t>
            </a:r>
            <a:r>
              <a:rPr lang="hu-HU" sz="2400" b="1" dirty="0">
                <a:latin typeface="Century Gothic" panose="020B0502020202020204" pitchFamily="34" charset="0"/>
              </a:rPr>
              <a:t>.</a:t>
            </a:r>
            <a:r>
              <a:rPr lang="hu-HU" sz="2400" dirty="0">
                <a:latin typeface="Century Gothic" panose="020B0502020202020204" pitchFamily="34" charset="0"/>
              </a:rPr>
              <a:t> </a:t>
            </a:r>
            <a:r>
              <a:rPr lang="hu-HU" sz="2400" b="1" dirty="0">
                <a:latin typeface="Century Gothic" panose="020B0502020202020204" pitchFamily="34" charset="0"/>
              </a:rPr>
              <a:t>pincér</a:t>
            </a:r>
            <a:endParaRPr lang="hu-HU" sz="2400" dirty="0">
              <a:latin typeface="Century Gothic" panose="020B0502020202020204" pitchFamily="34" charset="0"/>
            </a:endParaRPr>
          </a:p>
          <a:p>
            <a:endParaRPr lang="hu-HU" sz="2200" dirty="0">
              <a:latin typeface="Century Gothic" panose="020B0502020202020204" pitchFamily="34" charset="0"/>
            </a:endParaRPr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1818308" y="1404367"/>
            <a:ext cx="8875092" cy="1296144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pPr algn="r"/>
            <a:r>
              <a:rPr lang="hu-HU" sz="4100" dirty="0" smtClean="0">
                <a:latin typeface="Century Gothic" panose="020B0502020202020204" pitchFamily="34" charset="0"/>
              </a:rPr>
              <a:t>A turizmus </a:t>
            </a:r>
            <a:r>
              <a:rPr lang="hu-HU" sz="4100" dirty="0" err="1" smtClean="0">
                <a:latin typeface="Century Gothic" panose="020B0502020202020204" pitchFamily="34" charset="0"/>
              </a:rPr>
              <a:t>munkaerőpiaci</a:t>
            </a:r>
            <a:r>
              <a:rPr lang="hu-HU" sz="4100" dirty="0" smtClean="0">
                <a:latin typeface="Century Gothic" panose="020B0502020202020204" pitchFamily="34" charset="0"/>
              </a:rPr>
              <a:t> jelentősége az EU-ban, kihívások III. </a:t>
            </a:r>
            <a:endParaRPr lang="hu-HU" sz="41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424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78148" y="2844527"/>
            <a:ext cx="9073008" cy="3960440"/>
          </a:xfrm>
        </p:spPr>
        <p:txBody>
          <a:bodyPr>
            <a:noAutofit/>
          </a:bodyPr>
          <a:lstStyle/>
          <a:p>
            <a:r>
              <a:rPr lang="hu-HU" sz="2400" b="1" dirty="0">
                <a:latin typeface="Century Gothic" panose="020B0502020202020204" pitchFamily="34" charset="0"/>
              </a:rPr>
              <a:t>foglalkoztatási hatása </a:t>
            </a:r>
            <a:r>
              <a:rPr lang="hu-HU" sz="2400" dirty="0">
                <a:latin typeface="Century Gothic" panose="020B0502020202020204" pitchFamily="34" charset="0"/>
              </a:rPr>
              <a:t>(a multiplikátor hatással együtt) </a:t>
            </a:r>
            <a:r>
              <a:rPr lang="hu-HU" sz="2400" b="1" dirty="0">
                <a:latin typeface="Century Gothic" panose="020B0502020202020204" pitchFamily="34" charset="0"/>
              </a:rPr>
              <a:t>11</a:t>
            </a:r>
            <a:r>
              <a:rPr lang="hu-HU" sz="2400" b="1" dirty="0" smtClean="0">
                <a:latin typeface="Century Gothic" panose="020B0502020202020204" pitchFamily="34" charset="0"/>
              </a:rPr>
              <a:t>%</a:t>
            </a:r>
          </a:p>
          <a:p>
            <a:r>
              <a:rPr lang="hu-HU" sz="2400" dirty="0">
                <a:latin typeface="Century Gothic" panose="020B0502020202020204" pitchFamily="34" charset="0"/>
              </a:rPr>
              <a:t>Az ország </a:t>
            </a:r>
            <a:r>
              <a:rPr lang="hu-HU" sz="2400" b="1" dirty="0">
                <a:latin typeface="Century Gothic" panose="020B0502020202020204" pitchFamily="34" charset="0"/>
              </a:rPr>
              <a:t>devizaegyenlegéhez 3 000 millió euróval </a:t>
            </a:r>
            <a:r>
              <a:rPr lang="hu-HU" sz="2400" dirty="0">
                <a:latin typeface="Century Gothic" panose="020B0502020202020204" pitchFamily="34" charset="0"/>
              </a:rPr>
              <a:t>járul </a:t>
            </a:r>
            <a:r>
              <a:rPr lang="hu-HU" sz="2400" dirty="0" smtClean="0">
                <a:latin typeface="Century Gothic" panose="020B0502020202020204" pitchFamily="34" charset="0"/>
              </a:rPr>
              <a:t>hozzá</a:t>
            </a:r>
          </a:p>
          <a:p>
            <a:r>
              <a:rPr lang="hu-HU" sz="2400" dirty="0">
                <a:latin typeface="Century Gothic" panose="020B0502020202020204" pitchFamily="34" charset="0"/>
              </a:rPr>
              <a:t>A WTTC 10 évre szóló becslése szerint a turizmus ágazat teljes hozzájárulása a foglalkoztatáshoz a becslés szerint 2014 - 2024 között 2,1%-os éves növekedési ütemmel számolva 506,000 főre emelkedhet (a teljes foglalkoztatottság 12,9%-a)</a:t>
            </a:r>
          </a:p>
          <a:p>
            <a:endParaRPr lang="hu-HU" sz="2200" dirty="0">
              <a:latin typeface="Century Gothic" panose="020B0502020202020204" pitchFamily="34" charset="0"/>
            </a:endParaRPr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2178348" y="1476375"/>
            <a:ext cx="8515052" cy="864096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pPr algn="r"/>
            <a:r>
              <a:rPr lang="hu-HU" sz="4100" dirty="0" smtClean="0">
                <a:latin typeface="Century Gothic" panose="020B0502020202020204" pitchFamily="34" charset="0"/>
              </a:rPr>
              <a:t>A turizmus szerepe Magyarországon </a:t>
            </a:r>
            <a:endParaRPr lang="hu-HU" sz="41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232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642844" y="1476375"/>
            <a:ext cx="4050556" cy="82816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hu-HU" sz="3700" dirty="0" smtClean="0">
                <a:latin typeface="Century Gothic" panose="020B0502020202020204" pitchFamily="34" charset="0"/>
              </a:rPr>
              <a:t>Munkaerőpiac</a:t>
            </a:r>
            <a:endParaRPr lang="hu-HU" sz="3700" dirty="0">
              <a:latin typeface="Century Gothic" panose="020B0502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94172" y="2844527"/>
            <a:ext cx="9505056" cy="3816424"/>
          </a:xfrm>
        </p:spPr>
        <p:txBody>
          <a:bodyPr>
            <a:noAutofit/>
          </a:bodyPr>
          <a:lstStyle/>
          <a:p>
            <a:r>
              <a:rPr lang="hu-HU" sz="2800" dirty="0" smtClean="0">
                <a:latin typeface="Century Gothic" panose="020B0502020202020204" pitchFamily="34" charset="0"/>
              </a:rPr>
              <a:t>A szakma presztízse, társadalmi elismertsége</a:t>
            </a:r>
          </a:p>
          <a:p>
            <a:r>
              <a:rPr lang="hu-HU" sz="2800" dirty="0" smtClean="0">
                <a:latin typeface="Century Gothic" panose="020B0502020202020204" pitchFamily="34" charset="0"/>
              </a:rPr>
              <a:t>Az elvándorló munkaerő visszacsalogatása</a:t>
            </a:r>
          </a:p>
          <a:p>
            <a:r>
              <a:rPr lang="hu-HU" sz="2800" dirty="0" smtClean="0">
                <a:latin typeface="Century Gothic" panose="020B0502020202020204" pitchFamily="34" charset="0"/>
              </a:rPr>
              <a:t>Az új generációk</a:t>
            </a:r>
            <a:endParaRPr lang="hu-HU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870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78148" y="2844527"/>
            <a:ext cx="9073008" cy="3384376"/>
          </a:xfrm>
        </p:spPr>
        <p:txBody>
          <a:bodyPr>
            <a:noAutofit/>
          </a:bodyPr>
          <a:lstStyle/>
          <a:p>
            <a:r>
              <a:rPr lang="hu-HU" sz="2400" dirty="0">
                <a:latin typeface="Century Gothic" panose="020B0502020202020204" pitchFamily="34" charset="0"/>
              </a:rPr>
              <a:t>Lengyelország</a:t>
            </a:r>
          </a:p>
          <a:p>
            <a:pPr lvl="1"/>
            <a:r>
              <a:rPr lang="hu-HU" sz="2400" dirty="0">
                <a:latin typeface="Century Gothic" panose="020B0502020202020204" pitchFamily="34" charset="0"/>
              </a:rPr>
              <a:t>KGST piac</a:t>
            </a:r>
          </a:p>
          <a:p>
            <a:r>
              <a:rPr lang="hu-HU" sz="2400" dirty="0">
                <a:latin typeface="Century Gothic" panose="020B0502020202020204" pitchFamily="34" charset="0"/>
              </a:rPr>
              <a:t>Románia</a:t>
            </a:r>
          </a:p>
          <a:p>
            <a:pPr lvl="1"/>
            <a:r>
              <a:rPr lang="hu-HU" sz="2400" dirty="0">
                <a:latin typeface="Century Gothic" panose="020B0502020202020204" pitchFamily="34" charset="0"/>
              </a:rPr>
              <a:t>Eperszedők</a:t>
            </a:r>
          </a:p>
          <a:p>
            <a:r>
              <a:rPr lang="hu-HU" sz="2400" dirty="0">
                <a:latin typeface="Century Gothic" panose="020B0502020202020204" pitchFamily="34" charset="0"/>
              </a:rPr>
              <a:t>Csehország, Szlovákia, Magyarország</a:t>
            </a:r>
          </a:p>
          <a:p>
            <a:pPr lvl="1"/>
            <a:r>
              <a:rPr lang="hu-HU" sz="2400" dirty="0">
                <a:latin typeface="Century Gothic" panose="020B0502020202020204" pitchFamily="34" charset="0"/>
              </a:rPr>
              <a:t>Röghöz kötött</a:t>
            </a:r>
            <a:endParaRPr lang="en-GB" sz="2400" dirty="0">
              <a:latin typeface="Century Gothic" panose="020B0502020202020204" pitchFamily="34" charset="0"/>
            </a:endParaRPr>
          </a:p>
          <a:p>
            <a:endParaRPr lang="hu-HU" sz="2200" dirty="0">
              <a:latin typeface="Century Gothic" panose="020B0502020202020204" pitchFamily="34" charset="0"/>
            </a:endParaRPr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2178348" y="1476375"/>
            <a:ext cx="8515052" cy="864096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pPr algn="r"/>
            <a:r>
              <a:rPr lang="hu-HU" sz="4100" dirty="0" smtClean="0">
                <a:latin typeface="Century Gothic" panose="020B0502020202020204" pitchFamily="34" charset="0"/>
              </a:rPr>
              <a:t>Munkaerő helyzet Közép-Európában</a:t>
            </a:r>
            <a:endParaRPr lang="hu-HU" sz="41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343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78148" y="2412479"/>
            <a:ext cx="9073008" cy="33843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dirty="0">
                <a:latin typeface="Century Gothic" panose="020B0502020202020204" pitchFamily="34" charset="0"/>
              </a:rPr>
              <a:t>A válság hatására a munkaerő vándorlás </a:t>
            </a:r>
            <a:r>
              <a:rPr lang="hu-HU" sz="2400" dirty="0" smtClean="0">
                <a:latin typeface="Century Gothic" panose="020B0502020202020204" pitchFamily="34" charset="0"/>
              </a:rPr>
              <a:t>elindult</a:t>
            </a:r>
            <a:endParaRPr lang="hu-HU" sz="2400" dirty="0">
              <a:latin typeface="Century Gothic" panose="020B0502020202020204" pitchFamily="34" charset="0"/>
            </a:endParaRPr>
          </a:p>
          <a:p>
            <a:pPr lvl="1"/>
            <a:r>
              <a:rPr lang="hu-HU" sz="2400" dirty="0">
                <a:latin typeface="Century Gothic" panose="020B0502020202020204" pitchFamily="34" charset="0"/>
              </a:rPr>
              <a:t>Kiáramlás</a:t>
            </a:r>
          </a:p>
          <a:p>
            <a:pPr lvl="2"/>
            <a:r>
              <a:rPr lang="hu-HU" sz="2000" dirty="0">
                <a:latin typeface="Century Gothic" panose="020B0502020202020204" pitchFamily="34" charset="0"/>
              </a:rPr>
              <a:t>Képzettségüknél alacsonyabb pozícióba</a:t>
            </a:r>
          </a:p>
          <a:p>
            <a:pPr lvl="2"/>
            <a:r>
              <a:rPr lang="hu-HU" sz="2000" dirty="0">
                <a:latin typeface="Century Gothic" panose="020B0502020202020204" pitchFamily="34" charset="0"/>
              </a:rPr>
              <a:t>A helyi munkaerőnél alacsonyabb bérszínvonalon</a:t>
            </a:r>
          </a:p>
          <a:p>
            <a:pPr lvl="2"/>
            <a:r>
              <a:rPr lang="hu-HU" sz="2000" dirty="0">
                <a:latin typeface="Century Gothic" panose="020B0502020202020204" pitchFamily="34" charset="0"/>
              </a:rPr>
              <a:t>A megélhetés magas költségei</a:t>
            </a:r>
          </a:p>
          <a:p>
            <a:pPr lvl="2"/>
            <a:r>
              <a:rPr lang="hu-HU" sz="2000" dirty="0">
                <a:latin typeface="Century Gothic" panose="020B0502020202020204" pitchFamily="34" charset="0"/>
              </a:rPr>
              <a:t>Távolról bejárás</a:t>
            </a:r>
          </a:p>
          <a:p>
            <a:pPr lvl="2"/>
            <a:r>
              <a:rPr lang="hu-HU" sz="2000" dirty="0">
                <a:latin typeface="Century Gothic" panose="020B0502020202020204" pitchFamily="34" charset="0"/>
              </a:rPr>
              <a:t>Bérelt lakások színvonala</a:t>
            </a:r>
          </a:p>
          <a:p>
            <a:pPr lvl="2"/>
            <a:r>
              <a:rPr lang="hu-HU" sz="2000" dirty="0">
                <a:latin typeface="Century Gothic" panose="020B0502020202020204" pitchFamily="34" charset="0"/>
              </a:rPr>
              <a:t>A középső generációk elmennek, a fiatal / idős itthon marad</a:t>
            </a:r>
          </a:p>
          <a:p>
            <a:pPr lvl="1"/>
            <a:r>
              <a:rPr lang="hu-HU" sz="2400" dirty="0">
                <a:latin typeface="Century Gothic" panose="020B0502020202020204" pitchFamily="34" charset="0"/>
              </a:rPr>
              <a:t>Visszaáramlás</a:t>
            </a:r>
          </a:p>
          <a:p>
            <a:pPr lvl="2"/>
            <a:r>
              <a:rPr lang="hu-HU" sz="2000" dirty="0">
                <a:latin typeface="Century Gothic" panose="020B0502020202020204" pitchFamily="34" charset="0"/>
              </a:rPr>
              <a:t>Fejlett munkakultúrát hoznak</a:t>
            </a:r>
          </a:p>
          <a:p>
            <a:pPr lvl="2"/>
            <a:r>
              <a:rPr lang="hu-HU" sz="2000" dirty="0">
                <a:latin typeface="Century Gothic" panose="020B0502020202020204" pitchFamily="34" charset="0"/>
              </a:rPr>
              <a:t>Képesek vagyunk-e visszavonzani a munkaerőt?</a:t>
            </a:r>
          </a:p>
          <a:p>
            <a:pPr lvl="2"/>
            <a:r>
              <a:rPr lang="hu-HU" sz="2000" dirty="0">
                <a:latin typeface="Century Gothic" panose="020B0502020202020204" pitchFamily="34" charset="0"/>
              </a:rPr>
              <a:t>Elfogadják a hazai bérszínvonalat?</a:t>
            </a:r>
          </a:p>
          <a:p>
            <a:endParaRPr lang="hu-HU" sz="2200" dirty="0">
              <a:latin typeface="Century Gothic" panose="020B0502020202020204" pitchFamily="34" charset="0"/>
            </a:endParaRPr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8010996" y="1476375"/>
            <a:ext cx="2682404" cy="864096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hu-HU" sz="4100" dirty="0" smtClean="0">
                <a:latin typeface="Century Gothic" panose="020B0502020202020204" pitchFamily="34" charset="0"/>
              </a:rPr>
              <a:t>Mobilitás</a:t>
            </a:r>
            <a:endParaRPr lang="hu-HU" sz="41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227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mosz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algn="r">
          <a:defRPr sz="1400" dirty="0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vimosz</Template>
  <TotalTime>1468</TotalTime>
  <Words>710</Words>
  <Application>Microsoft Office PowerPoint</Application>
  <PresentationFormat>Egyéni</PresentationFormat>
  <Paragraphs>178</Paragraphs>
  <Slides>28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28</vt:i4>
      </vt:variant>
    </vt:vector>
  </HeadingPairs>
  <TitlesOfParts>
    <vt:vector size="29" baseType="lpstr">
      <vt:lpstr>vimosz</vt:lpstr>
      <vt:lpstr>Munkaerőpiaci problémák és a szakoktatásban történő változások</vt:lpstr>
      <vt:lpstr>Az előadás tartalma</vt:lpstr>
      <vt:lpstr>A turizmus munkaerőpiaci jelentősége az EU-ban, kihívások I. </vt:lpstr>
      <vt:lpstr>A turizmus munkaerőpiaci jelentősége az EU-ban, kihívások II. </vt:lpstr>
      <vt:lpstr>A turizmus munkaerőpiaci jelentősége az EU-ban, kihívások III. </vt:lpstr>
      <vt:lpstr>A turizmus szerepe Magyarországon </vt:lpstr>
      <vt:lpstr>Munkaerőpiac</vt:lpstr>
      <vt:lpstr>Munkaerő helyzet Közép-Európában</vt:lpstr>
      <vt:lpstr>Mobilitás</vt:lpstr>
      <vt:lpstr>Generáció váltás</vt:lpstr>
      <vt:lpstr>Generációk együttélése I.</vt:lpstr>
      <vt:lpstr>Generációk együttélése II.</vt:lpstr>
      <vt:lpstr>Generációk együttélése III.</vt:lpstr>
      <vt:lpstr>Generációk együttélése IV.</vt:lpstr>
      <vt:lpstr>Generációk együttélése V.</vt:lpstr>
      <vt:lpstr>Generációk együttélése VI.</vt:lpstr>
      <vt:lpstr>A munkaerő motiválása I.</vt:lpstr>
      <vt:lpstr>A munkaerő motiválása II.</vt:lpstr>
      <vt:lpstr>A munkaerő motiválása III.</vt:lpstr>
      <vt:lpstr>A munkaerő motiválása IV.</vt:lpstr>
      <vt:lpstr>A munkaerő motiválása V.</vt:lpstr>
      <vt:lpstr>Szakoktatás</vt:lpstr>
      <vt:lpstr>Társadalmi elismertség</vt:lpstr>
      <vt:lpstr>Munkaerő vonzás</vt:lpstr>
      <vt:lpstr>Szakképzés</vt:lpstr>
      <vt:lpstr>Szakképzés</vt:lpstr>
      <vt:lpstr>Szakképzés</vt:lpstr>
      <vt:lpstr>Köszönöm megtisztelő figyelmüket!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Beszámoló a VIMOSZ 2014-2015. évi tevékenységéről</dc:title>
  <dc:creator>user</dc:creator>
  <cp:lastModifiedBy>Rendszergazda</cp:lastModifiedBy>
  <cp:revision>95</cp:revision>
  <cp:lastPrinted>2016-10-07T09:03:03Z</cp:lastPrinted>
  <dcterms:created xsi:type="dcterms:W3CDTF">2015-06-15T07:53:35Z</dcterms:created>
  <dcterms:modified xsi:type="dcterms:W3CDTF">2016-10-07T12:48:32Z</dcterms:modified>
</cp:coreProperties>
</file>