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83" r:id="rId3"/>
    <p:sldId id="301" r:id="rId4"/>
    <p:sldId id="300" r:id="rId5"/>
    <p:sldId id="292" r:id="rId6"/>
    <p:sldId id="293" r:id="rId7"/>
    <p:sldId id="295" r:id="rId8"/>
    <p:sldId id="294" r:id="rId9"/>
    <p:sldId id="296" r:id="rId10"/>
    <p:sldId id="297" r:id="rId11"/>
    <p:sldId id="298" r:id="rId12"/>
    <p:sldId id="299" r:id="rId13"/>
    <p:sldId id="302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0925" autoAdjust="0"/>
  </p:normalViewPr>
  <p:slideViewPr>
    <p:cSldViewPr>
      <p:cViewPr>
        <p:scale>
          <a:sx n="113" d="100"/>
          <a:sy n="113" d="100"/>
        </p:scale>
        <p:origin x="-15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22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956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9F995-E8AA-4948-B193-D39F18A94CC1}" type="datetimeFigureOut">
              <a:rPr lang="hu-HU" smtClean="0"/>
              <a:t>2016.11.21.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6582F-88BF-407D-9322-810371EC1C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1466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CF7C-82B7-4CAA-AEA8-87B6CFB11E7C}" type="slidenum">
              <a:rPr lang="hu-HU" smtClean="0">
                <a:solidFill>
                  <a:prstClr val="black"/>
                </a:solidFill>
              </a:rPr>
              <a:pPr/>
              <a:t>1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278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Jegyzetek helye 2"/>
          <p:cNvSpPr>
            <a:spLocks noGrp="1"/>
          </p:cNvSpPr>
          <p:nvPr>
            <p:ph type="body" idx="1"/>
          </p:nvPr>
        </p:nvSpPr>
        <p:spPr bwMode="auto">
          <a:xfrm>
            <a:off x="667864" y="4240781"/>
            <a:ext cx="5487041" cy="41150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hu-HU" alt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E562A1-7358-45D4-ACB8-BC055A6C5B4A}" type="slidenum">
              <a:rPr lang="hu-HU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Jegyzetek helye 2"/>
          <p:cNvSpPr>
            <a:spLocks noGrp="1"/>
          </p:cNvSpPr>
          <p:nvPr>
            <p:ph type="body" idx="1"/>
          </p:nvPr>
        </p:nvSpPr>
        <p:spPr bwMode="auto">
          <a:xfrm>
            <a:off x="667864" y="4240781"/>
            <a:ext cx="5487041" cy="41150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hu-HU" alt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E562A1-7358-45D4-ACB8-BC055A6C5B4A}" type="slidenum">
              <a:rPr lang="hu-HU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Jegyzetek helye 2"/>
          <p:cNvSpPr>
            <a:spLocks noGrp="1"/>
          </p:cNvSpPr>
          <p:nvPr>
            <p:ph type="body" idx="1"/>
          </p:nvPr>
        </p:nvSpPr>
        <p:spPr bwMode="auto">
          <a:xfrm>
            <a:off x="667864" y="4240781"/>
            <a:ext cx="5487041" cy="41150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hu-HU" alt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E562A1-7358-45D4-ACB8-BC055A6C5B4A}" type="slidenum">
              <a:rPr lang="hu-HU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Jegyzetek helye 2"/>
          <p:cNvSpPr>
            <a:spLocks noGrp="1"/>
          </p:cNvSpPr>
          <p:nvPr>
            <p:ph type="body" idx="1"/>
          </p:nvPr>
        </p:nvSpPr>
        <p:spPr bwMode="auto">
          <a:xfrm>
            <a:off x="667864" y="4240781"/>
            <a:ext cx="5487041" cy="41150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hu-HU" alt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E562A1-7358-45D4-ACB8-BC055A6C5B4A}" type="slidenum">
              <a:rPr lang="hu-HU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Jegyzetek helye 2"/>
          <p:cNvSpPr>
            <a:spLocks noGrp="1"/>
          </p:cNvSpPr>
          <p:nvPr>
            <p:ph type="body" idx="1"/>
          </p:nvPr>
        </p:nvSpPr>
        <p:spPr bwMode="auto">
          <a:xfrm>
            <a:off x="667864" y="4240781"/>
            <a:ext cx="5487041" cy="41150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hu-HU" alt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E562A1-7358-45D4-ACB8-BC055A6C5B4A}" type="slidenum">
              <a:rPr lang="hu-HU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Jegyzetek helye 2"/>
          <p:cNvSpPr>
            <a:spLocks noGrp="1"/>
          </p:cNvSpPr>
          <p:nvPr>
            <p:ph type="body" idx="1"/>
          </p:nvPr>
        </p:nvSpPr>
        <p:spPr bwMode="auto">
          <a:xfrm>
            <a:off x="667864" y="4240781"/>
            <a:ext cx="5487041" cy="41150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hu-HU" alt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E562A1-7358-45D4-ACB8-BC055A6C5B4A}" type="slidenum">
              <a:rPr lang="hu-HU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Jegyzetek helye 2"/>
          <p:cNvSpPr>
            <a:spLocks noGrp="1"/>
          </p:cNvSpPr>
          <p:nvPr>
            <p:ph type="body" idx="1"/>
          </p:nvPr>
        </p:nvSpPr>
        <p:spPr bwMode="auto">
          <a:xfrm>
            <a:off x="667864" y="4240781"/>
            <a:ext cx="5487041" cy="41150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hu-HU" alt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E562A1-7358-45D4-ACB8-BC055A6C5B4A}" type="slidenum">
              <a:rPr lang="hu-HU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Jegyzetek helye 2"/>
          <p:cNvSpPr>
            <a:spLocks noGrp="1"/>
          </p:cNvSpPr>
          <p:nvPr>
            <p:ph type="body" idx="1"/>
          </p:nvPr>
        </p:nvSpPr>
        <p:spPr bwMode="auto">
          <a:xfrm>
            <a:off x="667864" y="4240781"/>
            <a:ext cx="5487041" cy="41150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hu-HU" alt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E562A1-7358-45D4-ACB8-BC055A6C5B4A}" type="slidenum">
              <a:rPr lang="hu-HU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Jegyzetek helye 2"/>
          <p:cNvSpPr>
            <a:spLocks noGrp="1"/>
          </p:cNvSpPr>
          <p:nvPr>
            <p:ph type="body" idx="1"/>
          </p:nvPr>
        </p:nvSpPr>
        <p:spPr bwMode="auto">
          <a:xfrm>
            <a:off x="667864" y="4240781"/>
            <a:ext cx="5487041" cy="41150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hu-HU" alt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E562A1-7358-45D4-ACB8-BC055A6C5B4A}" type="slidenum">
              <a:rPr lang="hu-HU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Jegyzetek helye 2"/>
          <p:cNvSpPr>
            <a:spLocks noGrp="1"/>
          </p:cNvSpPr>
          <p:nvPr>
            <p:ph type="body" idx="1"/>
          </p:nvPr>
        </p:nvSpPr>
        <p:spPr bwMode="auto">
          <a:xfrm>
            <a:off x="667864" y="4240781"/>
            <a:ext cx="5487041" cy="41150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hu-HU" alt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E562A1-7358-45D4-ACB8-BC055A6C5B4A}" type="slidenum">
              <a:rPr lang="hu-HU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Jegyzetek helye 2"/>
          <p:cNvSpPr>
            <a:spLocks noGrp="1"/>
          </p:cNvSpPr>
          <p:nvPr>
            <p:ph type="body" idx="1"/>
          </p:nvPr>
        </p:nvSpPr>
        <p:spPr bwMode="auto">
          <a:xfrm>
            <a:off x="667864" y="4240781"/>
            <a:ext cx="5487041" cy="41150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hu-HU" alt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E562A1-7358-45D4-ACB8-BC055A6C5B4A}" type="slidenum">
              <a:rPr lang="hu-HU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Jegyzetek helye 2"/>
          <p:cNvSpPr>
            <a:spLocks noGrp="1"/>
          </p:cNvSpPr>
          <p:nvPr>
            <p:ph type="body" idx="1"/>
          </p:nvPr>
        </p:nvSpPr>
        <p:spPr bwMode="auto">
          <a:xfrm>
            <a:off x="667864" y="4240781"/>
            <a:ext cx="5487041" cy="41150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hu-HU" alt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E562A1-7358-45D4-ACB8-BC055A6C5B4A}" type="slidenum">
              <a:rPr lang="hu-HU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A6CE-1B89-467B-ADE9-D2565F334ECD}" type="datetimeFigureOut">
              <a:rPr lang="hu-HU" smtClean="0"/>
              <a:t>2016.11.21.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6D5-4DD5-4045-9A61-9B8F9638F4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503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A6CE-1B89-467B-ADE9-D2565F334ECD}" type="datetimeFigureOut">
              <a:rPr lang="hu-HU" smtClean="0"/>
              <a:t>2016.11.21.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6D5-4DD5-4045-9A61-9B8F9638F4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81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A6CE-1B89-467B-ADE9-D2565F334ECD}" type="datetimeFigureOut">
              <a:rPr lang="hu-HU" smtClean="0"/>
              <a:t>2016.11.21.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6D5-4DD5-4045-9A61-9B8F9638F4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966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A6CE-1B89-467B-ADE9-D2565F334ECD}" type="datetimeFigureOut">
              <a:rPr lang="hu-HU" smtClean="0"/>
              <a:t>2016.11.21.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6D5-4DD5-4045-9A61-9B8F9638F4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748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A6CE-1B89-467B-ADE9-D2565F334ECD}" type="datetimeFigureOut">
              <a:rPr lang="hu-HU" smtClean="0"/>
              <a:t>2016.11.21.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6D5-4DD5-4045-9A61-9B8F9638F4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121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A6CE-1B89-467B-ADE9-D2565F334ECD}" type="datetimeFigureOut">
              <a:rPr lang="hu-HU" smtClean="0"/>
              <a:t>2016.11.21.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6D5-4DD5-4045-9A61-9B8F9638F4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390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A6CE-1B89-467B-ADE9-D2565F334ECD}" type="datetimeFigureOut">
              <a:rPr lang="hu-HU" smtClean="0"/>
              <a:t>2016.11.21.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6D5-4DD5-4045-9A61-9B8F9638F4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058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A6CE-1B89-467B-ADE9-D2565F334ECD}" type="datetimeFigureOut">
              <a:rPr lang="hu-HU" smtClean="0"/>
              <a:t>2016.11.21.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6D5-4DD5-4045-9A61-9B8F9638F4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081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A6CE-1B89-467B-ADE9-D2565F334ECD}" type="datetimeFigureOut">
              <a:rPr lang="hu-HU" smtClean="0"/>
              <a:t>2016.11.21.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6D5-4DD5-4045-9A61-9B8F9638F4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165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A6CE-1B89-467B-ADE9-D2565F334ECD}" type="datetimeFigureOut">
              <a:rPr lang="hu-HU" smtClean="0"/>
              <a:t>2016.11.21.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6D5-4DD5-4045-9A61-9B8F9638F4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728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A6CE-1B89-467B-ADE9-D2565F334ECD}" type="datetimeFigureOut">
              <a:rPr lang="hu-HU" smtClean="0"/>
              <a:t>2016.11.21.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6D5-4DD5-4045-9A61-9B8F9638F4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220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1A6CE-1B89-467B-ADE9-D2565F334ECD}" type="datetimeFigureOut">
              <a:rPr lang="hu-HU" smtClean="0"/>
              <a:t>2016.11.21.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C26D5-4DD5-4045-9A61-9B8F9638F4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20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eszpremavig@nav.gov.hu" TargetMode="Externa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9144000" cy="6845808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1" y="2492896"/>
            <a:ext cx="8765629" cy="12241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jövedéki adóról szóló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évi LXVIII. törvény 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775" y="3861048"/>
            <a:ext cx="9133225" cy="1584176"/>
          </a:xfrm>
        </p:spPr>
        <p:txBody>
          <a:bodyPr>
            <a:normAutofit fontScale="62500" lnSpcReduction="20000"/>
          </a:bodyPr>
          <a:lstStyle/>
          <a:p>
            <a:r>
              <a:rPr lang="hu-H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Vendéglátást, </a:t>
            </a:r>
          </a:p>
          <a:p>
            <a:r>
              <a:rPr lang="hu-H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kereskedelmi szálláshely-szolgáltatást </a:t>
            </a:r>
          </a:p>
          <a:p>
            <a:r>
              <a:rPr lang="hu-H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végző személyek jövedéki kiskereskedelmi </a:t>
            </a:r>
          </a:p>
          <a:p>
            <a:r>
              <a:rPr lang="hu-H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tevékenységére vonatkozó </a:t>
            </a:r>
          </a:p>
          <a:p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hu-H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ltalános rendelkezések (2017)</a:t>
            </a:r>
          </a:p>
          <a:p>
            <a:endParaRPr lang="hu-H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51520" y="5445224"/>
            <a:ext cx="849694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hu-HU" sz="16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Márkus György</a:t>
            </a:r>
            <a:endParaRPr lang="hu-HU" sz="1600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hu-HU" sz="16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pénzügyőr </a:t>
            </a:r>
            <a:r>
              <a:rPr lang="hu-HU" sz="16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őrnagy</a:t>
            </a:r>
          </a:p>
          <a:p>
            <a:pPr algn="just">
              <a:defRPr/>
            </a:pPr>
            <a:r>
              <a:rPr lang="hu-HU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 Veszprém Megyei </a:t>
            </a:r>
          </a:p>
          <a:p>
            <a:pPr algn="just">
              <a:defRPr/>
            </a:pPr>
            <a:r>
              <a:rPr lang="hu-HU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Adó- és Vámigazgatósága</a:t>
            </a:r>
          </a:p>
          <a:p>
            <a:pPr algn="just">
              <a:defRPr/>
            </a:pPr>
            <a:r>
              <a:rPr lang="hu-HU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Jövedéki Igazgatási Osztály</a:t>
            </a:r>
            <a:endParaRPr lang="hu-HU" sz="1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131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Kép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  <a14:imgEffect>
                      <a14:brightnessContrast bright="-23000" contrast="-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églalap 7"/>
          <p:cNvSpPr/>
          <p:nvPr/>
        </p:nvSpPr>
        <p:spPr>
          <a:xfrm>
            <a:off x="1165225" y="3011488"/>
            <a:ext cx="6813550" cy="9223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20000" tIns="102870" rIns="102870" bIns="102870" spcCol="1270" anchor="ctr"/>
          <a:lstStyle/>
          <a:p>
            <a:pPr defTabSz="1200150">
              <a:lnSpc>
                <a:spcPct val="90000"/>
              </a:lnSpc>
              <a:spcAft>
                <a:spcPct val="35000"/>
              </a:spcAft>
              <a:defRPr/>
            </a:pPr>
            <a:endParaRPr lang="hu-HU" sz="27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églalap 1"/>
          <p:cNvSpPr>
            <a:spLocks noChangeArrowheads="1"/>
          </p:cNvSpPr>
          <p:nvPr/>
        </p:nvSpPr>
        <p:spPr bwMode="auto">
          <a:xfrm>
            <a:off x="179388" y="1233488"/>
            <a:ext cx="85201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584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>
            <a:off x="0" y="657225"/>
            <a:ext cx="9144000" cy="0"/>
          </a:xfrm>
          <a:prstGeom prst="line">
            <a:avLst/>
          </a:prstGeom>
          <a:ln w="19050">
            <a:solidFill>
              <a:srgbClr val="006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Szövegdoboz 3"/>
          <p:cNvSpPr txBox="1">
            <a:spLocks noChangeArrowheads="1"/>
          </p:cNvSpPr>
          <p:nvPr/>
        </p:nvSpPr>
        <p:spPr bwMode="auto">
          <a:xfrm>
            <a:off x="395537" y="1233487"/>
            <a:ext cx="84249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hu-HU" sz="2000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000" b="1" dirty="0" smtClean="0">
              <a:solidFill>
                <a:srgbClr val="006C3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16" descr="NAV_hosszu_logo_RGB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4450"/>
            <a:ext cx="128428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259632" y="274639"/>
            <a:ext cx="7427167" cy="778097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395536" y="681410"/>
            <a:ext cx="8424937" cy="626469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hu-HU" sz="1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Jövedéki termék szállítása, értékesítése:</a:t>
            </a:r>
          </a:p>
          <a:p>
            <a:pPr marL="457200" lvl="1" indent="0">
              <a:buNone/>
            </a:pPr>
            <a:endParaRPr lang="hu-HU" sz="1000" dirty="0">
              <a:latin typeface="+mj-lt"/>
              <a:cs typeface="Times New Roman" panose="02020603050405020304" pitchFamily="18" charset="0"/>
            </a:endParaRPr>
          </a:p>
          <a:p>
            <a:pPr lvl="1" algn="just">
              <a:buFontTx/>
              <a:buChar char="-"/>
            </a:pPr>
            <a:r>
              <a:rPr lang="hu-HU" sz="2000" dirty="0" smtClean="0"/>
              <a:t>Vendéglátást folytató </a:t>
            </a:r>
            <a:r>
              <a:rPr lang="hu-HU" sz="2000" dirty="0"/>
              <a:t>jövedéki kiskereskedő </a:t>
            </a:r>
            <a:r>
              <a:rPr lang="hu-HU" sz="2000" u="sng" dirty="0"/>
              <a:t>elvitelre</a:t>
            </a:r>
            <a:r>
              <a:rPr lang="hu-HU" sz="2000" dirty="0"/>
              <a:t> csendes bort és egyéb csendes erjesztett </a:t>
            </a:r>
            <a:r>
              <a:rPr lang="hu-HU" sz="2000" dirty="0" smtClean="0"/>
              <a:t>italt </a:t>
            </a:r>
            <a:r>
              <a:rPr lang="hu-HU" sz="2000" u="sng" dirty="0"/>
              <a:t>csak 25 litert meg nem haladó </a:t>
            </a:r>
            <a:r>
              <a:rPr lang="hu-HU" sz="2000" dirty="0" smtClean="0"/>
              <a:t>kiszerelésben, </a:t>
            </a:r>
            <a:r>
              <a:rPr lang="hu-HU" sz="2000" dirty="0"/>
              <a:t>25 litert meghaladó kiszerelésű csendes bort italadagoló szerkezeten keresztül vagy az állami adó- és vámhatóság által előzetesen jóváhagyott </a:t>
            </a:r>
            <a:r>
              <a:rPr lang="hu-HU" sz="2000" dirty="0" err="1"/>
              <a:t>átfolyásmérővel</a:t>
            </a:r>
            <a:r>
              <a:rPr lang="hu-HU" sz="2000" dirty="0"/>
              <a:t> ellátott szerkezet útján forgalmazhat.</a:t>
            </a:r>
          </a:p>
          <a:p>
            <a:pPr marL="457200" lvl="1" indent="0" algn="just">
              <a:buNone/>
            </a:pPr>
            <a:endParaRPr lang="hu-HU" sz="2000" dirty="0"/>
          </a:p>
          <a:p>
            <a:pPr lvl="1" algn="just">
              <a:buFontTx/>
              <a:buChar char="-"/>
            </a:pPr>
            <a:r>
              <a:rPr lang="hu-HU" sz="2000" dirty="0" smtClean="0"/>
              <a:t>Sört</a:t>
            </a:r>
            <a:r>
              <a:rPr lang="hu-HU" sz="2000" dirty="0"/>
              <a:t>, csendes és habzóbort, egyéb csendes és habzó erjesztett italt, köztes alkoholterméket és alkoholterméket jövedéki kiskereskedő a kereskedelmi tevékenységek végzésének feltételeiről szóló jogszabály szerinti </a:t>
            </a:r>
            <a:r>
              <a:rPr lang="hu-HU" sz="2000" u="sng" dirty="0"/>
              <a:t>alkalmi rendezvényen</a:t>
            </a:r>
            <a:r>
              <a:rPr lang="hu-HU" sz="2000" dirty="0"/>
              <a:t>, a kereskedelemről szóló törvény szerinti </a:t>
            </a:r>
            <a:r>
              <a:rPr lang="hu-HU" sz="2000" u="sng" dirty="0"/>
              <a:t>közterületi értékesítés keretében</a:t>
            </a:r>
            <a:r>
              <a:rPr lang="hu-HU" sz="2000" dirty="0"/>
              <a:t>, </a:t>
            </a:r>
            <a:r>
              <a:rPr lang="hu-HU" sz="2000" u="sng" dirty="0"/>
              <a:t>vásáron vagy piacon</a:t>
            </a:r>
            <a:r>
              <a:rPr lang="hu-HU" sz="2000" dirty="0"/>
              <a:t> akkor forgalmazhat, ha az állami adó- és vámhatóságnak – a végrehajtási rendeletben meghatározott adattartalommal – </a:t>
            </a:r>
            <a:r>
              <a:rPr lang="hu-HU" sz="2000" u="sng" dirty="0"/>
              <a:t>az értékesítés megkezdése előtt legkésőbb 3 munkanappal bejelentést tesz</a:t>
            </a:r>
            <a:r>
              <a:rPr lang="hu-HU" sz="2000" dirty="0"/>
              <a:t>.</a:t>
            </a:r>
            <a:endParaRPr lang="hu-HU" sz="2000" dirty="0" smtClean="0">
              <a:latin typeface="+mj-lt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hu-HU" sz="3200" dirty="0" smtClean="0"/>
          </a:p>
          <a:p>
            <a:pPr lvl="1">
              <a:buFontTx/>
              <a:buChar char="-"/>
            </a:pPr>
            <a:endParaRPr lang="hu-HU" sz="3200" i="1" dirty="0" smtClean="0"/>
          </a:p>
          <a:p>
            <a:pPr lvl="1">
              <a:buFontTx/>
              <a:buChar char="-"/>
            </a:pPr>
            <a:endParaRPr lang="hu-HU" sz="3200" i="1" dirty="0" smtClean="0"/>
          </a:p>
          <a:p>
            <a:pPr lvl="1">
              <a:buFontTx/>
              <a:buChar char="-"/>
            </a:pPr>
            <a:endParaRPr lang="hu-HU" sz="3200" dirty="0" smtClean="0"/>
          </a:p>
          <a:p>
            <a:pPr lvl="1">
              <a:buFontTx/>
              <a:buChar char="-"/>
            </a:pPr>
            <a:endParaRPr lang="hu-H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4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Kép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  <a14:imgEffect>
                      <a14:brightnessContrast bright="-23000" contrast="-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églalap 7"/>
          <p:cNvSpPr/>
          <p:nvPr/>
        </p:nvSpPr>
        <p:spPr>
          <a:xfrm>
            <a:off x="1165225" y="3011488"/>
            <a:ext cx="6813550" cy="9223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20000" tIns="102870" rIns="102870" bIns="102870" spcCol="1270" anchor="ctr"/>
          <a:lstStyle/>
          <a:p>
            <a:pPr defTabSz="1200150">
              <a:lnSpc>
                <a:spcPct val="90000"/>
              </a:lnSpc>
              <a:spcAft>
                <a:spcPct val="35000"/>
              </a:spcAft>
              <a:defRPr/>
            </a:pPr>
            <a:endParaRPr lang="hu-HU" sz="27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églalap 1"/>
          <p:cNvSpPr>
            <a:spLocks noChangeArrowheads="1"/>
          </p:cNvSpPr>
          <p:nvPr/>
        </p:nvSpPr>
        <p:spPr bwMode="auto">
          <a:xfrm>
            <a:off x="179388" y="1233488"/>
            <a:ext cx="85201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584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>
            <a:off x="0" y="657225"/>
            <a:ext cx="9144000" cy="0"/>
          </a:xfrm>
          <a:prstGeom prst="line">
            <a:avLst/>
          </a:prstGeom>
          <a:ln w="19050">
            <a:solidFill>
              <a:srgbClr val="006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Szövegdoboz 3"/>
          <p:cNvSpPr txBox="1">
            <a:spLocks noChangeArrowheads="1"/>
          </p:cNvSpPr>
          <p:nvPr/>
        </p:nvSpPr>
        <p:spPr bwMode="auto">
          <a:xfrm>
            <a:off x="395537" y="1233487"/>
            <a:ext cx="84249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hu-HU" sz="2000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000" b="1" dirty="0" smtClean="0">
              <a:solidFill>
                <a:srgbClr val="006C3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16" descr="NAV_hosszu_logo_RGB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4450"/>
            <a:ext cx="128428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259632" y="274639"/>
            <a:ext cx="7427167" cy="778097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395536" y="681410"/>
            <a:ext cx="8424937" cy="626469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hu-HU" sz="1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Jövedéki termék tárolása, készletezése:</a:t>
            </a:r>
          </a:p>
          <a:p>
            <a:pPr marL="457200" lvl="1" indent="0">
              <a:buNone/>
            </a:pPr>
            <a:endParaRPr lang="hu-HU" sz="1000" dirty="0">
              <a:latin typeface="+mj-lt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hu-HU" sz="2000" dirty="0"/>
              <a:t>A kereskedelemről szóló törvény szerinti vendéglátást vagy szálláshely-szolgáltatást folytató jövedéki kiskereskedő </a:t>
            </a:r>
            <a:r>
              <a:rPr lang="hu-HU" sz="2000" u="sng" dirty="0" smtClean="0"/>
              <a:t>üzletében</a:t>
            </a:r>
            <a:r>
              <a:rPr lang="hu-HU" sz="2000" dirty="0" smtClean="0"/>
              <a:t> </a:t>
            </a:r>
            <a:r>
              <a:rPr lang="hu-HU" sz="2000" dirty="0"/>
              <a:t>és az ahhoz tartozó </a:t>
            </a:r>
            <a:r>
              <a:rPr lang="hu-HU" sz="2000" u="sng" dirty="0"/>
              <a:t>raktárában</a:t>
            </a:r>
            <a:r>
              <a:rPr lang="hu-HU" sz="2000" dirty="0"/>
              <a:t> – a vendégeknek már kiszolgált termékek kivételével – 2 liter alatti kiszerelésű alkoholtermékből, csendes borból és egyéb csendes erjesztett italból a </a:t>
            </a:r>
            <a:r>
              <a:rPr lang="hu-HU" sz="2000" u="sng" dirty="0"/>
              <a:t>végrehajtási rendeletben meghatározott mennyiségű bontott termék</a:t>
            </a:r>
            <a:r>
              <a:rPr lang="hu-HU" sz="2000" dirty="0"/>
              <a:t> az abban meghatározott feltételekkel </a:t>
            </a:r>
            <a:r>
              <a:rPr lang="hu-HU" sz="2000" u="sng" dirty="0"/>
              <a:t>tárolható</a:t>
            </a:r>
            <a:r>
              <a:rPr lang="hu-HU" sz="2000" dirty="0"/>
              <a:t>.</a:t>
            </a:r>
            <a:endParaRPr lang="hu-HU" sz="2000" dirty="0" smtClean="0"/>
          </a:p>
          <a:p>
            <a:pPr marL="457200" lvl="1" indent="0">
              <a:buNone/>
            </a:pPr>
            <a:endParaRPr lang="hu-HU" sz="2000" i="1" dirty="0" smtClean="0"/>
          </a:p>
          <a:p>
            <a:pPr marL="457200" lvl="1" indent="0" algn="just">
              <a:buNone/>
            </a:pPr>
            <a:r>
              <a:rPr lang="hu-HU" sz="2000" dirty="0"/>
              <a:t>A jövedéki engedélyes kereskedő a jövedéki kiskereskedő részére értékesített jövedéki termékeket vagy azok egy részét a jövedéki </a:t>
            </a:r>
            <a:r>
              <a:rPr lang="hu-HU" sz="2000" dirty="0" smtClean="0"/>
              <a:t>kiskereskedő kérésére visszavásárolhatja.</a:t>
            </a:r>
            <a:endParaRPr lang="hu-HU" sz="2000" i="1" dirty="0" smtClean="0"/>
          </a:p>
          <a:p>
            <a:pPr marL="457200" lvl="1" indent="0" algn="ctr">
              <a:buNone/>
            </a:pPr>
            <a:endParaRPr lang="hu-HU" sz="3200" i="1" dirty="0" smtClean="0"/>
          </a:p>
          <a:p>
            <a:pPr marL="457200" lvl="1" indent="0">
              <a:buNone/>
            </a:pPr>
            <a:endParaRPr lang="hu-HU" sz="3200" i="1" dirty="0" smtClean="0"/>
          </a:p>
          <a:p>
            <a:pPr lvl="1">
              <a:buFontTx/>
              <a:buChar char="-"/>
            </a:pPr>
            <a:endParaRPr lang="hu-HU" sz="3200" dirty="0" smtClean="0"/>
          </a:p>
          <a:p>
            <a:pPr lvl="1">
              <a:buFontTx/>
              <a:buChar char="-"/>
            </a:pPr>
            <a:endParaRPr lang="hu-H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38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Kép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  <a14:imgEffect>
                      <a14:brightnessContrast bright="-23000" contrast="-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églalap 7"/>
          <p:cNvSpPr/>
          <p:nvPr/>
        </p:nvSpPr>
        <p:spPr>
          <a:xfrm>
            <a:off x="1165225" y="3011488"/>
            <a:ext cx="6813550" cy="9223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20000" tIns="102870" rIns="102870" bIns="102870" spcCol="1270" anchor="ctr"/>
          <a:lstStyle/>
          <a:p>
            <a:pPr defTabSz="1200150">
              <a:lnSpc>
                <a:spcPct val="90000"/>
              </a:lnSpc>
              <a:spcAft>
                <a:spcPct val="35000"/>
              </a:spcAft>
              <a:defRPr/>
            </a:pPr>
            <a:endParaRPr lang="hu-HU" sz="27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églalap 1"/>
          <p:cNvSpPr>
            <a:spLocks noChangeArrowheads="1"/>
          </p:cNvSpPr>
          <p:nvPr/>
        </p:nvSpPr>
        <p:spPr bwMode="auto">
          <a:xfrm>
            <a:off x="179388" y="1233488"/>
            <a:ext cx="85201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584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>
            <a:off x="0" y="657225"/>
            <a:ext cx="9144000" cy="0"/>
          </a:xfrm>
          <a:prstGeom prst="line">
            <a:avLst/>
          </a:prstGeom>
          <a:ln w="19050">
            <a:solidFill>
              <a:srgbClr val="006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Szövegdoboz 3"/>
          <p:cNvSpPr txBox="1">
            <a:spLocks noChangeArrowheads="1"/>
          </p:cNvSpPr>
          <p:nvPr/>
        </p:nvSpPr>
        <p:spPr bwMode="auto">
          <a:xfrm>
            <a:off x="395537" y="1233487"/>
            <a:ext cx="84249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hu-HU" sz="2000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000" b="1" dirty="0" smtClean="0">
              <a:solidFill>
                <a:srgbClr val="006C3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16" descr="NAV_hosszu_logo_RGB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4450"/>
            <a:ext cx="128428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259632" y="274639"/>
            <a:ext cx="7427167" cy="778097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395536" y="681410"/>
            <a:ext cx="8424937" cy="626469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hu-HU" sz="1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Ügyintézés:</a:t>
            </a:r>
          </a:p>
          <a:p>
            <a:pPr marL="457200" lvl="1" indent="0">
              <a:buNone/>
            </a:pPr>
            <a:endParaRPr lang="hu-HU" sz="1000" dirty="0">
              <a:latin typeface="+mj-lt"/>
              <a:cs typeface="Times New Roman" panose="02020603050405020304" pitchFamily="18" charset="0"/>
            </a:endParaRPr>
          </a:p>
          <a:p>
            <a:pPr lvl="1" algn="just">
              <a:buFontTx/>
              <a:buChar char="-"/>
            </a:pPr>
            <a:r>
              <a:rPr lang="hu-HU" sz="2000" dirty="0" smtClean="0">
                <a:latin typeface="+mj-lt"/>
              </a:rPr>
              <a:t>A jövedéki </a:t>
            </a:r>
            <a:r>
              <a:rPr lang="hu-HU" sz="2000" dirty="0">
                <a:latin typeface="+mj-lt"/>
              </a:rPr>
              <a:t>ügyeket </a:t>
            </a:r>
            <a:r>
              <a:rPr lang="hu-HU" sz="2000" u="sng" dirty="0">
                <a:latin typeface="+mj-lt"/>
              </a:rPr>
              <a:t>elektronikus úton</a:t>
            </a:r>
            <a:r>
              <a:rPr lang="hu-HU" sz="2000" dirty="0">
                <a:latin typeface="+mj-lt"/>
              </a:rPr>
              <a:t>, az állami adó- és vámhatóság által biztosított információs rendszeren vagy az állami adó- és vámhatósággal létesített közvetlen kapcsolati rendszeren keresztül kell </a:t>
            </a:r>
            <a:r>
              <a:rPr lang="hu-HU" sz="2000" dirty="0" smtClean="0">
                <a:latin typeface="+mj-lt"/>
              </a:rPr>
              <a:t>intézni.</a:t>
            </a:r>
          </a:p>
          <a:p>
            <a:pPr lvl="1" algn="just">
              <a:buFontTx/>
              <a:buChar char="-"/>
            </a:pPr>
            <a:r>
              <a:rPr lang="hu-HU" sz="2000" dirty="0" smtClean="0">
                <a:latin typeface="+mj-lt"/>
              </a:rPr>
              <a:t>A </a:t>
            </a:r>
            <a:r>
              <a:rPr lang="hu-HU" sz="2000" u="sng" dirty="0" smtClean="0">
                <a:latin typeface="+mj-lt"/>
              </a:rPr>
              <a:t>jövedéki ügy</a:t>
            </a:r>
            <a:r>
              <a:rPr lang="hu-HU" sz="2000" dirty="0" smtClean="0">
                <a:latin typeface="+mj-lt"/>
              </a:rPr>
              <a:t> fogalma: </a:t>
            </a:r>
            <a:r>
              <a:rPr lang="hu-HU" sz="2000" dirty="0">
                <a:latin typeface="+mj-lt"/>
              </a:rPr>
              <a:t>az e törvény, valamint a végrehajtási rendelet szerinti rendelkezésekkel – beleértve az engedélyezési, nyilvántartásba-vételi, bejelentési kötelezettséget is – kapcsolatos közigazgatási hatósági ügy, beleértve a hatósági </a:t>
            </a:r>
            <a:r>
              <a:rPr lang="hu-HU" sz="2000" dirty="0" smtClean="0">
                <a:latin typeface="+mj-lt"/>
              </a:rPr>
              <a:t>ellenőrzést.</a:t>
            </a:r>
          </a:p>
          <a:p>
            <a:pPr lvl="1" algn="just">
              <a:buFontTx/>
              <a:buChar char="-"/>
            </a:pPr>
            <a:r>
              <a:rPr lang="hu-HU" sz="2000" u="sng" dirty="0" smtClean="0">
                <a:latin typeface="+mj-lt"/>
              </a:rPr>
              <a:t>Információs rendszer</a:t>
            </a:r>
            <a:r>
              <a:rPr lang="hu-HU" sz="2000" dirty="0" smtClean="0">
                <a:latin typeface="+mj-lt"/>
              </a:rPr>
              <a:t>:  a jelenleg is használható ügyfélkapu, melyen keresztül ÁNYK nyomtatványok küldhetők.</a:t>
            </a:r>
          </a:p>
          <a:p>
            <a:pPr lvl="1" algn="just">
              <a:buFontTx/>
              <a:buChar char="-"/>
            </a:pPr>
            <a:r>
              <a:rPr lang="hu-HU" sz="2000" u="sng" dirty="0" smtClean="0">
                <a:latin typeface="+mj-lt"/>
              </a:rPr>
              <a:t>Közvetlen kapcsolati rendszer</a:t>
            </a:r>
            <a:r>
              <a:rPr lang="hu-HU" sz="2000" dirty="0" smtClean="0">
                <a:latin typeface="+mj-lt"/>
              </a:rPr>
              <a:t>: a jelenleg is használható közvetlen, gép-gép kapcsolat amelyen keresztül XML üzenetek küldhetők.</a:t>
            </a:r>
          </a:p>
          <a:p>
            <a:pPr marL="457200" lvl="1" indent="0" algn="ctr">
              <a:buNone/>
            </a:pPr>
            <a:endParaRPr lang="hu-HU" sz="3200" i="1" dirty="0" smtClean="0"/>
          </a:p>
          <a:p>
            <a:pPr lvl="1">
              <a:buFontTx/>
              <a:buChar char="-"/>
            </a:pPr>
            <a:endParaRPr lang="hu-HU" sz="3200" i="1" dirty="0" smtClean="0"/>
          </a:p>
          <a:p>
            <a:pPr lvl="1">
              <a:buFontTx/>
              <a:buChar char="-"/>
            </a:pPr>
            <a:endParaRPr lang="hu-HU" sz="3200" dirty="0" smtClean="0"/>
          </a:p>
          <a:p>
            <a:pPr lvl="1">
              <a:buFontTx/>
              <a:buChar char="-"/>
            </a:pPr>
            <a:endParaRPr lang="hu-H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2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Kép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  <a14:imgEffect>
                      <a14:brightnessContrast bright="-23000" contrast="-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églalap 7"/>
          <p:cNvSpPr/>
          <p:nvPr/>
        </p:nvSpPr>
        <p:spPr>
          <a:xfrm>
            <a:off x="1165225" y="3011488"/>
            <a:ext cx="6813550" cy="9223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20000" tIns="102870" rIns="102870" bIns="102870" spcCol="1270" anchor="ctr"/>
          <a:lstStyle/>
          <a:p>
            <a:pPr defTabSz="1200150">
              <a:lnSpc>
                <a:spcPct val="90000"/>
              </a:lnSpc>
              <a:spcAft>
                <a:spcPct val="35000"/>
              </a:spcAft>
              <a:defRPr/>
            </a:pPr>
            <a:endParaRPr lang="hu-HU" sz="27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églalap 1"/>
          <p:cNvSpPr>
            <a:spLocks noChangeArrowheads="1"/>
          </p:cNvSpPr>
          <p:nvPr/>
        </p:nvSpPr>
        <p:spPr bwMode="auto">
          <a:xfrm>
            <a:off x="179388" y="1233488"/>
            <a:ext cx="85201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584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>
            <a:off x="0" y="657225"/>
            <a:ext cx="9144000" cy="0"/>
          </a:xfrm>
          <a:prstGeom prst="line">
            <a:avLst/>
          </a:prstGeom>
          <a:ln w="19050">
            <a:solidFill>
              <a:srgbClr val="006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Szövegdoboz 3"/>
          <p:cNvSpPr txBox="1">
            <a:spLocks noChangeArrowheads="1"/>
          </p:cNvSpPr>
          <p:nvPr/>
        </p:nvSpPr>
        <p:spPr bwMode="auto">
          <a:xfrm>
            <a:off x="395537" y="1233487"/>
            <a:ext cx="84249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hu-HU" sz="2000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000" b="1" dirty="0" smtClean="0">
              <a:solidFill>
                <a:srgbClr val="006C3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16" descr="NAV_hosszu_logo_RGB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4450"/>
            <a:ext cx="128428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259632" y="274639"/>
            <a:ext cx="7427167" cy="778097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395536" y="681410"/>
            <a:ext cx="8424937" cy="626469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hu-HU" sz="1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ctr">
              <a:buNone/>
            </a:pPr>
            <a:endParaRPr lang="hu-HU" sz="3200" i="1" dirty="0" smtClean="0"/>
          </a:p>
          <a:p>
            <a:pPr marL="457200" lvl="1" indent="0" algn="ctr">
              <a:buNone/>
            </a:pPr>
            <a:r>
              <a:rPr lang="hu-HU" sz="4800" dirty="0">
                <a:latin typeface="+mj-lt"/>
                <a:cs typeface="Times New Roman" panose="02020603050405020304" pitchFamily="18" charset="0"/>
              </a:rPr>
              <a:t>K</a:t>
            </a:r>
            <a:r>
              <a:rPr lang="hu-HU" sz="4800" dirty="0" smtClean="0">
                <a:latin typeface="+mj-lt"/>
                <a:cs typeface="Times New Roman" panose="02020603050405020304" pitchFamily="18" charset="0"/>
              </a:rPr>
              <a:t>öszönöm </a:t>
            </a:r>
            <a:r>
              <a:rPr lang="hu-HU" sz="4800" dirty="0">
                <a:latin typeface="+mj-lt"/>
                <a:cs typeface="Times New Roman" panose="02020603050405020304" pitchFamily="18" charset="0"/>
              </a:rPr>
              <a:t>megtisztelő figyelmüket!</a:t>
            </a:r>
          </a:p>
          <a:p>
            <a:pPr marL="457200" lvl="1" indent="0" algn="ctr">
              <a:buNone/>
            </a:pPr>
            <a:endParaRPr lang="hu-HU" sz="4000" dirty="0">
              <a:latin typeface="+mj-lt"/>
              <a:cs typeface="Times New Roman" panose="02020603050405020304" pitchFamily="18" charset="0"/>
            </a:endParaRPr>
          </a:p>
          <a:p>
            <a:pPr marL="457200" lvl="1" indent="0" algn="ctr">
              <a:buNone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E-mail cím: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  <a:hlinkClick r:id="rId6"/>
              </a:rPr>
              <a:t>veszpremavig</a:t>
            </a:r>
            <a:r>
              <a:rPr lang="hu-HU" smtClean="0">
                <a:latin typeface="+mj-lt"/>
                <a:cs typeface="Times New Roman" panose="02020603050405020304" pitchFamily="18" charset="0"/>
                <a:hlinkClick r:id="rId6"/>
              </a:rPr>
              <a:t>@nav.gov.hu</a:t>
            </a:r>
            <a:r>
              <a:rPr lang="hu-HU" smtClean="0">
                <a:latin typeface="+mj-lt"/>
                <a:cs typeface="Times New Roman" panose="02020603050405020304" pitchFamily="18" charset="0"/>
              </a:rPr>
              <a:t> </a:t>
            </a:r>
            <a:endParaRPr lang="hu-HU" dirty="0">
              <a:latin typeface="+mj-lt"/>
              <a:cs typeface="Times New Roman" panose="02020603050405020304" pitchFamily="18" charset="0"/>
            </a:endParaRPr>
          </a:p>
          <a:p>
            <a:pPr marL="457200" lvl="1" indent="0" algn="ctr">
              <a:buNone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Postai cím: 8201 Veszprém, Pf. 120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457200" lvl="1" indent="0" algn="ctr">
              <a:buNone/>
            </a:pPr>
            <a:r>
              <a:rPr lang="hu-HU" dirty="0" smtClean="0">
                <a:latin typeface="+mj-lt"/>
                <a:cs typeface="Times New Roman" panose="02020603050405020304" pitchFamily="18" charset="0"/>
              </a:rPr>
              <a:t>Telefonszám: 88/577-300</a:t>
            </a:r>
            <a:endParaRPr lang="hu-HU" dirty="0">
              <a:latin typeface="+mj-lt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hu-HU" sz="3200" dirty="0" smtClean="0"/>
              <a:t>		</a:t>
            </a:r>
          </a:p>
          <a:p>
            <a:pPr lvl="1">
              <a:buFontTx/>
              <a:buChar char="-"/>
            </a:pPr>
            <a:endParaRPr lang="hu-H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26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Kép 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  <a14:imgEffect>
                      <a14:brightnessContrast bright="-23000" contrast="-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églalap 7"/>
          <p:cNvSpPr/>
          <p:nvPr/>
        </p:nvSpPr>
        <p:spPr>
          <a:xfrm>
            <a:off x="1165225" y="3011488"/>
            <a:ext cx="6813550" cy="9223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20000" tIns="102870" rIns="102870" bIns="102870" spcCol="1270" anchor="ctr"/>
          <a:lstStyle/>
          <a:p>
            <a:pPr defTabSz="1200150">
              <a:lnSpc>
                <a:spcPct val="90000"/>
              </a:lnSpc>
              <a:spcAft>
                <a:spcPct val="35000"/>
              </a:spcAft>
              <a:defRPr/>
            </a:pPr>
            <a:endParaRPr lang="hu-HU" sz="27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églalap 1"/>
          <p:cNvSpPr>
            <a:spLocks noChangeArrowheads="1"/>
          </p:cNvSpPr>
          <p:nvPr/>
        </p:nvSpPr>
        <p:spPr bwMode="auto">
          <a:xfrm>
            <a:off x="179388" y="1233488"/>
            <a:ext cx="85201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584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>
            <a:off x="0" y="657225"/>
            <a:ext cx="9144000" cy="0"/>
          </a:xfrm>
          <a:prstGeom prst="line">
            <a:avLst/>
          </a:prstGeom>
          <a:ln w="19050">
            <a:solidFill>
              <a:srgbClr val="006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Szövegdoboz 3"/>
          <p:cNvSpPr txBox="1">
            <a:spLocks noChangeArrowheads="1"/>
          </p:cNvSpPr>
          <p:nvPr/>
        </p:nvSpPr>
        <p:spPr bwMode="auto">
          <a:xfrm>
            <a:off x="395537" y="1233487"/>
            <a:ext cx="84249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hu-HU" sz="2000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000" b="1" dirty="0" smtClean="0">
              <a:solidFill>
                <a:srgbClr val="006C3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16" descr="NAV_hosszu_logo_RGB2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4450"/>
            <a:ext cx="128428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259632" y="274639"/>
            <a:ext cx="7427167" cy="778097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395536" y="681410"/>
            <a:ext cx="8424937" cy="6264696"/>
          </a:xfrm>
        </p:spPr>
        <p:txBody>
          <a:bodyPr>
            <a:normAutofit fontScale="55000" lnSpcReduction="20000"/>
          </a:bodyPr>
          <a:lstStyle/>
          <a:p>
            <a:pPr marL="0" lvl="0" indent="0" algn="just">
              <a:buNone/>
            </a:pPr>
            <a:r>
              <a:rPr lang="hu-HU" sz="4200" dirty="0">
                <a:cs typeface="Times New Roman" panose="02020603050405020304" pitchFamily="18" charset="0"/>
              </a:rPr>
              <a:t>Az Országgyűlés által elfogadott jogszabály </a:t>
            </a:r>
            <a:r>
              <a:rPr lang="hu-HU" sz="4200" dirty="0">
                <a:solidFill>
                  <a:srgbClr val="002060"/>
                </a:solidFill>
                <a:cs typeface="Times New Roman" panose="02020603050405020304" pitchFamily="18" charset="0"/>
              </a:rPr>
              <a:t>(kihirdette: MK. 88. 2016. 06.17.)</a:t>
            </a:r>
            <a:r>
              <a:rPr lang="hu-HU" sz="4200" dirty="0">
                <a:cs typeface="Times New Roman" panose="02020603050405020304" pitchFamily="18" charset="0"/>
              </a:rPr>
              <a:t>: a jövedéki adóról szóló 2016. évi LXVIII. törvény </a:t>
            </a:r>
          </a:p>
          <a:p>
            <a:pPr marL="0" lvl="0" indent="0" algn="just">
              <a:buNone/>
            </a:pPr>
            <a:r>
              <a:rPr lang="hu-HU" sz="4200" dirty="0">
                <a:cs typeface="Times New Roman" panose="02020603050405020304" pitchFamily="18" charset="0"/>
              </a:rPr>
              <a:t>(a továbbiakban: </a:t>
            </a:r>
            <a:r>
              <a:rPr lang="hu-HU" sz="4200" dirty="0" err="1">
                <a:cs typeface="Times New Roman" panose="02020603050405020304" pitchFamily="18" charset="0"/>
              </a:rPr>
              <a:t>Jöt</a:t>
            </a:r>
            <a:r>
              <a:rPr lang="hu-HU" sz="4200" dirty="0">
                <a:cs typeface="Times New Roman" panose="02020603050405020304" pitchFamily="18" charset="0"/>
              </a:rPr>
              <a:t>.)</a:t>
            </a:r>
          </a:p>
          <a:p>
            <a:pPr marL="0" lvl="0" indent="0">
              <a:buNone/>
            </a:pPr>
            <a:endParaRPr lang="hu-HU" sz="36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hu-HU" sz="5100" dirty="0">
                <a:cs typeface="Times New Roman" panose="02020603050405020304" pitchFamily="18" charset="0"/>
              </a:rPr>
              <a:t>A </a:t>
            </a:r>
            <a:r>
              <a:rPr lang="hu-HU" sz="5100" dirty="0" err="1">
                <a:cs typeface="Times New Roman" panose="02020603050405020304" pitchFamily="18" charset="0"/>
              </a:rPr>
              <a:t>Jöt</a:t>
            </a:r>
            <a:r>
              <a:rPr lang="hu-HU" sz="5100" dirty="0">
                <a:cs typeface="Times New Roman" panose="02020603050405020304" pitchFamily="18" charset="0"/>
              </a:rPr>
              <a:t>. hatálya</a:t>
            </a:r>
            <a:r>
              <a:rPr lang="hu-HU" sz="6200" dirty="0">
                <a:cs typeface="Times New Roman" panose="02020603050405020304" pitchFamily="18" charset="0"/>
              </a:rPr>
              <a:t>:</a:t>
            </a:r>
          </a:p>
          <a:p>
            <a:pPr marL="1608138" lvl="2" indent="-279400" algn="just"/>
            <a:r>
              <a:rPr lang="hu-HU" sz="4200" u="sng" dirty="0">
                <a:cs typeface="Times New Roman" panose="02020603050405020304" pitchFamily="18" charset="0"/>
              </a:rPr>
              <a:t>Tárgyi</a:t>
            </a:r>
            <a:r>
              <a:rPr lang="hu-HU" sz="4200" dirty="0">
                <a:cs typeface="Times New Roman" panose="02020603050405020304" pitchFamily="18" charset="0"/>
              </a:rPr>
              <a:t>: adóra (jövedéki adóra és a dohánygyártmány </a:t>
            </a:r>
            <a:r>
              <a:rPr lang="hu-HU" sz="4200" dirty="0" err="1">
                <a:cs typeface="Times New Roman" panose="02020603050405020304" pitchFamily="18" charset="0"/>
              </a:rPr>
              <a:t>áfa-ra</a:t>
            </a:r>
            <a:r>
              <a:rPr lang="hu-HU" sz="4200" dirty="0">
                <a:cs typeface="Times New Roman" panose="02020603050405020304" pitchFamily="18" charset="0"/>
              </a:rPr>
              <a:t>) és a jövedéki ügyekre terjed ki;</a:t>
            </a:r>
          </a:p>
          <a:p>
            <a:pPr marL="1328738" lvl="2" indent="0">
              <a:buNone/>
            </a:pPr>
            <a:endParaRPr lang="hu-HU" sz="4200" dirty="0">
              <a:cs typeface="Times New Roman" panose="02020603050405020304" pitchFamily="18" charset="0"/>
            </a:endParaRPr>
          </a:p>
          <a:p>
            <a:pPr marL="1608138" lvl="2" indent="-279400" algn="just"/>
            <a:r>
              <a:rPr lang="hu-HU" sz="4200" u="sng" dirty="0">
                <a:cs typeface="Times New Roman" panose="02020603050405020304" pitchFamily="18" charset="0"/>
              </a:rPr>
              <a:t>Területi</a:t>
            </a:r>
            <a:r>
              <a:rPr lang="hu-HU" sz="4200" dirty="0">
                <a:cs typeface="Times New Roman" panose="02020603050405020304" pitchFamily="18" charset="0"/>
              </a:rPr>
              <a:t>: Magyarország területén alkalmazandó;</a:t>
            </a:r>
          </a:p>
          <a:p>
            <a:pPr marL="1328738" lvl="2" indent="0">
              <a:buNone/>
            </a:pPr>
            <a:endParaRPr lang="hu-HU" sz="4200" dirty="0">
              <a:cs typeface="Times New Roman" panose="02020603050405020304" pitchFamily="18" charset="0"/>
            </a:endParaRPr>
          </a:p>
          <a:p>
            <a:pPr marL="1608138" lvl="2" indent="-279400" algn="just"/>
            <a:r>
              <a:rPr lang="hu-HU" sz="4200" u="sng" dirty="0">
                <a:cs typeface="Times New Roman" panose="02020603050405020304" pitchFamily="18" charset="0"/>
              </a:rPr>
              <a:t>Személyi</a:t>
            </a:r>
            <a:r>
              <a:rPr lang="hu-HU" sz="4200" dirty="0">
                <a:cs typeface="Times New Roman" panose="02020603050405020304" pitchFamily="18" charset="0"/>
              </a:rPr>
              <a:t>: Magyarország területén a természetes személyekre, jogi személyekre és jogi személyiséggel nem rendelkező szervezetekre alkalmazandó;</a:t>
            </a:r>
            <a:endParaRPr lang="hu-HU" sz="42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1608138" lvl="2" indent="-279400"/>
            <a:endParaRPr lang="hu-HU" sz="42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1608138" lvl="2" indent="-279400" algn="just"/>
            <a:r>
              <a:rPr lang="hu-HU" sz="4200" u="sng" dirty="0">
                <a:cs typeface="Times New Roman" panose="02020603050405020304" pitchFamily="18" charset="0"/>
              </a:rPr>
              <a:t>Időbeli</a:t>
            </a:r>
            <a:r>
              <a:rPr lang="hu-HU" sz="4200" dirty="0">
                <a:cs typeface="Times New Roman" panose="02020603050405020304" pitchFamily="18" charset="0"/>
              </a:rPr>
              <a:t>: </a:t>
            </a:r>
            <a:r>
              <a:rPr lang="hu-HU" sz="4200" dirty="0" smtClean="0">
                <a:cs typeface="Times New Roman" panose="02020603050405020304" pitchFamily="18" charset="0"/>
              </a:rPr>
              <a:t>az új </a:t>
            </a:r>
            <a:r>
              <a:rPr lang="hu-HU" sz="4200" dirty="0" err="1">
                <a:cs typeface="Times New Roman" panose="02020603050405020304" pitchFamily="18" charset="0"/>
              </a:rPr>
              <a:t>Jöt</a:t>
            </a:r>
            <a:r>
              <a:rPr lang="hu-HU" sz="4200" dirty="0">
                <a:cs typeface="Times New Roman" panose="02020603050405020304" pitchFamily="18" charset="0"/>
              </a:rPr>
              <a:t>. rendelkezései lépcsőzetesen lépnek hatályba 2016. november 1-től </a:t>
            </a:r>
            <a:r>
              <a:rPr lang="hu-HU" sz="4200" dirty="0" smtClean="0">
                <a:cs typeface="Times New Roman" panose="02020603050405020304" pitchFamily="18" charset="0"/>
              </a:rPr>
              <a:t>2018. január 1-jéig</a:t>
            </a:r>
            <a:r>
              <a:rPr lang="hu-HU" sz="4200" dirty="0">
                <a:cs typeface="Times New Roman" panose="02020603050405020304" pitchFamily="18" charset="0"/>
              </a:rPr>
              <a:t>.</a:t>
            </a:r>
            <a:endParaRPr lang="hu-H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39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Kép 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  <a14:imgEffect>
                      <a14:brightnessContrast bright="-23000" contrast="-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églalap 7"/>
          <p:cNvSpPr/>
          <p:nvPr/>
        </p:nvSpPr>
        <p:spPr>
          <a:xfrm>
            <a:off x="1165225" y="3011488"/>
            <a:ext cx="6813550" cy="9223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20000" tIns="102870" rIns="102870" bIns="102870" spcCol="1270" anchor="ctr"/>
          <a:lstStyle/>
          <a:p>
            <a:pPr defTabSz="1200150">
              <a:lnSpc>
                <a:spcPct val="90000"/>
              </a:lnSpc>
              <a:spcAft>
                <a:spcPct val="35000"/>
              </a:spcAft>
              <a:defRPr/>
            </a:pPr>
            <a:endParaRPr lang="hu-HU" sz="27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églalap 1"/>
          <p:cNvSpPr>
            <a:spLocks noChangeArrowheads="1"/>
          </p:cNvSpPr>
          <p:nvPr/>
        </p:nvSpPr>
        <p:spPr bwMode="auto">
          <a:xfrm>
            <a:off x="179388" y="1233488"/>
            <a:ext cx="85201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584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>
            <a:off x="0" y="657225"/>
            <a:ext cx="9144000" cy="0"/>
          </a:xfrm>
          <a:prstGeom prst="line">
            <a:avLst/>
          </a:prstGeom>
          <a:ln w="19050">
            <a:solidFill>
              <a:srgbClr val="006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Szövegdoboz 3"/>
          <p:cNvSpPr txBox="1">
            <a:spLocks noChangeArrowheads="1"/>
          </p:cNvSpPr>
          <p:nvPr/>
        </p:nvSpPr>
        <p:spPr bwMode="auto">
          <a:xfrm>
            <a:off x="395537" y="1233487"/>
            <a:ext cx="84249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hu-HU" sz="2000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000" b="1" dirty="0" smtClean="0">
              <a:solidFill>
                <a:srgbClr val="006C3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16" descr="NAV_hosszu_logo_RGB2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4450"/>
            <a:ext cx="128428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259632" y="274639"/>
            <a:ext cx="7427167" cy="778097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395536" y="681410"/>
            <a:ext cx="8424937" cy="626469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hu-HU" sz="1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hu-HU" sz="3200" dirty="0" smtClean="0"/>
          </a:p>
          <a:p>
            <a:pPr lvl="1">
              <a:buFontTx/>
              <a:buChar char="-"/>
            </a:pPr>
            <a:endParaRPr lang="hu-HU" sz="3200" i="1" dirty="0" smtClean="0"/>
          </a:p>
          <a:p>
            <a:pPr lvl="1">
              <a:buFontTx/>
              <a:buChar char="-"/>
            </a:pPr>
            <a:endParaRPr lang="hu-HU" sz="3200" i="1" dirty="0" smtClean="0"/>
          </a:p>
          <a:p>
            <a:pPr lvl="1">
              <a:buFontTx/>
              <a:buChar char="-"/>
            </a:pPr>
            <a:endParaRPr lang="hu-HU" sz="3200" dirty="0" smtClean="0"/>
          </a:p>
          <a:p>
            <a:pPr lvl="1">
              <a:buFontTx/>
              <a:buChar char="-"/>
            </a:pPr>
            <a:endParaRPr lang="hu-H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961707"/>
              </p:ext>
            </p:extLst>
          </p:nvPr>
        </p:nvGraphicFramePr>
        <p:xfrm>
          <a:off x="785018" y="908720"/>
          <a:ext cx="7531398" cy="56747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4994"/>
                <a:gridCol w="1765370"/>
                <a:gridCol w="3391034"/>
              </a:tblGrid>
              <a:tr h="153000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2003. évi CXXVII. törvény a jövedéki adóról és a jövedéki termékek forgalmazásának különös szabályairól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2016. évi LXVIII. törvény a jövedéki adóról 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51023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bor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  <a:tabLst>
                          <a:tab pos="457200" algn="l"/>
                        </a:tabLst>
                      </a:pPr>
                      <a:r>
                        <a:rPr lang="hu-H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szőlőbor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hu-H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csendes bor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023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  <a:tabLst>
                          <a:tab pos="457200" algn="l"/>
                        </a:tabLst>
                      </a:pPr>
                      <a:r>
                        <a:rPr lang="hu-H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egyéb bor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egyéb csendes erjesztett ital</a:t>
                      </a:r>
                    </a:p>
                  </a:txBody>
                  <a:tcPr marL="68580" marR="68580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023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pezsgő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109855" indent="-914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hu-H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habzóbor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023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109855" indent="-914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hu-H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egyéb habzó erjesztett ital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023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köztes alkohol termék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  <a:tabLst>
                          <a:tab pos="457200" algn="l"/>
                        </a:tabLst>
                      </a:pPr>
                      <a:r>
                        <a:rPr lang="hu-H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csendes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hu-H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köztes alkoholtermék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023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  <a:tabLst>
                          <a:tab pos="457200" algn="l"/>
                        </a:tabLst>
                      </a:pPr>
                      <a:r>
                        <a:rPr lang="hu-H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habzó 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hu-H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egyéb </a:t>
                      </a:r>
                      <a:r>
                        <a:rPr lang="hu-H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habzó erjesztett ital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0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alkoholtermék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109855" indent="-914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hu-H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alkoholtermék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573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sör</a:t>
                      </a:r>
                      <a:endParaRPr lang="hu-H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109855" indent="-914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hu-H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sör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endParaRPr lang="hu-H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5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Kép 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  <a14:imgEffect>
                      <a14:brightnessContrast bright="-23000" contrast="-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églalap 7"/>
          <p:cNvSpPr/>
          <p:nvPr/>
        </p:nvSpPr>
        <p:spPr>
          <a:xfrm>
            <a:off x="1165225" y="3011488"/>
            <a:ext cx="6813550" cy="9223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20000" tIns="102870" rIns="102870" bIns="102870" spcCol="1270" anchor="ctr"/>
          <a:lstStyle/>
          <a:p>
            <a:pPr defTabSz="1200150">
              <a:lnSpc>
                <a:spcPct val="90000"/>
              </a:lnSpc>
              <a:spcAft>
                <a:spcPct val="35000"/>
              </a:spcAft>
              <a:defRPr/>
            </a:pPr>
            <a:endParaRPr lang="hu-HU" sz="27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églalap 1"/>
          <p:cNvSpPr>
            <a:spLocks noChangeArrowheads="1"/>
          </p:cNvSpPr>
          <p:nvPr/>
        </p:nvSpPr>
        <p:spPr bwMode="auto">
          <a:xfrm>
            <a:off x="179388" y="1233488"/>
            <a:ext cx="85201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584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>
            <a:off x="0" y="657225"/>
            <a:ext cx="9144000" cy="0"/>
          </a:xfrm>
          <a:prstGeom prst="line">
            <a:avLst/>
          </a:prstGeom>
          <a:ln w="19050">
            <a:solidFill>
              <a:srgbClr val="006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Szövegdoboz 3"/>
          <p:cNvSpPr txBox="1">
            <a:spLocks noChangeArrowheads="1"/>
          </p:cNvSpPr>
          <p:nvPr/>
        </p:nvSpPr>
        <p:spPr bwMode="auto">
          <a:xfrm>
            <a:off x="395537" y="1233487"/>
            <a:ext cx="84249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hu-HU" sz="2000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000" b="1" dirty="0" smtClean="0">
              <a:solidFill>
                <a:srgbClr val="006C3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16" descr="NAV_hosszu_logo_RGB2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4450"/>
            <a:ext cx="128428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259632" y="274639"/>
            <a:ext cx="7427167" cy="778097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395536" y="681410"/>
            <a:ext cx="8424937" cy="626469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hu-HU" sz="1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Fogalmak:</a:t>
            </a:r>
          </a:p>
          <a:p>
            <a:pPr marL="457200" lvl="1" indent="0">
              <a:buNone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Char char="-"/>
            </a:pPr>
            <a:r>
              <a:rPr lang="hu-HU" sz="2000" b="1" i="1" dirty="0" smtClean="0">
                <a:latin typeface="+mj-lt"/>
                <a:cs typeface="Times New Roman" panose="02020603050405020304" pitchFamily="18" charset="0"/>
              </a:rPr>
              <a:t>„jövedéki kiskereskedelmi tevékenység”</a:t>
            </a: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: a </a:t>
            </a:r>
            <a:r>
              <a:rPr lang="hu-HU" sz="2000" dirty="0" smtClean="0">
                <a:latin typeface="+mj-lt"/>
              </a:rPr>
              <a:t>szabadforgalomba </a:t>
            </a:r>
            <a:r>
              <a:rPr lang="hu-HU" sz="2000" dirty="0">
                <a:latin typeface="+mj-lt"/>
              </a:rPr>
              <a:t>bocsátott sörrel, </a:t>
            </a:r>
            <a:r>
              <a:rPr lang="hu-HU" sz="2000" dirty="0" smtClean="0">
                <a:latin typeface="+mj-lt"/>
              </a:rPr>
              <a:t>csendes </a:t>
            </a:r>
            <a:r>
              <a:rPr lang="hu-HU" sz="2000" dirty="0">
                <a:latin typeface="+mj-lt"/>
              </a:rPr>
              <a:t>és habzóborral, egyéb csendes és habzó erjesztett itallal, köztes alkoholtermékkel és </a:t>
            </a:r>
            <a:r>
              <a:rPr lang="hu-HU" sz="2000" dirty="0" smtClean="0">
                <a:latin typeface="+mj-lt"/>
              </a:rPr>
              <a:t>alkoholtermékkel, a kereskedelemről szóló törvény szerint végzett kereskedelmi tevékenység; </a:t>
            </a:r>
          </a:p>
          <a:p>
            <a:pPr lvl="1" algn="just">
              <a:buFontTx/>
              <a:buChar char="-"/>
            </a:pP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„</a:t>
            </a:r>
            <a:r>
              <a:rPr lang="hu-HU" sz="2000" b="1" i="1" dirty="0" smtClean="0">
                <a:latin typeface="+mj-lt"/>
                <a:cs typeface="Times New Roman" panose="02020603050405020304" pitchFamily="18" charset="0"/>
              </a:rPr>
              <a:t>jövedéki kiskereskedő</a:t>
            </a: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”: </a:t>
            </a:r>
            <a:r>
              <a:rPr lang="hu-HU" sz="2000" dirty="0">
                <a:latin typeface="+mj-lt"/>
              </a:rPr>
              <a:t>jövedéki kiskereskedelmi tevékenységet folytató </a:t>
            </a:r>
            <a:r>
              <a:rPr lang="hu-HU" sz="2000" dirty="0" smtClean="0">
                <a:latin typeface="+mj-lt"/>
              </a:rPr>
              <a:t>személy;</a:t>
            </a:r>
          </a:p>
          <a:p>
            <a:pPr lvl="1" algn="just">
              <a:buFontTx/>
              <a:buChar char="-"/>
            </a:pPr>
            <a:r>
              <a:rPr lang="hu-HU" sz="2000" dirty="0" smtClean="0">
                <a:latin typeface="+mj-lt"/>
              </a:rPr>
              <a:t>„</a:t>
            </a:r>
            <a:r>
              <a:rPr lang="hu-HU" sz="2000" b="1" i="1" dirty="0" smtClean="0">
                <a:latin typeface="+mj-lt"/>
              </a:rPr>
              <a:t>közvetlen fogyasztásra szánt ital</a:t>
            </a:r>
            <a:r>
              <a:rPr lang="hu-HU" sz="2000" dirty="0" smtClean="0">
                <a:latin typeface="+mj-lt"/>
              </a:rPr>
              <a:t>”: </a:t>
            </a:r>
            <a:r>
              <a:rPr lang="hu-HU" sz="2000" dirty="0">
                <a:latin typeface="+mj-lt"/>
              </a:rPr>
              <a:t>a kereskedelemről szóló törvény szerinti vendéglátást vagy szálláshely-szolgáltatást folytató jövedéki kiskereskedő által a </a:t>
            </a:r>
            <a:r>
              <a:rPr lang="hu-HU" sz="2000" u="sng" dirty="0">
                <a:latin typeface="+mj-lt"/>
              </a:rPr>
              <a:t>vendégek számára</a:t>
            </a:r>
            <a:r>
              <a:rPr lang="hu-HU" sz="2000" dirty="0">
                <a:latin typeface="+mj-lt"/>
              </a:rPr>
              <a:t> a </a:t>
            </a:r>
            <a:r>
              <a:rPr lang="hu-HU" sz="2000" u="sng" dirty="0">
                <a:latin typeface="+mj-lt"/>
              </a:rPr>
              <a:t>szolgáltatás helyén</a:t>
            </a:r>
            <a:r>
              <a:rPr lang="hu-HU" sz="2000" dirty="0">
                <a:latin typeface="+mj-lt"/>
              </a:rPr>
              <a:t> </a:t>
            </a:r>
            <a:r>
              <a:rPr lang="hu-HU" sz="2000" u="sng" dirty="0">
                <a:latin typeface="+mj-lt"/>
              </a:rPr>
              <a:t>történő</a:t>
            </a:r>
            <a:r>
              <a:rPr lang="hu-HU" sz="2000" dirty="0">
                <a:latin typeface="+mj-lt"/>
              </a:rPr>
              <a:t> </a:t>
            </a:r>
            <a:r>
              <a:rPr lang="hu-HU" sz="2000" u="sng" dirty="0">
                <a:latin typeface="+mj-lt"/>
              </a:rPr>
              <a:t>elfogyasztásra</a:t>
            </a:r>
            <a:r>
              <a:rPr lang="hu-HU" sz="2000" dirty="0">
                <a:latin typeface="+mj-lt"/>
              </a:rPr>
              <a:t> szánt, adózott sörből, csendes és habzóborból, egyéb csendes és habzó erjesztett italból, köztes alkoholtermékből és alkoholtermékből </a:t>
            </a:r>
            <a:r>
              <a:rPr lang="hu-HU" sz="2000" u="sng" dirty="0">
                <a:latin typeface="+mj-lt"/>
              </a:rPr>
              <a:t>előállított</a:t>
            </a:r>
            <a:r>
              <a:rPr lang="hu-HU" sz="2000" dirty="0">
                <a:latin typeface="+mj-lt"/>
              </a:rPr>
              <a:t> jövedéki </a:t>
            </a:r>
            <a:r>
              <a:rPr lang="hu-HU" sz="2000" dirty="0" smtClean="0">
                <a:latin typeface="+mj-lt"/>
              </a:rPr>
              <a:t>termék (pl. koktél, fröccs, forralt bor).</a:t>
            </a:r>
          </a:p>
          <a:p>
            <a:pPr marL="457200" lvl="1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hu-HU" sz="3200" dirty="0" smtClean="0"/>
          </a:p>
          <a:p>
            <a:pPr lvl="1">
              <a:buFontTx/>
              <a:buChar char="-"/>
            </a:pPr>
            <a:endParaRPr lang="hu-HU" sz="3200" i="1" dirty="0" smtClean="0"/>
          </a:p>
          <a:p>
            <a:pPr lvl="1">
              <a:buFontTx/>
              <a:buChar char="-"/>
            </a:pPr>
            <a:endParaRPr lang="hu-HU" sz="3200" i="1" dirty="0" smtClean="0"/>
          </a:p>
          <a:p>
            <a:pPr lvl="1">
              <a:buFontTx/>
              <a:buChar char="-"/>
            </a:pPr>
            <a:endParaRPr lang="hu-HU" sz="3200" dirty="0" smtClean="0"/>
          </a:p>
          <a:p>
            <a:pPr lvl="1">
              <a:buFontTx/>
              <a:buChar char="-"/>
            </a:pPr>
            <a:endParaRPr lang="hu-H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3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Kép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  <a14:imgEffect>
                      <a14:brightnessContrast bright="-23000" contrast="-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églalap 7"/>
          <p:cNvSpPr/>
          <p:nvPr/>
        </p:nvSpPr>
        <p:spPr>
          <a:xfrm>
            <a:off x="1165225" y="3011488"/>
            <a:ext cx="6813550" cy="9223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20000" tIns="102870" rIns="102870" bIns="102870" spcCol="1270" anchor="ctr"/>
          <a:lstStyle/>
          <a:p>
            <a:pPr defTabSz="1200150">
              <a:lnSpc>
                <a:spcPct val="90000"/>
              </a:lnSpc>
              <a:spcAft>
                <a:spcPct val="35000"/>
              </a:spcAft>
              <a:defRPr/>
            </a:pPr>
            <a:endParaRPr lang="hu-HU" sz="27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églalap 1"/>
          <p:cNvSpPr>
            <a:spLocks noChangeArrowheads="1"/>
          </p:cNvSpPr>
          <p:nvPr/>
        </p:nvSpPr>
        <p:spPr bwMode="auto">
          <a:xfrm>
            <a:off x="179388" y="1233488"/>
            <a:ext cx="85201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584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>
            <a:off x="0" y="657225"/>
            <a:ext cx="9144000" cy="0"/>
          </a:xfrm>
          <a:prstGeom prst="line">
            <a:avLst/>
          </a:prstGeom>
          <a:ln w="19050">
            <a:solidFill>
              <a:srgbClr val="006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Szövegdoboz 3"/>
          <p:cNvSpPr txBox="1">
            <a:spLocks noChangeArrowheads="1"/>
          </p:cNvSpPr>
          <p:nvPr/>
        </p:nvSpPr>
        <p:spPr bwMode="auto">
          <a:xfrm>
            <a:off x="395537" y="1233487"/>
            <a:ext cx="84249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hu-HU" sz="2000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000" b="1" dirty="0" smtClean="0">
              <a:solidFill>
                <a:srgbClr val="006C3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16" descr="NAV_hosszu_logo_RGB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4450"/>
            <a:ext cx="128428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259632" y="274639"/>
            <a:ext cx="7427167" cy="778097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395536" y="681410"/>
            <a:ext cx="8424937" cy="626469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hu-HU" sz="1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Fogalmak:</a:t>
            </a:r>
          </a:p>
          <a:p>
            <a:pPr marL="457200" lvl="1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Char char="-"/>
            </a:pPr>
            <a:r>
              <a:rPr lang="hu-HU" sz="2000" dirty="0" smtClean="0"/>
              <a:t>„</a:t>
            </a:r>
            <a:r>
              <a:rPr lang="hu-HU" sz="2000" b="1" i="1" dirty="0"/>
              <a:t>eredet igazolása</a:t>
            </a:r>
            <a:r>
              <a:rPr lang="hu-HU" sz="2000" dirty="0"/>
              <a:t>”: </a:t>
            </a:r>
            <a:r>
              <a:rPr lang="hu-HU" sz="2000" dirty="0" smtClean="0"/>
              <a:t>a </a:t>
            </a:r>
            <a:r>
              <a:rPr lang="hu-HU" sz="2000" dirty="0"/>
              <a:t>jövedéki termék birtokosának a birtokolt jövedéki termék eredetét és a birtoklás jogszerűségét hitelt érdemlően igazolnia </a:t>
            </a:r>
            <a:r>
              <a:rPr lang="hu-HU" sz="2000" dirty="0" smtClean="0"/>
              <a:t>kell;</a:t>
            </a:r>
          </a:p>
          <a:p>
            <a:pPr lvl="1" algn="just">
              <a:buFontTx/>
              <a:buChar char="-"/>
            </a:pPr>
            <a:r>
              <a:rPr lang="hu-HU" sz="2000" b="1" i="1" dirty="0" smtClean="0">
                <a:latin typeface="+mj-lt"/>
                <a:cs typeface="Times New Roman" panose="02020603050405020304" pitchFamily="18" charset="0"/>
              </a:rPr>
              <a:t>„kötelezettségszegés”</a:t>
            </a: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: a </a:t>
            </a:r>
            <a:r>
              <a:rPr lang="hu-HU" sz="2000" dirty="0" err="1" smtClean="0">
                <a:latin typeface="+mj-lt"/>
                <a:cs typeface="Times New Roman" panose="02020603050405020304" pitchFamily="18" charset="0"/>
              </a:rPr>
              <a:t>Jöt.-ben</a:t>
            </a: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 meghatározott kötelezettség megszegése (történhet kizárólag mulasztásos jelleggel, illetőleg a cselekményhez kapcsolódó vagyoni hátrány okozásával)</a:t>
            </a:r>
            <a:r>
              <a:rPr lang="hu-HU" sz="2000" dirty="0" smtClean="0">
                <a:latin typeface="+mj-lt"/>
              </a:rPr>
              <a:t>; </a:t>
            </a:r>
          </a:p>
          <a:p>
            <a:pPr lvl="1" algn="just">
              <a:buFontTx/>
              <a:buChar char="-"/>
            </a:pP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„</a:t>
            </a:r>
            <a:r>
              <a:rPr lang="hu-HU" sz="2000" b="1" i="1" dirty="0" smtClean="0">
                <a:latin typeface="+mj-lt"/>
                <a:cs typeface="Times New Roman" panose="02020603050405020304" pitchFamily="18" charset="0"/>
              </a:rPr>
              <a:t>vagyoni hátrány</a:t>
            </a: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”: </a:t>
            </a:r>
            <a:r>
              <a:rPr lang="hu-HU" sz="2000" dirty="0">
                <a:latin typeface="+mj-lt"/>
              </a:rPr>
              <a:t>az e törvényben és a végrehajtási rendeletben foglalt kötelezettség megszegésével az állami költségvetésnek okozott adóbevétel-kiesés és a jogosulatlan adó-visszaigénylés</a:t>
            </a:r>
            <a:r>
              <a:rPr lang="hu-HU" sz="2000" dirty="0" smtClean="0">
                <a:latin typeface="+mj-lt"/>
              </a:rPr>
              <a:t>;</a:t>
            </a:r>
          </a:p>
          <a:p>
            <a:pPr lvl="1" algn="just">
              <a:buFontTx/>
              <a:buChar char="-"/>
            </a:pPr>
            <a:r>
              <a:rPr lang="hu-HU" sz="2000" dirty="0" smtClean="0">
                <a:latin typeface="+mj-lt"/>
              </a:rPr>
              <a:t>„</a:t>
            </a:r>
            <a:r>
              <a:rPr lang="hu-HU" sz="2000" b="1" dirty="0" smtClean="0">
                <a:latin typeface="+mj-lt"/>
              </a:rPr>
              <a:t>jövedéki bírság</a:t>
            </a:r>
            <a:r>
              <a:rPr lang="hu-HU" sz="2000" dirty="0" smtClean="0">
                <a:latin typeface="+mj-lt"/>
              </a:rPr>
              <a:t>”: az </a:t>
            </a:r>
            <a:r>
              <a:rPr lang="hu-HU" sz="2000" dirty="0">
                <a:latin typeface="+mj-lt"/>
              </a:rPr>
              <a:t>a személy, aki az e törvényben meghatározott kötelezettségét megszegi, jövedéki bírsággal sújtandó.</a:t>
            </a:r>
            <a:endParaRPr lang="hu-HU" sz="2000" dirty="0" smtClean="0">
              <a:latin typeface="+mj-lt"/>
            </a:endParaRPr>
          </a:p>
          <a:p>
            <a:pPr marL="457200" lvl="1" indent="0" algn="just">
              <a:buNone/>
            </a:pPr>
            <a:endParaRPr lang="hu-HU" sz="2000" i="1" dirty="0">
              <a:latin typeface="+mj-lt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hu-HU" sz="3200" dirty="0" smtClean="0"/>
          </a:p>
          <a:p>
            <a:pPr lvl="1">
              <a:buFontTx/>
              <a:buChar char="-"/>
            </a:pPr>
            <a:endParaRPr lang="hu-HU" sz="3200" i="1" dirty="0" smtClean="0"/>
          </a:p>
          <a:p>
            <a:pPr lvl="1">
              <a:buFontTx/>
              <a:buChar char="-"/>
            </a:pPr>
            <a:endParaRPr lang="hu-HU" sz="3200" i="1" dirty="0" smtClean="0"/>
          </a:p>
          <a:p>
            <a:pPr lvl="1">
              <a:buFontTx/>
              <a:buChar char="-"/>
            </a:pPr>
            <a:endParaRPr lang="hu-HU" sz="3200" dirty="0" smtClean="0"/>
          </a:p>
          <a:p>
            <a:pPr lvl="1">
              <a:buFontTx/>
              <a:buChar char="-"/>
            </a:pPr>
            <a:endParaRPr lang="hu-H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2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Kép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  <a14:imgEffect>
                      <a14:brightnessContrast bright="-23000" contrast="-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églalap 7"/>
          <p:cNvSpPr/>
          <p:nvPr/>
        </p:nvSpPr>
        <p:spPr>
          <a:xfrm>
            <a:off x="1165225" y="3011488"/>
            <a:ext cx="6813550" cy="9223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20000" tIns="102870" rIns="102870" bIns="102870" spcCol="1270" anchor="ctr"/>
          <a:lstStyle/>
          <a:p>
            <a:pPr defTabSz="1200150">
              <a:lnSpc>
                <a:spcPct val="90000"/>
              </a:lnSpc>
              <a:spcAft>
                <a:spcPct val="35000"/>
              </a:spcAft>
              <a:defRPr/>
            </a:pPr>
            <a:endParaRPr lang="hu-HU" sz="27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églalap 1"/>
          <p:cNvSpPr>
            <a:spLocks noChangeArrowheads="1"/>
          </p:cNvSpPr>
          <p:nvPr/>
        </p:nvSpPr>
        <p:spPr bwMode="auto">
          <a:xfrm>
            <a:off x="179388" y="1233488"/>
            <a:ext cx="85201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584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>
            <a:off x="0" y="657225"/>
            <a:ext cx="9144000" cy="0"/>
          </a:xfrm>
          <a:prstGeom prst="line">
            <a:avLst/>
          </a:prstGeom>
          <a:ln w="19050">
            <a:solidFill>
              <a:srgbClr val="006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Szövegdoboz 3"/>
          <p:cNvSpPr txBox="1">
            <a:spLocks noChangeArrowheads="1"/>
          </p:cNvSpPr>
          <p:nvPr/>
        </p:nvSpPr>
        <p:spPr bwMode="auto">
          <a:xfrm>
            <a:off x="395537" y="1233487"/>
            <a:ext cx="84249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hu-HU" sz="2000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000" b="1" dirty="0" smtClean="0">
              <a:solidFill>
                <a:srgbClr val="006C3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16" descr="NAV_hosszu_logo_RGB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4450"/>
            <a:ext cx="128428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259632" y="274639"/>
            <a:ext cx="7427167" cy="778097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395536" y="681410"/>
            <a:ext cx="8424937" cy="626469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hu-HU" sz="1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Jövedéki termék beszerzése:</a:t>
            </a:r>
          </a:p>
          <a:p>
            <a:pPr marL="457200" lvl="1" indent="0">
              <a:buNone/>
            </a:pPr>
            <a:endParaRPr lang="hu-HU" sz="2000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sz="2000" dirty="0">
                <a:latin typeface="+mj-lt"/>
              </a:rPr>
              <a:t>Vendéglátást, kereskedelmi szálláshely-szolgáltatást végző jövedéki kiskereskedő </a:t>
            </a:r>
            <a:r>
              <a:rPr lang="hu-HU" sz="2000" dirty="0" smtClean="0">
                <a:latin typeface="+mj-lt"/>
              </a:rPr>
              <a:t>jövedéki </a:t>
            </a:r>
            <a:r>
              <a:rPr lang="hu-HU" sz="2000" dirty="0">
                <a:latin typeface="+mj-lt"/>
              </a:rPr>
              <a:t>terméket belföldön csak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2000" dirty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sz="2000" dirty="0">
                <a:latin typeface="+mj-lt"/>
              </a:rPr>
              <a:t>	- adóraktár engedélyesétől,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2000" dirty="0">
                <a:latin typeface="+mj-lt"/>
              </a:rPr>
              <a:t>	- termékét adóraktárban tároló személytől,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2000" dirty="0">
                <a:latin typeface="+mj-lt"/>
              </a:rPr>
              <a:t>	- kisüzemi bortermelőtől</a:t>
            </a:r>
            <a:r>
              <a:rPr lang="hu-HU" sz="2000" dirty="0" smtClean="0">
                <a:latin typeface="+mj-lt"/>
              </a:rPr>
              <a:t>, valamint</a:t>
            </a:r>
            <a:endParaRPr lang="hu-HU" sz="2000" dirty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sz="2000" dirty="0">
                <a:latin typeface="+mj-lt"/>
              </a:rPr>
              <a:t>	- jövedéki engedélyes kereskedőtől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2000" dirty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sz="2000" dirty="0">
                <a:latin typeface="+mj-lt"/>
              </a:rPr>
              <a:t>szerezhet be.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+mj-lt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b="1" dirty="0" smtClean="0">
                <a:latin typeface="+mj-lt"/>
              </a:rPr>
              <a:t>Kivétel!</a:t>
            </a:r>
            <a:r>
              <a:rPr lang="hu-HU" sz="2000" dirty="0" smtClean="0">
                <a:latin typeface="+mj-lt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u="sng" dirty="0" smtClean="0">
                <a:latin typeface="+mj-lt"/>
              </a:rPr>
              <a:t>Egyedi</a:t>
            </a:r>
            <a:r>
              <a:rPr lang="hu-HU" sz="2000" dirty="0">
                <a:latin typeface="+mj-lt"/>
              </a:rPr>
              <a:t>, az állami adó- és vámhatóság által </a:t>
            </a:r>
            <a:r>
              <a:rPr lang="hu-HU" sz="2000" u="sng" dirty="0">
                <a:latin typeface="+mj-lt"/>
              </a:rPr>
              <a:t>előzetesen engedélyezett esetben</a:t>
            </a:r>
            <a:r>
              <a:rPr lang="hu-HU" sz="2000" dirty="0">
                <a:latin typeface="+mj-lt"/>
              </a:rPr>
              <a:t> a </a:t>
            </a:r>
            <a:r>
              <a:rPr lang="hu-HU" sz="2000" dirty="0" smtClean="0">
                <a:latin typeface="+mj-lt"/>
              </a:rPr>
              <a:t>fentieken kívül más személytől </a:t>
            </a:r>
            <a:r>
              <a:rPr lang="hu-HU" sz="2000" dirty="0">
                <a:latin typeface="+mj-lt"/>
              </a:rPr>
              <a:t>is történhet a beszerzés.</a:t>
            </a:r>
          </a:p>
          <a:p>
            <a:pPr marL="457200" lvl="1" indent="0" algn="just">
              <a:buNone/>
            </a:pPr>
            <a:endParaRPr lang="hu-HU" sz="2000" i="1" dirty="0">
              <a:latin typeface="+mj-lt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hu-HU" sz="3200" dirty="0" smtClean="0"/>
          </a:p>
          <a:p>
            <a:pPr lvl="1">
              <a:buFontTx/>
              <a:buChar char="-"/>
            </a:pPr>
            <a:endParaRPr lang="hu-HU" sz="3200" i="1" dirty="0" smtClean="0"/>
          </a:p>
          <a:p>
            <a:pPr lvl="1">
              <a:buFontTx/>
              <a:buChar char="-"/>
            </a:pPr>
            <a:endParaRPr lang="hu-HU" sz="3200" i="1" dirty="0" smtClean="0"/>
          </a:p>
          <a:p>
            <a:pPr lvl="1">
              <a:buFontTx/>
              <a:buChar char="-"/>
            </a:pPr>
            <a:endParaRPr lang="hu-HU" sz="3200" dirty="0" smtClean="0"/>
          </a:p>
          <a:p>
            <a:pPr lvl="1">
              <a:buFontTx/>
              <a:buChar char="-"/>
            </a:pPr>
            <a:endParaRPr lang="hu-H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97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Kép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  <a14:imgEffect>
                      <a14:brightnessContrast bright="-23000" contrast="-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églalap 7"/>
          <p:cNvSpPr/>
          <p:nvPr/>
        </p:nvSpPr>
        <p:spPr>
          <a:xfrm>
            <a:off x="1165225" y="3011488"/>
            <a:ext cx="6813550" cy="9223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20000" tIns="102870" rIns="102870" bIns="102870" spcCol="1270" anchor="ctr"/>
          <a:lstStyle/>
          <a:p>
            <a:pPr defTabSz="1200150">
              <a:lnSpc>
                <a:spcPct val="90000"/>
              </a:lnSpc>
              <a:spcAft>
                <a:spcPct val="35000"/>
              </a:spcAft>
              <a:defRPr/>
            </a:pPr>
            <a:endParaRPr lang="hu-HU" sz="27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églalap 1"/>
          <p:cNvSpPr>
            <a:spLocks noChangeArrowheads="1"/>
          </p:cNvSpPr>
          <p:nvPr/>
        </p:nvSpPr>
        <p:spPr bwMode="auto">
          <a:xfrm>
            <a:off x="179388" y="1233488"/>
            <a:ext cx="85201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584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>
            <a:off x="0" y="657225"/>
            <a:ext cx="9144000" cy="0"/>
          </a:xfrm>
          <a:prstGeom prst="line">
            <a:avLst/>
          </a:prstGeom>
          <a:ln w="19050">
            <a:solidFill>
              <a:srgbClr val="006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Szövegdoboz 3"/>
          <p:cNvSpPr txBox="1">
            <a:spLocks noChangeArrowheads="1"/>
          </p:cNvSpPr>
          <p:nvPr/>
        </p:nvSpPr>
        <p:spPr bwMode="auto">
          <a:xfrm>
            <a:off x="395537" y="1233487"/>
            <a:ext cx="84249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hu-HU" sz="2000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000" b="1" dirty="0" smtClean="0">
              <a:solidFill>
                <a:srgbClr val="006C3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16" descr="NAV_hosszu_logo_RGB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4450"/>
            <a:ext cx="128428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259632" y="274639"/>
            <a:ext cx="7427167" cy="778097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395536" y="681410"/>
            <a:ext cx="8424937" cy="598795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hu-HU" sz="1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Jövedéki termék beszerzése:</a:t>
            </a:r>
          </a:p>
          <a:p>
            <a:pPr marL="457200" lvl="1" indent="0">
              <a:buNone/>
            </a:pPr>
            <a:endParaRPr lang="hu-HU" sz="2000" dirty="0">
              <a:latin typeface="+mj-lt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hu-HU" sz="2000" dirty="0"/>
              <a:t>A jövedéki kiskereskedő jövedéki terméket </a:t>
            </a:r>
            <a:r>
              <a:rPr lang="hu-HU" sz="2000" u="sng" dirty="0"/>
              <a:t>készpénzfizetéssel nem</a:t>
            </a:r>
            <a:r>
              <a:rPr lang="hu-HU" sz="2000" dirty="0"/>
              <a:t> szerezhet </a:t>
            </a:r>
            <a:r>
              <a:rPr lang="hu-HU" sz="2000" dirty="0" smtClean="0"/>
              <a:t>be</a:t>
            </a:r>
            <a:r>
              <a:rPr lang="hu-HU" sz="2000" dirty="0"/>
              <a:t>.</a:t>
            </a:r>
            <a:endParaRPr lang="hu-HU" sz="2000" dirty="0" smtClean="0"/>
          </a:p>
          <a:p>
            <a:pPr marL="457200" lvl="1" indent="0" algn="just">
              <a:buNone/>
            </a:pPr>
            <a:endParaRPr lang="hu-HU" sz="2000" b="1" dirty="0" smtClean="0"/>
          </a:p>
          <a:p>
            <a:pPr marL="457200" lvl="1" indent="0" algn="just">
              <a:buNone/>
            </a:pPr>
            <a:r>
              <a:rPr lang="hu-HU" sz="2000" b="1" dirty="0" smtClean="0"/>
              <a:t>Kivétel</a:t>
            </a:r>
            <a:r>
              <a:rPr lang="hu-HU" sz="2000" b="1" dirty="0"/>
              <a:t>! </a:t>
            </a:r>
            <a:r>
              <a:rPr lang="hu-HU" sz="2000" dirty="0"/>
              <a:t>Adóraktárból vagy kisüzemi bortermelőtől 200 ezer forintot meg nem haladó értékű jövedéki termék beszerzését.</a:t>
            </a:r>
            <a:endParaRPr lang="hu-HU" sz="2000" i="1" dirty="0"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hu-HU" sz="2000" dirty="0" smtClean="0"/>
          </a:p>
          <a:p>
            <a:pPr marL="457200" lvl="1" indent="0" algn="just">
              <a:buNone/>
            </a:pPr>
            <a:r>
              <a:rPr lang="hu-HU" sz="2000" dirty="0" smtClean="0"/>
              <a:t>A „</a:t>
            </a:r>
            <a:r>
              <a:rPr lang="hu-HU" sz="2000" i="1" dirty="0" smtClean="0"/>
              <a:t>készpénzfizetés</a:t>
            </a:r>
            <a:r>
              <a:rPr lang="hu-HU" sz="2000" dirty="0" smtClean="0"/>
              <a:t>” fogalmának meghatározása a hitelintézetekről és a pénzügyi vállalkozásokról szóló 2013. évi CCXXXVII. törvény (továbbiakban: </a:t>
            </a:r>
            <a:r>
              <a:rPr lang="hu-HU" sz="2000" dirty="0" err="1" smtClean="0"/>
              <a:t>Htp</a:t>
            </a:r>
            <a:r>
              <a:rPr lang="hu-HU" sz="2000" dirty="0" smtClean="0"/>
              <a:t>.) rendelkezéseiből vezethető le: „</a:t>
            </a:r>
            <a:r>
              <a:rPr lang="hu-HU" sz="2000" i="1" dirty="0" smtClean="0"/>
              <a:t>a fizető fél és a kedvezményezett közötti közvetlen, közvetítői közreműködés nélküli, bankjeggyel és érmével /a továbbiakban: készpénz/ történő fizetési művelet.”  </a:t>
            </a:r>
          </a:p>
          <a:p>
            <a:pPr marL="457200" lvl="1" indent="0" algn="just">
              <a:buNone/>
            </a:pPr>
            <a:endParaRPr lang="hu-HU" sz="2000" dirty="0" smtClean="0"/>
          </a:p>
          <a:p>
            <a:pPr marL="457200" lvl="1" indent="0" algn="just">
              <a:buNone/>
            </a:pPr>
            <a:r>
              <a:rPr lang="hu-HU" sz="2000" dirty="0" smtClean="0"/>
              <a:t>A fenti rendelkezésnek csak olyan fizetési megoldások felelnek meg, amelyeknél készpénz átadására nem kerül sor, hanem a fizetési művelet </a:t>
            </a:r>
            <a:r>
              <a:rPr lang="hu-HU" sz="2000" u="sng" dirty="0" smtClean="0"/>
              <a:t>a kedvezményezett bankszámlájának közbeiktatásával</a:t>
            </a:r>
            <a:r>
              <a:rPr lang="hu-HU" sz="2000" dirty="0" smtClean="0"/>
              <a:t> történik.  </a:t>
            </a:r>
          </a:p>
          <a:p>
            <a:pPr marL="457200" lvl="1" indent="0" algn="just">
              <a:buNone/>
            </a:pPr>
            <a:endParaRPr lang="hu-HU" sz="2000" b="1" dirty="0" smtClean="0"/>
          </a:p>
          <a:p>
            <a:pPr lvl="1">
              <a:buFontTx/>
              <a:buChar char="-"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hu-HU" sz="3200" dirty="0" smtClean="0"/>
          </a:p>
          <a:p>
            <a:pPr lvl="1">
              <a:buFontTx/>
              <a:buChar char="-"/>
            </a:pPr>
            <a:endParaRPr lang="hu-HU" sz="3200" i="1" dirty="0" smtClean="0"/>
          </a:p>
          <a:p>
            <a:pPr lvl="1">
              <a:buFontTx/>
              <a:buChar char="-"/>
            </a:pPr>
            <a:endParaRPr lang="hu-HU" sz="3200" i="1" dirty="0" smtClean="0"/>
          </a:p>
          <a:p>
            <a:pPr lvl="1">
              <a:buFontTx/>
              <a:buChar char="-"/>
            </a:pPr>
            <a:endParaRPr lang="hu-HU" sz="3200" dirty="0" smtClean="0"/>
          </a:p>
          <a:p>
            <a:pPr lvl="1">
              <a:buFontTx/>
              <a:buChar char="-"/>
            </a:pPr>
            <a:endParaRPr lang="hu-H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73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Kép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  <a14:imgEffect>
                      <a14:brightnessContrast bright="-23000" contrast="-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églalap 7"/>
          <p:cNvSpPr/>
          <p:nvPr/>
        </p:nvSpPr>
        <p:spPr>
          <a:xfrm>
            <a:off x="1165225" y="3011488"/>
            <a:ext cx="6813550" cy="9223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20000" tIns="102870" rIns="102870" bIns="102870" spcCol="1270" anchor="ctr"/>
          <a:lstStyle/>
          <a:p>
            <a:pPr defTabSz="1200150">
              <a:lnSpc>
                <a:spcPct val="90000"/>
              </a:lnSpc>
              <a:spcAft>
                <a:spcPct val="35000"/>
              </a:spcAft>
              <a:defRPr/>
            </a:pPr>
            <a:endParaRPr lang="hu-HU" sz="27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églalap 1"/>
          <p:cNvSpPr>
            <a:spLocks noChangeArrowheads="1"/>
          </p:cNvSpPr>
          <p:nvPr/>
        </p:nvSpPr>
        <p:spPr bwMode="auto">
          <a:xfrm>
            <a:off x="179388" y="1233488"/>
            <a:ext cx="85201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584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>
            <a:off x="0" y="657225"/>
            <a:ext cx="9144000" cy="0"/>
          </a:xfrm>
          <a:prstGeom prst="line">
            <a:avLst/>
          </a:prstGeom>
          <a:ln w="19050">
            <a:solidFill>
              <a:srgbClr val="006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Szövegdoboz 3"/>
          <p:cNvSpPr txBox="1">
            <a:spLocks noChangeArrowheads="1"/>
          </p:cNvSpPr>
          <p:nvPr/>
        </p:nvSpPr>
        <p:spPr bwMode="auto">
          <a:xfrm>
            <a:off x="395537" y="1233487"/>
            <a:ext cx="84249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hu-HU" sz="2000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000" b="1" dirty="0" smtClean="0">
              <a:solidFill>
                <a:srgbClr val="006C3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16" descr="NAV_hosszu_logo_RGB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4450"/>
            <a:ext cx="128428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259632" y="274639"/>
            <a:ext cx="7427167" cy="778097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395536" y="681410"/>
            <a:ext cx="8424937" cy="626469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hu-HU" sz="1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Jövedéki termék beszerzése:</a:t>
            </a:r>
          </a:p>
          <a:p>
            <a:pPr marL="457200" lvl="1" indent="0">
              <a:buNone/>
            </a:pPr>
            <a:endParaRPr lang="hu-HU" sz="1000" dirty="0">
              <a:latin typeface="+mj-lt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hu-HU" sz="2000" u="sng" dirty="0" smtClean="0">
                <a:latin typeface="+mj-lt"/>
                <a:cs typeface="Times New Roman" panose="02020603050405020304" pitchFamily="18" charset="0"/>
              </a:rPr>
              <a:t>Nem felel meg</a:t>
            </a: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 a készpénzfizetés tilalmának az a fizetési konstrukció sem, ahol az átutalásos számla ellenértékét a kedvezményezett (pl. nagykereskedő) ügyvezetője, alkalmazottja a jövedéki kiskereskedő által történt meghatalmazás alapján fizeti be a bankszámlájára.  </a:t>
            </a:r>
          </a:p>
          <a:p>
            <a:pPr marL="457200" lvl="1" indent="0" algn="just">
              <a:buNone/>
            </a:pPr>
            <a:endParaRPr lang="hu-HU" sz="2000" dirty="0">
              <a:latin typeface="+mj-lt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Tekintettel arra, hogy ebben az esetben a nagykereskedő vélhetően átveszi az átutalásos számla ellenértékét készpénzben.  </a:t>
            </a:r>
          </a:p>
          <a:p>
            <a:pPr marL="457200" lvl="1" indent="0">
              <a:buNone/>
            </a:pPr>
            <a:endParaRPr lang="hu-HU" sz="3200" dirty="0" smtClean="0"/>
          </a:p>
          <a:p>
            <a:pPr marL="457200" lvl="1" indent="0" algn="ctr">
              <a:buNone/>
            </a:pPr>
            <a:endParaRPr lang="hu-HU" sz="3200" i="1" dirty="0" smtClean="0"/>
          </a:p>
          <a:p>
            <a:pPr lvl="1">
              <a:buFontTx/>
              <a:buChar char="-"/>
            </a:pPr>
            <a:endParaRPr lang="hu-HU" sz="3200" i="1" dirty="0" smtClean="0"/>
          </a:p>
          <a:p>
            <a:pPr lvl="1">
              <a:buFontTx/>
              <a:buChar char="-"/>
            </a:pPr>
            <a:endParaRPr lang="hu-HU" sz="3200" dirty="0" smtClean="0"/>
          </a:p>
          <a:p>
            <a:pPr lvl="1">
              <a:buFontTx/>
              <a:buChar char="-"/>
            </a:pPr>
            <a:endParaRPr lang="hu-H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077071"/>
            <a:ext cx="3600400" cy="194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88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Kép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  <a14:imgEffect>
                      <a14:brightnessContrast bright="-23000" contrast="-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églalap 7"/>
          <p:cNvSpPr/>
          <p:nvPr/>
        </p:nvSpPr>
        <p:spPr>
          <a:xfrm>
            <a:off x="1165225" y="3011488"/>
            <a:ext cx="6813550" cy="9223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20000" tIns="102870" rIns="102870" bIns="102870" spcCol="1270" anchor="ctr"/>
          <a:lstStyle/>
          <a:p>
            <a:pPr defTabSz="1200150">
              <a:lnSpc>
                <a:spcPct val="90000"/>
              </a:lnSpc>
              <a:spcAft>
                <a:spcPct val="35000"/>
              </a:spcAft>
              <a:defRPr/>
            </a:pPr>
            <a:endParaRPr lang="hu-HU" sz="27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églalap 1"/>
          <p:cNvSpPr>
            <a:spLocks noChangeArrowheads="1"/>
          </p:cNvSpPr>
          <p:nvPr/>
        </p:nvSpPr>
        <p:spPr bwMode="auto">
          <a:xfrm>
            <a:off x="179388" y="1233488"/>
            <a:ext cx="85201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584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>
            <a:off x="0" y="657225"/>
            <a:ext cx="9144000" cy="0"/>
          </a:xfrm>
          <a:prstGeom prst="line">
            <a:avLst/>
          </a:prstGeom>
          <a:ln w="19050">
            <a:solidFill>
              <a:srgbClr val="006C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Szövegdoboz 3"/>
          <p:cNvSpPr txBox="1">
            <a:spLocks noChangeArrowheads="1"/>
          </p:cNvSpPr>
          <p:nvPr/>
        </p:nvSpPr>
        <p:spPr bwMode="auto">
          <a:xfrm>
            <a:off x="395537" y="1233487"/>
            <a:ext cx="84249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hu-HU" sz="2000" dirty="0" smtClean="0">
                <a:solidFill>
                  <a:srgbClr val="006C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000" b="1" dirty="0" smtClean="0">
              <a:solidFill>
                <a:srgbClr val="006C3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16" descr="NAV_hosszu_logo_RGB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4450"/>
            <a:ext cx="128428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259632" y="274639"/>
            <a:ext cx="7427167" cy="778097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395536" y="681410"/>
            <a:ext cx="8424937" cy="626469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hu-HU" sz="1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Jövedéki termék szállítása, értékesítése:</a:t>
            </a:r>
          </a:p>
          <a:p>
            <a:pPr marL="457200" lvl="1" indent="0">
              <a:buNone/>
            </a:pPr>
            <a:endParaRPr lang="hu-HU" sz="1000" dirty="0">
              <a:latin typeface="+mj-lt"/>
              <a:cs typeface="Times New Roman" panose="02020603050405020304" pitchFamily="18" charset="0"/>
            </a:endParaRPr>
          </a:p>
          <a:p>
            <a:pPr lvl="1" algn="just">
              <a:buFontTx/>
              <a:buChar char="-"/>
            </a:pPr>
            <a:r>
              <a:rPr lang="hu-HU" sz="2000" dirty="0" smtClean="0">
                <a:latin typeface="+mj-lt"/>
              </a:rPr>
              <a:t>általános szabály, hogy belföldi </a:t>
            </a:r>
            <a:r>
              <a:rPr lang="hu-HU" sz="2000" dirty="0">
                <a:latin typeface="+mj-lt"/>
              </a:rPr>
              <a:t>címről belföldi címzett részére kereskedelmi </a:t>
            </a:r>
            <a:r>
              <a:rPr lang="hu-HU" sz="2000" dirty="0" smtClean="0">
                <a:latin typeface="+mj-lt"/>
              </a:rPr>
              <a:t>céllal, </a:t>
            </a:r>
            <a:r>
              <a:rPr lang="hu-HU" sz="2000" dirty="0">
                <a:latin typeface="+mj-lt"/>
              </a:rPr>
              <a:t>a végrehajtási rendeletben meghatározott adatokat tartalmazó </a:t>
            </a:r>
            <a:r>
              <a:rPr lang="hu-HU" sz="2000" u="sng" dirty="0">
                <a:latin typeface="+mj-lt"/>
              </a:rPr>
              <a:t>szállítólevéllel</a:t>
            </a:r>
            <a:r>
              <a:rPr lang="hu-HU" sz="2000" dirty="0">
                <a:latin typeface="+mj-lt"/>
              </a:rPr>
              <a:t> </a:t>
            </a:r>
            <a:r>
              <a:rPr lang="hu-HU" sz="2000" dirty="0" smtClean="0">
                <a:latin typeface="+mj-lt"/>
              </a:rPr>
              <a:t>szállítható,</a:t>
            </a:r>
          </a:p>
          <a:p>
            <a:pPr lvl="1" algn="just">
              <a:buFontTx/>
              <a:buChar char="-"/>
            </a:pPr>
            <a:r>
              <a:rPr lang="hu-HU" sz="2000" dirty="0" smtClean="0"/>
              <a:t>a </a:t>
            </a:r>
            <a:r>
              <a:rPr lang="hu-HU" sz="2000" dirty="0"/>
              <a:t>jövedéki termék szállításának helyszíni ellenőrzésekor jogsértés hiányának megállapítása esetén csak abban az esetben kell jegyzőkönyvet kiállítani, ha azt az </a:t>
            </a:r>
            <a:r>
              <a:rPr lang="hu-HU" sz="2000" u="sng" dirty="0"/>
              <a:t>ellenőrzött személy kéri</a:t>
            </a:r>
            <a:r>
              <a:rPr lang="hu-HU" sz="2000" dirty="0"/>
              <a:t>. Az állami adó- és vámhatóság az ellenőrzés tényét jegyzőkönyv készítésének hiányában a szállítási okmányon </a:t>
            </a:r>
            <a:r>
              <a:rPr lang="hu-HU" sz="2000" dirty="0" smtClean="0"/>
              <a:t>rögzíti,</a:t>
            </a:r>
            <a:endParaRPr lang="hu-HU" sz="2000" dirty="0" smtClean="0">
              <a:latin typeface="+mj-lt"/>
            </a:endParaRPr>
          </a:p>
          <a:p>
            <a:pPr lvl="1" algn="just">
              <a:buFontTx/>
              <a:buChar char="-"/>
            </a:pPr>
            <a:r>
              <a:rPr lang="hu-HU" sz="2000" dirty="0" smtClean="0"/>
              <a:t>jövedéki </a:t>
            </a:r>
            <a:r>
              <a:rPr lang="hu-HU" sz="2000" dirty="0"/>
              <a:t>kiskereskedő a kereskedelemről szóló törvény szerinti </a:t>
            </a:r>
            <a:r>
              <a:rPr lang="hu-HU" sz="2000" u="sng" dirty="0"/>
              <a:t>mozgóbolt útján</a:t>
            </a:r>
            <a:r>
              <a:rPr lang="hu-HU" sz="2000" dirty="0"/>
              <a:t> </a:t>
            </a:r>
            <a:r>
              <a:rPr lang="hu-HU" sz="2000" dirty="0" smtClean="0"/>
              <a:t>sört, </a:t>
            </a:r>
            <a:r>
              <a:rPr lang="hu-HU" sz="2000" dirty="0"/>
              <a:t>csendes és </a:t>
            </a:r>
            <a:r>
              <a:rPr lang="hu-HU" sz="2000" dirty="0" smtClean="0"/>
              <a:t>habzóbort, </a:t>
            </a:r>
            <a:r>
              <a:rPr lang="hu-HU" sz="2000" dirty="0"/>
              <a:t>egyéb csendes és habzó erjesztett </a:t>
            </a:r>
            <a:r>
              <a:rPr lang="hu-HU" sz="2000" dirty="0" smtClean="0"/>
              <a:t>italt, </a:t>
            </a:r>
            <a:r>
              <a:rPr lang="hu-HU" sz="2000" dirty="0"/>
              <a:t>köztes </a:t>
            </a:r>
            <a:r>
              <a:rPr lang="hu-HU" sz="2000" dirty="0" smtClean="0"/>
              <a:t>alkoholterméket </a:t>
            </a:r>
            <a:r>
              <a:rPr lang="hu-HU" sz="2000" dirty="0"/>
              <a:t>és </a:t>
            </a:r>
            <a:r>
              <a:rPr lang="hu-HU" sz="2000" dirty="0" smtClean="0"/>
              <a:t>alkoholterméket </a:t>
            </a:r>
            <a:r>
              <a:rPr lang="hu-HU" sz="2000" u="sng" dirty="0"/>
              <a:t>kiszerelve</a:t>
            </a:r>
            <a:r>
              <a:rPr lang="hu-HU" sz="2000" dirty="0"/>
              <a:t>, </a:t>
            </a:r>
            <a:r>
              <a:rPr lang="hu-HU" sz="2000" dirty="0" smtClean="0"/>
              <a:t>abban </a:t>
            </a:r>
            <a:r>
              <a:rPr lang="hu-HU" sz="2000" dirty="0"/>
              <a:t>az esetben forgalmazhat, ha az állami adó- és vámhatóságnak a mozgóbolton keresztül történő </a:t>
            </a:r>
            <a:r>
              <a:rPr lang="hu-HU" sz="2000" u="sng" dirty="0"/>
              <a:t>értékesítés megkezdését</a:t>
            </a:r>
            <a:r>
              <a:rPr lang="hu-HU" sz="2000" dirty="0"/>
              <a:t> – a végrehajtási rendeletben meghatározott adattartalommal – legkésőbb </a:t>
            </a:r>
            <a:r>
              <a:rPr lang="hu-HU" sz="2000" u="sng" dirty="0"/>
              <a:t>5 munkanappal megelőzően bejelenti</a:t>
            </a:r>
            <a:r>
              <a:rPr lang="hu-HU" sz="2000" dirty="0"/>
              <a:t>.</a:t>
            </a:r>
            <a:endParaRPr lang="hu-HU" sz="2000" dirty="0" smtClean="0">
              <a:latin typeface="+mj-lt"/>
            </a:endParaRPr>
          </a:p>
          <a:p>
            <a:pPr lvl="1" algn="just">
              <a:buFontTx/>
              <a:buChar char="-"/>
            </a:pPr>
            <a:endParaRPr lang="hu-HU" sz="2000" dirty="0" smtClean="0">
              <a:latin typeface="+mj-lt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hu-HU" sz="3200" dirty="0" smtClean="0"/>
          </a:p>
          <a:p>
            <a:pPr lvl="1">
              <a:buFontTx/>
              <a:buChar char="-"/>
            </a:pPr>
            <a:endParaRPr lang="hu-HU" sz="3200" i="1" dirty="0" smtClean="0"/>
          </a:p>
          <a:p>
            <a:pPr lvl="1">
              <a:buFontTx/>
              <a:buChar char="-"/>
            </a:pPr>
            <a:endParaRPr lang="hu-HU" sz="3200" i="1" dirty="0" smtClean="0"/>
          </a:p>
          <a:p>
            <a:pPr lvl="1">
              <a:buFontTx/>
              <a:buChar char="-"/>
            </a:pPr>
            <a:endParaRPr lang="hu-HU" sz="3200" dirty="0" smtClean="0"/>
          </a:p>
          <a:p>
            <a:pPr lvl="1">
              <a:buFontTx/>
              <a:buChar char="-"/>
            </a:pPr>
            <a:endParaRPr lang="hu-H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03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885</TotalTime>
  <Words>1040</Words>
  <Application>Microsoft Office PowerPoint</Application>
  <PresentationFormat>Diavetítés a képernyőre (4:3 oldalarány)</PresentationFormat>
  <Paragraphs>200</Paragraphs>
  <Slides>13</Slides>
  <Notes>13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A jövedéki adóról szóló  2016. évi LXVIII. törvény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Nemzeti Adó- és Vámhivatal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jövedéki adóról szóló 2016. évi LXVIII. törvény</dc:title>
  <dc:creator>Baranyi Csaba</dc:creator>
  <cp:lastModifiedBy>Márkus György (518259)</cp:lastModifiedBy>
  <cp:revision>101</cp:revision>
  <dcterms:created xsi:type="dcterms:W3CDTF">2016-07-25T08:06:03Z</dcterms:created>
  <dcterms:modified xsi:type="dcterms:W3CDTF">2016-11-21T09:35:03Z</dcterms:modified>
</cp:coreProperties>
</file>