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6" r:id="rId4"/>
  </p:sldMasterIdLst>
  <p:notesMasterIdLst>
    <p:notesMasterId r:id="rId29"/>
  </p:notesMasterIdLst>
  <p:sldIdLst>
    <p:sldId id="257" r:id="rId5"/>
    <p:sldId id="309" r:id="rId6"/>
    <p:sldId id="298" r:id="rId7"/>
    <p:sldId id="281" r:id="rId8"/>
    <p:sldId id="285" r:id="rId9"/>
    <p:sldId id="300" r:id="rId10"/>
    <p:sldId id="307" r:id="rId11"/>
    <p:sldId id="306" r:id="rId12"/>
    <p:sldId id="311" r:id="rId13"/>
    <p:sldId id="302" r:id="rId14"/>
    <p:sldId id="299" r:id="rId15"/>
    <p:sldId id="261" r:id="rId16"/>
    <p:sldId id="273" r:id="rId17"/>
    <p:sldId id="316" r:id="rId18"/>
    <p:sldId id="321" r:id="rId19"/>
    <p:sldId id="319" r:id="rId20"/>
    <p:sldId id="318" r:id="rId21"/>
    <p:sldId id="317" r:id="rId22"/>
    <p:sldId id="329" r:id="rId23"/>
    <p:sldId id="330" r:id="rId24"/>
    <p:sldId id="333" r:id="rId25"/>
    <p:sldId id="334" r:id="rId26"/>
    <p:sldId id="335" r:id="rId27"/>
    <p:sldId id="34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42" autoAdjust="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5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9F995-E8AA-4948-B193-D39F18A94CC1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6582F-88BF-407D-9322-810371EC1C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146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CF7C-82B7-4CAA-AEA8-87B6CFB11E7C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7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7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80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51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64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64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6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64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64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64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algn="just"/>
            <a:r>
              <a:rPr lang="hu-HU" altLang="hu-HU" sz="1400" smtClean="0">
                <a:latin typeface="Times New Roman" pitchFamily="18" charset="0"/>
                <a:cs typeface="Times New Roman" pitchFamily="18" charset="0"/>
              </a:rPr>
              <a:t>A jövedéki szabályozás értelmében az egyes jövedéki termékek (alkoholtermékek, dohánygyártmányok) szabadforgalomba bocsátása kizárólag adóügyi jelzés alkalmazása mellett lehetséges. Az adóügyi jelzések alkalmazásának eredménye, hogy a kereskedelemben kizárólag olyan alkoholtermékek és dohánygyártmányok fordulhatnak elő, amelyeken adóügyi jelzést alkalmaztak, tehát az azokat terhelő jövedéki adó és áfa közvetetten vagy közvetlenül igazolható módon megfizetésre került.</a:t>
            </a:r>
          </a:p>
          <a:p>
            <a:pPr algn="just"/>
            <a:endParaRPr lang="hu-HU" altLang="hu-H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1D464B-987B-44A5-9938-F8F449058D8D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3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42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B0EDF-2871-4AD9-9D22-EC0A2BD253A3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77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EE575E-0432-4F9F-8253-DED299CFC566}" type="slidenum">
              <a:rPr lang="hu-HU" altLang="hu-HU">
                <a:solidFill>
                  <a:prstClr val="black"/>
                </a:solidFill>
              </a:rPr>
              <a:pPr/>
              <a:t>21</a:t>
            </a:fld>
            <a:endParaRPr lang="hu-HU" alt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46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E76714B-0269-4EEB-9F6B-13F6DB92A6D7}" type="slidenum">
              <a:rPr lang="hu-HU" altLang="hu-HU">
                <a:solidFill>
                  <a:prstClr val="black"/>
                </a:solidFill>
              </a:rPr>
              <a:pPr/>
              <a:t>22</a:t>
            </a:fld>
            <a:endParaRPr lang="hu-HU" alt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41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95B1080-127D-44B3-978E-C7CC966EB156}" type="slidenum">
              <a:rPr lang="hu-HU" altLang="hu-HU">
                <a:solidFill>
                  <a:prstClr val="black"/>
                </a:solidFill>
              </a:rPr>
              <a:pPr/>
              <a:t>23</a:t>
            </a:fld>
            <a:endParaRPr lang="hu-HU" alt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50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E0A65D-D995-4DBF-B84F-EBA85CDC6CE5}" type="slidenum">
              <a:rPr lang="hu-H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6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3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1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3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1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67864" y="4240781"/>
            <a:ext cx="5487041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u-HU" alt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562A1-7358-45D4-ACB8-BC055A6C5B4A}" type="slidenum">
              <a:rPr lang="hu-H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0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966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 userDrawn="1"/>
        </p:nvSpPr>
        <p:spPr bwMode="auto">
          <a:xfrm flipH="1">
            <a:off x="2330450" y="1468438"/>
            <a:ext cx="0" cy="3835400"/>
          </a:xfrm>
          <a:prstGeom prst="line">
            <a:avLst/>
          </a:prstGeom>
          <a:noFill/>
          <a:ln w="12700">
            <a:solidFill>
              <a:srgbClr val="A399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4600"/>
            <a:ext cx="18288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55776" y="2130427"/>
            <a:ext cx="5902424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55776" y="3886200"/>
            <a:ext cx="590465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861B-DD10-4D6C-9E93-4A410E6ECF00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2016.11.24.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NAV KI Jövedéki Főosztály, Budapest, Mester utca 7.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ECD9C-4380-4D5D-B365-A510B76C270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1759534"/>
      </p:ext>
    </p:extLst>
  </p:cSld>
  <p:clrMapOvr>
    <a:masterClrMapping/>
  </p:clrMapOvr>
  <p:transition spd="slow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509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34E0-FF08-484B-932F-9D932AA4723E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2016.11.24.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NAV KI Jövedéki Főosztály, Budapest, Mester utca 7.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8F3C8-EBA8-4A3B-BC54-9E423463BB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5190042"/>
      </p:ext>
    </p:extLst>
  </p:cSld>
  <p:clrMapOvr>
    <a:masterClrMapping/>
  </p:clrMapOvr>
  <p:transition spd="slow"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 userDrawn="1"/>
        </p:nvSpPr>
        <p:spPr bwMode="auto">
          <a:xfrm flipH="1">
            <a:off x="2330450" y="1468438"/>
            <a:ext cx="0" cy="3835400"/>
          </a:xfrm>
          <a:prstGeom prst="line">
            <a:avLst/>
          </a:prstGeom>
          <a:noFill/>
          <a:ln w="12700">
            <a:solidFill>
              <a:srgbClr val="A399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4600"/>
            <a:ext cx="18288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55776" y="2130427"/>
            <a:ext cx="5902424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55776" y="3886200"/>
            <a:ext cx="590465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861B-DD10-4D6C-9E93-4A410E6ECF00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2016.11.24.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NAV KI Jövedéki Főosztály, Budapest, Mester utca 7.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ECD9C-4380-4D5D-B365-A510B76C270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67512076"/>
      </p:ext>
    </p:extLst>
  </p:cSld>
  <p:clrMapOvr>
    <a:masterClrMapping/>
  </p:clrMapOvr>
  <p:transition spd="slow"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509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34E0-FF08-484B-932F-9D932AA4723E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2016.11.24.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NAV KI Jövedéki Főosztály, Budapest, Mester utca 7.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8F3C8-EBA8-4A3B-BC54-9E423463BB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28180797"/>
      </p:ext>
    </p:extLst>
  </p:cSld>
  <p:clrMapOvr>
    <a:masterClrMapping/>
  </p:clrMapOvr>
  <p:transition spd="slow"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 userDrawn="1"/>
        </p:nvSpPr>
        <p:spPr bwMode="auto">
          <a:xfrm flipH="1">
            <a:off x="2330450" y="1468438"/>
            <a:ext cx="0" cy="3835400"/>
          </a:xfrm>
          <a:prstGeom prst="line">
            <a:avLst/>
          </a:prstGeom>
          <a:noFill/>
          <a:ln w="12700">
            <a:solidFill>
              <a:srgbClr val="A399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4600"/>
            <a:ext cx="18288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55776" y="2130427"/>
            <a:ext cx="5902424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55776" y="3886200"/>
            <a:ext cx="590465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861B-DD10-4D6C-9E93-4A410E6ECF00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2016.11.24.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NAV KI Jövedéki Főosztály, Budapest, Mester utca 7.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ECD9C-4380-4D5D-B365-A510B76C270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7080786"/>
      </p:ext>
    </p:extLst>
  </p:cSld>
  <p:clrMapOvr>
    <a:masterClrMapping/>
  </p:clrMapOvr>
  <p:transition spd="slow"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509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34E0-FF08-484B-932F-9D932AA4723E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2016.11.24.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NAV KI Jövedéki Főosztály, Budapest, Mester utca 7.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8F3C8-EBA8-4A3B-BC54-9E423463BB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8302933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48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21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90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58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81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65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28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20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A6CE-1B89-467B-ADE9-D2565F334ECD}" type="datetimeFigureOut">
              <a:rPr lang="hu-HU" smtClean="0"/>
              <a:t>2016.11.24.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26D5-4DD5-4045-9A61-9B8F9638F4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0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1331913" y="274638"/>
            <a:ext cx="7354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E2AD7-4F7C-4CF6-A86F-83DB03306AA3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2016.11.24.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NAV KI Jövedéki Főosztály, Budapest, Mester utca 7.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0EBF1-3C13-4261-BC5F-E52FCEC4AA21}" type="slidenum">
              <a:rPr lang="hu-HU" altLang="hu-H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checker dir="vert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1331913" y="274638"/>
            <a:ext cx="7354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E2AD7-4F7C-4CF6-A86F-83DB03306AA3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2016.11.24.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NAV KI Jövedéki Főosztály, Budapest, Mester utca 7.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0EBF1-3C13-4261-BC5F-E52FCEC4AA21}" type="slidenum">
              <a:rPr lang="hu-HU" altLang="hu-H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checker dir="vert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1331913" y="274638"/>
            <a:ext cx="7354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E2AD7-4F7C-4CF6-A86F-83DB03306AA3}" type="datetime1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2016.11.24.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NAV KI Jövedéki Főosztály, Budapest, Mester utca 7.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0EBF1-3C13-4261-BC5F-E52FCEC4AA21}" type="slidenum">
              <a:rPr lang="hu-HU" altLang="hu-H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 spd="slow">
    <p:checker dir="vert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ages&amp;cd=&amp;cad=rja&amp;uact=8&amp;ved=0ahUKEwiayNvB1IvMAhXE7hoKHdoNAbsQjRwIBw&amp;url=http://www.panelenergetikaitanusitvany.com/energiatanusitvany.html&amp;psig=AFQjCNHiwUZLB8KS-NRDNNvkSMg5-NdXcA&amp;ust=146063845392261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ages&amp;cd=&amp;cad=rja&amp;uact=8&amp;ved=0ahUKEwiayNvB1IvMAhXE7hoKHdoNAbsQjRwIBw&amp;url=http://www.panelenergetikaitanusitvany.com/energiatanusitvany.html&amp;psig=AFQjCNHiwUZLB8KS-NRDNNvkSMg5-NdXcA&amp;ust=146063845392261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298" y="2693987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b="1" dirty="0">
                <a:latin typeface="+mn-lt"/>
                <a:cs typeface="Times New Roman" panose="02020603050405020304" pitchFamily="18" charset="0"/>
              </a:rPr>
              <a:t>A jövedéki adóról szóló 2016. évi LXVIII. törvény </a:t>
            </a:r>
            <a:endParaRPr lang="hu-H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75" y="4221088"/>
            <a:ext cx="9144000" cy="1368152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 jövedéki szabályozás </a:t>
            </a:r>
            <a:r>
              <a:rPr lang="hu-H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jelene és </a:t>
            </a:r>
            <a:r>
              <a:rPr lang="hu-H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jövője</a:t>
            </a:r>
            <a:endParaRPr lang="hu-HU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8298" y="5085184"/>
            <a:ext cx="54360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Varga Péter </a:t>
            </a:r>
            <a:r>
              <a:rPr lang="hu-HU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pénzügyőr alezredes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hu-H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osztályvezető</a:t>
            </a:r>
            <a:endParaRPr lang="hu-HU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3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7" cy="77809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681410"/>
            <a:ext cx="8424937" cy="6264696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hu-HU" sz="3200" b="1" u="sng" dirty="0" smtClean="0">
                <a:cs typeface="Times New Roman" panose="02020603050405020304" pitchFamily="18" charset="0"/>
              </a:rPr>
              <a:t>Az új </a:t>
            </a:r>
            <a:r>
              <a:rPr lang="hu-HU" sz="3200" b="1" u="sng" dirty="0" err="1" smtClean="0">
                <a:cs typeface="Times New Roman" panose="02020603050405020304" pitchFamily="18" charset="0"/>
              </a:rPr>
              <a:t>Jöt</a:t>
            </a:r>
            <a:r>
              <a:rPr lang="hu-HU" sz="3200" b="1" u="sng" dirty="0" smtClean="0">
                <a:cs typeface="Times New Roman" panose="02020603050405020304" pitchFamily="18" charset="0"/>
              </a:rPr>
              <a:t>. felépítése</a:t>
            </a:r>
          </a:p>
          <a:p>
            <a:pPr marL="0" lvl="1" indent="0" algn="ctr">
              <a:buNone/>
            </a:pPr>
            <a:endParaRPr lang="hu-HU" dirty="0" smtClean="0"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13 fejezetre tagolódik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Rendszerezett témakörök szerinti csoportosítás (azonos fejezetben rendelkezik a </a:t>
            </a:r>
            <a:r>
              <a:rPr lang="hu-HU" dirty="0" err="1" smtClean="0">
                <a:cs typeface="Times New Roman" panose="02020603050405020304" pitchFamily="18" charset="0"/>
              </a:rPr>
              <a:t>Jöt</a:t>
            </a:r>
            <a:r>
              <a:rPr lang="hu-HU" dirty="0" smtClean="0">
                <a:cs typeface="Times New Roman" panose="02020603050405020304" pitchFamily="18" charset="0"/>
              </a:rPr>
              <a:t>. azonos tárgykörről)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Energiaadóról szóló 2003. évi LXXXVIII. törvény integrálása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Jövedéki termékek körének bővítése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Elektronikus ügyintézés</a:t>
            </a:r>
          </a:p>
        </p:txBody>
      </p:sp>
    </p:spTree>
    <p:extLst>
      <p:ext uri="{BB962C8B-B14F-4D97-AF65-F5344CB8AC3E}">
        <p14:creationId xmlns:p14="http://schemas.microsoft.com/office/powerpoint/2010/main" val="1920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7" cy="77809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681410"/>
            <a:ext cx="8424937" cy="626469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hu-HU" b="1" u="sng" dirty="0" smtClean="0">
                <a:cs typeface="Times New Roman" panose="02020603050405020304" pitchFamily="18" charset="0"/>
              </a:rPr>
              <a:t>Az új </a:t>
            </a:r>
            <a:r>
              <a:rPr lang="hu-HU" b="1" u="sng" dirty="0" err="1" smtClean="0">
                <a:cs typeface="Times New Roman" panose="02020603050405020304" pitchFamily="18" charset="0"/>
              </a:rPr>
              <a:t>Jöt</a:t>
            </a:r>
            <a:r>
              <a:rPr lang="hu-HU" b="1" u="sng" dirty="0" smtClean="0">
                <a:cs typeface="Times New Roman" panose="02020603050405020304" pitchFamily="18" charset="0"/>
              </a:rPr>
              <a:t>. hatálya</a:t>
            </a:r>
          </a:p>
          <a:p>
            <a:pPr marL="0" lvl="0" indent="0" algn="ctr">
              <a:buNone/>
            </a:pPr>
            <a:endParaRPr lang="hu-HU" b="1" u="sng" dirty="0" smtClean="0">
              <a:cs typeface="Times New Roman" panose="02020603050405020304" pitchFamily="18" charset="0"/>
            </a:endParaRPr>
          </a:p>
          <a:p>
            <a:pPr marL="354013" lvl="2" indent="-279400"/>
            <a:r>
              <a:rPr lang="hu-HU" i="1" u="sng" dirty="0" smtClean="0">
                <a:cs typeface="Times New Roman" panose="02020603050405020304" pitchFamily="18" charset="0"/>
              </a:rPr>
              <a:t>Tárgyi:</a:t>
            </a:r>
            <a:r>
              <a:rPr lang="hu-HU" dirty="0" smtClean="0">
                <a:cs typeface="Times New Roman" panose="02020603050405020304" pitchFamily="18" charset="0"/>
              </a:rPr>
              <a:t> adóra </a:t>
            </a:r>
            <a:r>
              <a:rPr lang="hu-HU" dirty="0">
                <a:cs typeface="Times New Roman" panose="02020603050405020304" pitchFamily="18" charset="0"/>
              </a:rPr>
              <a:t>és a jövedéki ügyekre </a:t>
            </a:r>
            <a:r>
              <a:rPr lang="hu-HU" dirty="0" smtClean="0"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cs typeface="Times New Roman" panose="02020603050405020304" pitchFamily="18" charset="0"/>
              </a:rPr>
              <a:t>Jöt</a:t>
            </a:r>
            <a:r>
              <a:rPr lang="hu-HU" dirty="0" smtClean="0">
                <a:cs typeface="Times New Roman" panose="02020603050405020304" pitchFamily="18" charset="0"/>
              </a:rPr>
              <a:t>. 1. §)</a:t>
            </a:r>
          </a:p>
          <a:p>
            <a:pPr marL="354013" lvl="2" indent="-279400"/>
            <a:r>
              <a:rPr lang="hu-HU" i="1" u="sng" dirty="0" smtClean="0">
                <a:cs typeface="Times New Roman" panose="02020603050405020304" pitchFamily="18" charset="0"/>
              </a:rPr>
              <a:t>Területi:</a:t>
            </a:r>
            <a:r>
              <a:rPr lang="hu-HU" dirty="0" smtClean="0">
                <a:cs typeface="Times New Roman" panose="02020603050405020304" pitchFamily="18" charset="0"/>
              </a:rPr>
              <a:t> Magyarország területén </a:t>
            </a:r>
            <a:r>
              <a:rPr lang="hu-HU" dirty="0">
                <a:cs typeface="Times New Roman" panose="02020603050405020304" pitchFamily="18" charset="0"/>
              </a:rPr>
              <a:t>(a jogalkotásról szóló 2010. évi </a:t>
            </a:r>
            <a:r>
              <a:rPr lang="hu-HU" dirty="0" smtClean="0">
                <a:cs typeface="Times New Roman" panose="02020603050405020304" pitchFamily="18" charset="0"/>
              </a:rPr>
              <a:t>CXXX</a:t>
            </a:r>
            <a:r>
              <a:rPr lang="hu-HU" dirty="0">
                <a:cs typeface="Times New Roman" panose="02020603050405020304" pitchFamily="18" charset="0"/>
              </a:rPr>
              <a:t>. tv 6. § (1)-(3) bekezdés alapján)</a:t>
            </a:r>
          </a:p>
          <a:p>
            <a:pPr marL="354013" lvl="2" indent="-279400"/>
            <a:r>
              <a:rPr lang="hu-HU" i="1" u="sng" dirty="0" smtClean="0">
                <a:cs typeface="Times New Roman" panose="02020603050405020304" pitchFamily="18" charset="0"/>
              </a:rPr>
              <a:t>Személyi:</a:t>
            </a:r>
            <a:r>
              <a:rPr lang="hu-HU" dirty="0" smtClean="0">
                <a:cs typeface="Times New Roman" panose="02020603050405020304" pitchFamily="18" charset="0"/>
              </a:rPr>
              <a:t> Magyarország </a:t>
            </a:r>
            <a:r>
              <a:rPr lang="hu-HU" dirty="0">
                <a:cs typeface="Times New Roman" panose="02020603050405020304" pitchFamily="18" charset="0"/>
              </a:rPr>
              <a:t>területén a természetes személyekre, jogi személyekre és jogi személyiséggel nem rendelkező </a:t>
            </a:r>
            <a:r>
              <a:rPr lang="hu-HU" dirty="0" smtClean="0">
                <a:cs typeface="Times New Roman" panose="02020603050405020304" pitchFamily="18" charset="0"/>
              </a:rPr>
              <a:t>szervezetekre </a:t>
            </a:r>
            <a:r>
              <a:rPr lang="hu-HU" dirty="0">
                <a:cs typeface="Times New Roman" panose="02020603050405020304" pitchFamily="18" charset="0"/>
              </a:rPr>
              <a:t>(a jogalkotásról szóló 2010. évi CXXX. tv 6. § (1)-(3) bekezdés alapján) </a:t>
            </a:r>
            <a:endParaRPr lang="hu-HU" dirty="0" smtClean="0">
              <a:cs typeface="Times New Roman" panose="02020603050405020304" pitchFamily="18" charset="0"/>
            </a:endParaRPr>
          </a:p>
          <a:p>
            <a:pPr marL="354013" lvl="2" indent="-279400"/>
            <a:r>
              <a:rPr lang="hu-HU" i="1" u="sng" dirty="0" smtClean="0">
                <a:cs typeface="Times New Roman" panose="02020603050405020304" pitchFamily="18" charset="0"/>
              </a:rPr>
              <a:t>Időbeli:</a:t>
            </a:r>
            <a:r>
              <a:rPr lang="hu-HU" dirty="0" smtClean="0">
                <a:cs typeface="Times New Roman" panose="02020603050405020304" pitchFamily="18" charset="0"/>
              </a:rPr>
              <a:t> a </a:t>
            </a:r>
            <a:r>
              <a:rPr lang="hu-HU" dirty="0" err="1" smtClean="0">
                <a:cs typeface="Times New Roman" panose="02020603050405020304" pitchFamily="18" charset="0"/>
              </a:rPr>
              <a:t>Jöt</a:t>
            </a:r>
            <a:r>
              <a:rPr lang="hu-HU" dirty="0" smtClean="0">
                <a:cs typeface="Times New Roman" panose="02020603050405020304" pitchFamily="18" charset="0"/>
              </a:rPr>
              <a:t>. rendelkezései lépcsőzetesen lépnek hatályba 2017. február 1-től 2018. január 1-ig.</a:t>
            </a:r>
            <a:endParaRPr lang="hu-HU" dirty="0">
              <a:cs typeface="Times New Roman" panose="02020603050405020304" pitchFamily="18" charset="0"/>
            </a:endParaRPr>
          </a:p>
          <a:p>
            <a:pPr marL="1687513" lvl="2" indent="0">
              <a:buNone/>
            </a:pPr>
            <a:endParaRPr lang="hu-H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7" cy="77809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0" y="681410"/>
            <a:ext cx="9144000" cy="6264696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hu-HU" sz="3200" b="1" u="sng" dirty="0" smtClean="0">
                <a:cs typeface="Times New Roman" panose="02020603050405020304" pitchFamily="18" charset="0"/>
              </a:rPr>
              <a:t>Az új </a:t>
            </a:r>
            <a:r>
              <a:rPr lang="hu-HU" sz="3200" b="1" u="sng" dirty="0" err="1" smtClean="0">
                <a:cs typeface="Times New Roman" panose="02020603050405020304" pitchFamily="18" charset="0"/>
              </a:rPr>
              <a:t>Jöt</a:t>
            </a:r>
            <a:r>
              <a:rPr lang="hu-HU" sz="3200" b="1" u="sng" dirty="0" smtClean="0">
                <a:cs typeface="Times New Roman" panose="02020603050405020304" pitchFamily="18" charset="0"/>
              </a:rPr>
              <a:t>. általános rendelkezései</a:t>
            </a:r>
          </a:p>
          <a:p>
            <a:pPr marL="457200" lvl="1" indent="0">
              <a:buNone/>
            </a:pPr>
            <a:endParaRPr lang="hu-HU" sz="24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892175"/>
            <a:r>
              <a:rPr lang="hu-HU" sz="2400" dirty="0" smtClean="0">
                <a:cs typeface="Times New Roman" panose="02020603050405020304" pitchFamily="18" charset="0"/>
              </a:rPr>
              <a:t>Az </a:t>
            </a:r>
            <a:r>
              <a:rPr lang="hu-HU" sz="2400" dirty="0">
                <a:cs typeface="Times New Roman" panose="02020603050405020304" pitchFamily="18" charset="0"/>
              </a:rPr>
              <a:t>adóból származó bevétel az államháztartás központi alrendszerét illeti</a:t>
            </a:r>
            <a:r>
              <a:rPr lang="hu-HU" sz="2400" dirty="0" smtClean="0">
                <a:cs typeface="Times New Roman" panose="02020603050405020304" pitchFamily="18" charset="0"/>
              </a:rPr>
              <a:t>.</a:t>
            </a:r>
          </a:p>
          <a:p>
            <a:pPr marL="892175"/>
            <a:r>
              <a:rPr lang="hu-HU" sz="2400" dirty="0" smtClean="0">
                <a:cs typeface="Times New Roman" panose="02020603050405020304" pitchFamily="18" charset="0"/>
              </a:rPr>
              <a:t>Az </a:t>
            </a:r>
            <a:r>
              <a:rPr lang="hu-HU" sz="2400" dirty="0">
                <a:cs typeface="Times New Roman" panose="02020603050405020304" pitchFamily="18" charset="0"/>
              </a:rPr>
              <a:t>adóbevételek biztosítása érdekében </a:t>
            </a:r>
            <a:r>
              <a:rPr lang="hu-HU" sz="2400" dirty="0" smtClean="0">
                <a:cs typeface="Times New Roman" panose="02020603050405020304" pitchFamily="18" charset="0"/>
              </a:rPr>
              <a:t>az adókockázatra jövedéki </a:t>
            </a:r>
            <a:r>
              <a:rPr lang="hu-HU" sz="2400" dirty="0">
                <a:cs typeface="Times New Roman" panose="02020603050405020304" pitchFamily="18" charset="0"/>
              </a:rPr>
              <a:t>biztosítékot kell nyújtani.</a:t>
            </a:r>
          </a:p>
          <a:p>
            <a:pPr marL="892175"/>
            <a:r>
              <a:rPr lang="hu-HU" sz="2400" dirty="0" smtClean="0">
                <a:cs typeface="Times New Roman" panose="02020603050405020304" pitchFamily="18" charset="0"/>
              </a:rPr>
              <a:t>Adómentesség</a:t>
            </a:r>
            <a:r>
              <a:rPr lang="hu-HU" sz="2400" dirty="0">
                <a:cs typeface="Times New Roman" panose="02020603050405020304" pitchFamily="18" charset="0"/>
              </a:rPr>
              <a:t>, adókedvezmény </a:t>
            </a:r>
            <a:r>
              <a:rPr lang="hu-HU" sz="2400" dirty="0" smtClean="0">
                <a:cs typeface="Times New Roman" panose="02020603050405020304" pitchFamily="18" charset="0"/>
              </a:rPr>
              <a:t>csak az adómentes célra, az adómentesség céljára alkalmazható</a:t>
            </a:r>
            <a:r>
              <a:rPr lang="hu-HU" sz="2400" dirty="0">
                <a:cs typeface="Times New Roman" panose="02020603050405020304" pitchFamily="18" charset="0"/>
              </a:rPr>
              <a:t>, </a:t>
            </a:r>
            <a:r>
              <a:rPr lang="hu-HU" sz="2400" dirty="0" smtClean="0">
                <a:cs typeface="Times New Roman" panose="02020603050405020304" pitchFamily="18" charset="0"/>
              </a:rPr>
              <a:t>melyet annak </a:t>
            </a:r>
            <a:r>
              <a:rPr lang="hu-HU" sz="2400" dirty="0">
                <a:cs typeface="Times New Roman" panose="02020603050405020304" pitchFamily="18" charset="0"/>
              </a:rPr>
              <a:t>kell bizonyítania, akinek az érdekében áll.</a:t>
            </a:r>
          </a:p>
          <a:p>
            <a:pPr marL="892175"/>
            <a:r>
              <a:rPr lang="hu-HU" sz="2400" dirty="0" smtClean="0">
                <a:cs typeface="Times New Roman" panose="02020603050405020304" pitchFamily="18" charset="0"/>
              </a:rPr>
              <a:t>A </a:t>
            </a:r>
            <a:r>
              <a:rPr lang="hu-HU" sz="2400" dirty="0" err="1" smtClean="0">
                <a:cs typeface="Times New Roman" panose="02020603050405020304" pitchFamily="18" charset="0"/>
              </a:rPr>
              <a:t>Jöt</a:t>
            </a:r>
            <a:r>
              <a:rPr lang="hu-HU" sz="2400" dirty="0" smtClean="0">
                <a:cs typeface="Times New Roman" panose="02020603050405020304" pitchFamily="18" charset="0"/>
              </a:rPr>
              <a:t>. rendelkezéseit az </a:t>
            </a:r>
            <a:r>
              <a:rPr lang="hu-HU" sz="2400" dirty="0">
                <a:cs typeface="Times New Roman" panose="02020603050405020304" pitchFamily="18" charset="0"/>
              </a:rPr>
              <a:t>európai uniós jogi aktusokkal összhangban kell értelmezni.</a:t>
            </a:r>
          </a:p>
          <a:p>
            <a:pPr marL="892175"/>
            <a:r>
              <a:rPr lang="hu-HU" sz="2400" dirty="0" smtClean="0">
                <a:cs typeface="Times New Roman" panose="02020603050405020304" pitchFamily="18" charset="0"/>
              </a:rPr>
              <a:t>A </a:t>
            </a:r>
            <a:r>
              <a:rPr lang="hu-HU" sz="2400" dirty="0">
                <a:cs typeface="Times New Roman" panose="02020603050405020304" pitchFamily="18" charset="0"/>
              </a:rPr>
              <a:t>jövedéki ügyeket - ha </a:t>
            </a:r>
            <a:r>
              <a:rPr lang="hu-HU" sz="2400" dirty="0" smtClean="0">
                <a:cs typeface="Times New Roman" panose="02020603050405020304" pitchFamily="18" charset="0"/>
              </a:rPr>
              <a:t>a </a:t>
            </a:r>
            <a:r>
              <a:rPr lang="hu-HU" sz="2400" dirty="0" err="1" smtClean="0">
                <a:cs typeface="Times New Roman" panose="02020603050405020304" pitchFamily="18" charset="0"/>
              </a:rPr>
              <a:t>Jöt</a:t>
            </a:r>
            <a:r>
              <a:rPr lang="hu-HU" sz="2400" dirty="0" smtClean="0">
                <a:cs typeface="Times New Roman" panose="02020603050405020304" pitchFamily="18" charset="0"/>
              </a:rPr>
              <a:t>. eltérően </a:t>
            </a:r>
            <a:r>
              <a:rPr lang="hu-HU" sz="2400" dirty="0">
                <a:cs typeface="Times New Roman" panose="02020603050405020304" pitchFamily="18" charset="0"/>
              </a:rPr>
              <a:t>nem rendelkezik - elektronikusan kell intézni.</a:t>
            </a:r>
          </a:p>
          <a:p>
            <a:pPr marL="457200" lvl="1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8" y="657225"/>
            <a:ext cx="8291262" cy="1116013"/>
          </a:xfrm>
        </p:spPr>
        <p:txBody>
          <a:bodyPr>
            <a:normAutofit/>
          </a:bodyPr>
          <a:lstStyle/>
          <a:p>
            <a:r>
              <a:rPr lang="hu-HU" sz="3200" b="1" u="sng" dirty="0" smtClean="0">
                <a:latin typeface="+mn-lt"/>
                <a:cs typeface="Times New Roman" panose="02020603050405020304" pitchFamily="18" charset="0"/>
              </a:rPr>
              <a:t>Termékek</a:t>
            </a:r>
            <a:endParaRPr lang="hu-HU" sz="3200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cs typeface="Times New Roman" panose="02020603050405020304" pitchFamily="18" charset="0"/>
              </a:rPr>
              <a:t>Jövedéki </a:t>
            </a:r>
            <a:r>
              <a:rPr lang="hu-HU" sz="2400" dirty="0">
                <a:cs typeface="Times New Roman" panose="02020603050405020304" pitchFamily="18" charset="0"/>
              </a:rPr>
              <a:t>termék meghatározások változása </a:t>
            </a:r>
            <a:r>
              <a:rPr lang="hu-HU" sz="2400" dirty="0" smtClean="0">
                <a:cs typeface="Times New Roman" panose="02020603050405020304" pitchFamily="18" charset="0"/>
              </a:rPr>
              <a:t>a korábbi </a:t>
            </a:r>
            <a:r>
              <a:rPr lang="hu-HU" sz="2400" dirty="0" err="1" smtClean="0">
                <a:cs typeface="Times New Roman" panose="02020603050405020304" pitchFamily="18" charset="0"/>
              </a:rPr>
              <a:t>Jöt-höz</a:t>
            </a:r>
            <a:r>
              <a:rPr lang="hu-HU" sz="2400" dirty="0" smtClean="0">
                <a:cs typeface="Times New Roman" panose="02020603050405020304" pitchFamily="18" charset="0"/>
              </a:rPr>
              <a:t> képest.</a:t>
            </a:r>
          </a:p>
          <a:p>
            <a:pPr marL="0" indent="0">
              <a:buNone/>
            </a:pPr>
            <a:endParaRPr lang="hu-HU" sz="2400" dirty="0" smtClean="0">
              <a:cs typeface="Times New Roman" panose="02020603050405020304" pitchFamily="18" charset="0"/>
            </a:endParaRPr>
          </a:p>
          <a:p>
            <a:r>
              <a:rPr lang="hu-HU" sz="2400" dirty="0" smtClean="0"/>
              <a:t>A </a:t>
            </a:r>
            <a:r>
              <a:rPr lang="hu-HU" sz="2400" dirty="0"/>
              <a:t>szőlőbor termékkategória helyett a „csendes bor” megnevezés kerül bevezetésre. A pezsgő meghatározás megszűnik, helyette a habzóbor megnevezés használható. Az egyéb bor meghatározás helyett az „egyéb csendes és habzó erjesztett ital” kifejezés alkalmazható. </a:t>
            </a:r>
          </a:p>
          <a:p>
            <a:endParaRPr lang="hu-HU" sz="2400" dirty="0">
              <a:cs typeface="Times New Roman" panose="02020603050405020304" pitchFamily="18" charset="0"/>
            </a:endParaRPr>
          </a:p>
          <a:p>
            <a:r>
              <a:rPr lang="hu-HU" sz="2400" dirty="0">
                <a:cs typeface="Times New Roman" panose="02020603050405020304" pitchFamily="18" charset="0"/>
              </a:rPr>
              <a:t>E</a:t>
            </a:r>
            <a:r>
              <a:rPr lang="hu-HU" sz="2400" dirty="0" smtClean="0">
                <a:cs typeface="Times New Roman" panose="02020603050405020304" pitchFamily="18" charset="0"/>
              </a:rPr>
              <a:t>nergiaadó </a:t>
            </a:r>
            <a:r>
              <a:rPr lang="hu-HU" sz="2400" dirty="0">
                <a:cs typeface="Times New Roman" panose="02020603050405020304" pitchFamily="18" charset="0"/>
              </a:rPr>
              <a:t>megszüntetése, jövedéki adó bevezetése a (villamos energia, fölgáz, </a:t>
            </a:r>
            <a:r>
              <a:rPr lang="hu-HU" sz="2400" dirty="0" smtClean="0">
                <a:cs typeface="Times New Roman" panose="02020603050405020304" pitchFamily="18" charset="0"/>
              </a:rPr>
              <a:t>szén)</a:t>
            </a:r>
          </a:p>
          <a:p>
            <a:endParaRPr lang="hu-HU" sz="2400" dirty="0">
              <a:cs typeface="Times New Roman" panose="02020603050405020304" pitchFamily="18" charset="0"/>
            </a:endParaRP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8" y="657225"/>
            <a:ext cx="8291262" cy="1116013"/>
          </a:xfrm>
        </p:spPr>
        <p:txBody>
          <a:bodyPr>
            <a:normAutofit/>
          </a:bodyPr>
          <a:lstStyle/>
          <a:p>
            <a:r>
              <a:rPr lang="hu-HU" sz="3200" b="1" u="sng" dirty="0" smtClean="0">
                <a:latin typeface="+mn-lt"/>
                <a:cs typeface="Times New Roman" panose="02020603050405020304" pitchFamily="18" charset="0"/>
              </a:rPr>
              <a:t>Adóraktárak</a:t>
            </a:r>
            <a:endParaRPr lang="hu-HU" sz="3200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10000"/>
          </a:bodyPr>
          <a:lstStyle/>
          <a:p>
            <a:r>
              <a:rPr lang="hu-HU" sz="2800" u="sng" dirty="0">
                <a:cs typeface="Times New Roman" pitchFamily="18" charset="0"/>
              </a:rPr>
              <a:t>adóraktár:</a:t>
            </a:r>
            <a:r>
              <a:rPr lang="hu-HU" sz="2800" dirty="0">
                <a:cs typeface="Times New Roman" pitchFamily="18" charset="0"/>
              </a:rPr>
              <a:t> az adóraktár engedélyese által működtetett, jövedéki termék </a:t>
            </a:r>
            <a:r>
              <a:rPr lang="hu-HU" sz="2800" dirty="0" err="1">
                <a:cs typeface="Times New Roman" pitchFamily="18" charset="0"/>
              </a:rPr>
              <a:t>adófelfüggesztési</a:t>
            </a:r>
            <a:r>
              <a:rPr lang="hu-HU" sz="2800" dirty="0">
                <a:cs typeface="Times New Roman" pitchFamily="18" charset="0"/>
              </a:rPr>
              <a:t> eljárás keretében történő előállítására, tárolására, felhasználására más termék előállításához, feladására és átvételére szolgáló,</a:t>
            </a:r>
            <a:endParaRPr lang="hu-HU" sz="3600" dirty="0">
              <a:cs typeface="Times New Roman" pitchFamily="18" charset="0"/>
            </a:endParaRPr>
          </a:p>
          <a:p>
            <a:pPr lvl="1"/>
            <a:r>
              <a:rPr lang="hu-HU" sz="2400" dirty="0">
                <a:cs typeface="Times New Roman" pitchFamily="18" charset="0"/>
              </a:rPr>
              <a:t>a) belföldön fizikailag, így különösen fallal, kerítéssel, mérési ponttal elkülönített, egy technológiai egységet képező üzem, raktár, amely megfelel az e törvényben meghatározott feltételeknek,</a:t>
            </a:r>
            <a:endParaRPr lang="hu-HU" dirty="0">
              <a:cs typeface="Times New Roman" pitchFamily="18" charset="0"/>
            </a:endParaRPr>
          </a:p>
          <a:p>
            <a:pPr lvl="1"/>
            <a:r>
              <a:rPr lang="hu-HU" sz="2400" dirty="0">
                <a:cs typeface="Times New Roman" pitchFamily="18" charset="0"/>
              </a:rPr>
              <a:t>b) egy másik tagállam illetékes hatósága által az adóraktár engedélyezésére meghatározott feltételeknek megfelelő hely;</a:t>
            </a:r>
          </a:p>
          <a:p>
            <a:r>
              <a:rPr lang="hu-HU" sz="2800" u="sng" dirty="0" smtClean="0">
                <a:cs typeface="Times New Roman" pitchFamily="18" charset="0"/>
              </a:rPr>
              <a:t>adóraktár </a:t>
            </a:r>
            <a:r>
              <a:rPr lang="hu-HU" sz="2800" u="sng" dirty="0">
                <a:cs typeface="Times New Roman" pitchFamily="18" charset="0"/>
              </a:rPr>
              <a:t>engedélyese:</a:t>
            </a:r>
            <a:r>
              <a:rPr lang="hu-HU" sz="2800" dirty="0">
                <a:cs typeface="Times New Roman" pitchFamily="18" charset="0"/>
              </a:rPr>
              <a:t> az állami adó- és vámhatóság vagy egy másik tagállam illetékes hatósága által az adóraktár működtetésére kiadott engedéllyel rendelkező személy;</a:t>
            </a:r>
            <a:endParaRPr lang="hu-HU" sz="3600" dirty="0">
              <a:cs typeface="Times New Roman" pitchFamily="18" charset="0"/>
            </a:endParaRPr>
          </a:p>
          <a:p>
            <a:pPr marL="0" lvl="0" indent="0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8" y="657225"/>
            <a:ext cx="8291262" cy="1116013"/>
          </a:xfrm>
        </p:spPr>
        <p:txBody>
          <a:bodyPr>
            <a:normAutofit/>
          </a:bodyPr>
          <a:lstStyle/>
          <a:p>
            <a:r>
              <a:rPr lang="hu-HU" sz="3200" b="1" u="sng" dirty="0" smtClean="0">
                <a:latin typeface="+mn-lt"/>
                <a:cs typeface="Times New Roman" panose="02020603050405020304" pitchFamily="18" charset="0"/>
              </a:rPr>
              <a:t>Adóraktár típusok</a:t>
            </a:r>
            <a:endParaRPr lang="hu-HU" sz="3200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2800" dirty="0" smtClean="0">
                <a:cs typeface="Times New Roman" panose="02020603050405020304" pitchFamily="18" charset="0"/>
              </a:rPr>
              <a:t>Általános adóraktár</a:t>
            </a:r>
          </a:p>
          <a:p>
            <a:pPr marL="0" lvl="0" indent="0">
              <a:buNone/>
            </a:pPr>
            <a:r>
              <a:rPr lang="hu-HU" sz="2800" dirty="0" smtClean="0">
                <a:cs typeface="Times New Roman" panose="02020603050405020304" pitchFamily="18" charset="0"/>
              </a:rPr>
              <a:t>Speciális adóraktárak</a:t>
            </a:r>
          </a:p>
          <a:p>
            <a:pPr marL="34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cs typeface="Times New Roman" panose="02020603050405020304" pitchFamily="18" charset="0"/>
              </a:rPr>
              <a:t>terméktávvezeték adóraktár, energiatermék csővezetékes szállítása</a:t>
            </a:r>
          </a:p>
          <a:p>
            <a:pPr marL="34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cs typeface="Times New Roman" panose="02020603050405020304" pitchFamily="18" charset="0"/>
              </a:rPr>
              <a:t>egyszerűsített adóraktár</a:t>
            </a:r>
          </a:p>
          <a:p>
            <a:pPr marL="34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cs typeface="Times New Roman" panose="02020603050405020304" pitchFamily="18" charset="0"/>
              </a:rPr>
              <a:t>kizárólag bérfőzést végző adóraktár</a:t>
            </a:r>
          </a:p>
          <a:p>
            <a:pPr marL="0" lvl="0" indent="0">
              <a:buNone/>
            </a:pPr>
            <a:endParaRPr lang="hu-HU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8" y="657225"/>
            <a:ext cx="8291262" cy="1116013"/>
          </a:xfrm>
        </p:spPr>
        <p:txBody>
          <a:bodyPr>
            <a:normAutofit/>
          </a:bodyPr>
          <a:lstStyle/>
          <a:p>
            <a:r>
              <a:rPr lang="hu-HU" sz="3200" b="1" u="sng" dirty="0" smtClean="0">
                <a:latin typeface="+mn-lt"/>
                <a:cs typeface="Times New Roman" panose="02020603050405020304" pitchFamily="18" charset="0"/>
              </a:rPr>
              <a:t>Kisüzemi bortermelő</a:t>
            </a:r>
            <a:endParaRPr lang="hu-HU" sz="3200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artalom helye 9"/>
          <p:cNvSpPr txBox="1">
            <a:spLocks noGrp="1"/>
          </p:cNvSpPr>
          <p:nvPr>
            <p:ph idx="1"/>
          </p:nvPr>
        </p:nvSpPr>
        <p:spPr>
          <a:xfrm>
            <a:off x="457200" y="1916113"/>
            <a:ext cx="8229600" cy="565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hu-HU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Csendes bor kisüzemi bortermelőként akkor állítható elő, ha a </a:t>
            </a:r>
            <a:r>
              <a:rPr lang="hu-HU" sz="2000" dirty="0" smtClean="0">
                <a:cs typeface="Times New Roman" panose="02020603050405020304" pitchFamily="18" charset="0"/>
              </a:rPr>
              <a:t>borászati </a:t>
            </a:r>
            <a:r>
              <a:rPr lang="hu-HU" sz="2000" dirty="0">
                <a:cs typeface="Times New Roman" panose="02020603050405020304" pitchFamily="18" charset="0"/>
              </a:rPr>
              <a:t>üzem engedéllyel rendelkező </a:t>
            </a:r>
            <a:r>
              <a:rPr lang="hu-HU" sz="2000" dirty="0" smtClean="0">
                <a:cs typeface="Times New Roman" panose="02020603050405020304" pitchFamily="18" charset="0"/>
              </a:rPr>
              <a:t>gazdálkodó teljesíti </a:t>
            </a:r>
            <a:r>
              <a:rPr lang="hu-HU" sz="2000" dirty="0">
                <a:cs typeface="Times New Roman" panose="02020603050405020304" pitchFamily="18" charset="0"/>
              </a:rPr>
              <a:t>az alábbi feltételeket</a:t>
            </a:r>
            <a:r>
              <a:rPr lang="hu-HU" sz="2000" dirty="0" smtClean="0">
                <a:cs typeface="Times New Roman" panose="02020603050405020304" pitchFamily="18" charset="0"/>
              </a:rPr>
              <a:t>:</a:t>
            </a:r>
          </a:p>
          <a:p>
            <a:pPr marL="1166813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cs typeface="Times New Roman" panose="02020603050405020304" pitchFamily="18" charset="0"/>
              </a:rPr>
              <a:t>az utolsó 3 borpiaci év átlagában </a:t>
            </a:r>
            <a:r>
              <a:rPr lang="hu-HU" sz="1600" dirty="0" err="1" smtClean="0">
                <a:cs typeface="Times New Roman" panose="02020603050405020304" pitchFamily="18" charset="0"/>
              </a:rPr>
              <a:t>max</a:t>
            </a:r>
            <a:r>
              <a:rPr lang="hu-HU" sz="1600" dirty="0" smtClean="0">
                <a:cs typeface="Times New Roman" panose="02020603050405020304" pitchFamily="18" charset="0"/>
              </a:rPr>
              <a:t>. 1 000 hl csendes bort állít elő,</a:t>
            </a:r>
          </a:p>
          <a:p>
            <a:pPr marL="1166813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cs typeface="Times New Roman" panose="02020603050405020304" pitchFamily="18" charset="0"/>
              </a:rPr>
              <a:t>csak saját termelésű és vásárolt szőlőt dolgoz fel csendes bornak,</a:t>
            </a:r>
          </a:p>
          <a:p>
            <a:pPr marL="1166813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cs typeface="Times New Roman" panose="02020603050405020304" pitchFamily="18" charset="0"/>
              </a:rPr>
              <a:t>sűrített szőlőmust, finomított must sűrítmény kivételével borászati terméket </a:t>
            </a:r>
            <a:r>
              <a:rPr lang="hu-HU" sz="1600" u="sng" dirty="0" smtClean="0">
                <a:cs typeface="Times New Roman" panose="02020603050405020304" pitchFamily="18" charset="0"/>
              </a:rPr>
              <a:t>nem</a:t>
            </a:r>
            <a:r>
              <a:rPr lang="hu-HU" sz="1600" dirty="0" smtClean="0">
                <a:cs typeface="Times New Roman" panose="02020603050405020304" pitchFamily="18" charset="0"/>
              </a:rPr>
              <a:t> vásárol,</a:t>
            </a:r>
          </a:p>
          <a:p>
            <a:pPr marL="1166813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cs typeface="Times New Roman" panose="02020603050405020304" pitchFamily="18" charset="0"/>
              </a:rPr>
              <a:t>maximum 10 000 liter habzóbornak minősülő palackos erjesztésű pezsgőt állít elő, és a készlet ezt a mennyiséget nem haladja meg,</a:t>
            </a:r>
          </a:p>
          <a:p>
            <a:pPr marL="1166813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cs typeface="Times New Roman" panose="02020603050405020304" pitchFamily="18" charset="0"/>
              </a:rPr>
              <a:t>az Art. szerint nem minősül kockázatos adózónak</a:t>
            </a:r>
          </a:p>
          <a:p>
            <a:pPr marL="0" lvl="1" indent="0">
              <a:buNone/>
            </a:pPr>
            <a:r>
              <a:rPr lang="hu-HU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Egyszerűsített </a:t>
            </a:r>
            <a:r>
              <a:rPr lang="hu-H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adóraktári engedély iránti kérelmet kell benyújtania kisüzemi bortermelőnek:</a:t>
            </a:r>
          </a:p>
          <a:p>
            <a:pPr marL="1166813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cs typeface="Times New Roman" panose="02020603050405020304" pitchFamily="18" charset="0"/>
              </a:rPr>
              <a:t>Bármely feltétel nem teljesülése esetén (a feltétel nem teljesülését követő hónap15-ig napjáig)</a:t>
            </a:r>
          </a:p>
          <a:p>
            <a:pPr marL="1166813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cs typeface="Times New Roman" panose="02020603050405020304" pitchFamily="18" charset="0"/>
              </a:rPr>
              <a:t>Kockázatos adózóvá válás estén  (haladéktalanul) </a:t>
            </a:r>
          </a:p>
          <a:p>
            <a:pPr marL="361950" lvl="1">
              <a:lnSpc>
                <a:spcPct val="115000"/>
              </a:lnSpc>
            </a:pPr>
            <a:endParaRPr lang="hu-H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>
              <a:buFont typeface="Wingdings" panose="05000000000000000000" pitchFamily="2" charset="2"/>
              <a:buChar char="Ø"/>
            </a:pPr>
            <a:endParaRPr lang="hu-H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8" y="657225"/>
            <a:ext cx="8291262" cy="1116013"/>
          </a:xfrm>
        </p:spPr>
        <p:txBody>
          <a:bodyPr>
            <a:normAutofit/>
          </a:bodyPr>
          <a:lstStyle/>
          <a:p>
            <a:r>
              <a:rPr lang="hu-HU" sz="3200" b="1" u="sng" dirty="0">
                <a:latin typeface="+mn-lt"/>
                <a:cs typeface="Times New Roman" panose="02020603050405020304" pitchFamily="18" charset="0"/>
              </a:rPr>
              <a:t>Jövedéki </a:t>
            </a:r>
            <a:r>
              <a:rPr lang="hu-HU" sz="3200" b="1" u="sng" dirty="0" smtClean="0">
                <a:latin typeface="+mn-lt"/>
                <a:cs typeface="Times New Roman" panose="02020603050405020304" pitchFamily="18" charset="0"/>
              </a:rPr>
              <a:t>engedélyes tevékenység</a:t>
            </a:r>
            <a:endParaRPr lang="hu-HU" sz="3200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lvl="0"/>
            <a:r>
              <a:rPr lang="hu-HU" sz="2800" dirty="0"/>
              <a:t>J</a:t>
            </a:r>
            <a:r>
              <a:rPr lang="hu-HU" sz="2800" dirty="0" smtClean="0"/>
              <a:t>övedéki </a:t>
            </a:r>
            <a:r>
              <a:rPr lang="hu-HU" sz="2800" dirty="0"/>
              <a:t>engedélyesek havi adatszolgáltatásra vonatkozó kötelezettség bevezetése </a:t>
            </a:r>
          </a:p>
          <a:p>
            <a:pPr lvl="0"/>
            <a:r>
              <a:rPr lang="hu-HU" sz="2800" dirty="0"/>
              <a:t>K</a:t>
            </a:r>
            <a:r>
              <a:rPr lang="hu-HU" sz="2800" dirty="0" smtClean="0"/>
              <a:t>észletfelvételre </a:t>
            </a:r>
            <a:r>
              <a:rPr lang="hu-HU" sz="2800" dirty="0"/>
              <a:t>vonatkozó kötelezettség kiterjesztése a </a:t>
            </a:r>
            <a:r>
              <a:rPr lang="hu-HU" sz="2800" dirty="0" smtClean="0"/>
              <a:t>NAV </a:t>
            </a:r>
            <a:r>
              <a:rPr lang="hu-HU" sz="2800" dirty="0"/>
              <a:t>részvétel mellett </a:t>
            </a:r>
            <a:r>
              <a:rPr lang="hu-HU" sz="2800" dirty="0" smtClean="0"/>
              <a:t>(min. évente)</a:t>
            </a:r>
            <a:endParaRPr lang="hu-HU" sz="2800" dirty="0"/>
          </a:p>
          <a:p>
            <a:pPr lvl="0"/>
            <a:r>
              <a:rPr lang="hu-HU" sz="2800" dirty="0"/>
              <a:t>K</a:t>
            </a:r>
            <a:r>
              <a:rPr lang="hu-HU" sz="2800" dirty="0" smtClean="0"/>
              <a:t>észpénzfizetéssel </a:t>
            </a:r>
            <a:r>
              <a:rPr lang="hu-HU" sz="2800" dirty="0"/>
              <a:t>történő értékesítés teljes tilalmának bevezetése (kivétel magánszemély vevő esetén) </a:t>
            </a:r>
          </a:p>
          <a:p>
            <a:pPr marL="0" lvl="0" indent="0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8" y="657225"/>
            <a:ext cx="8291262" cy="1116013"/>
          </a:xfrm>
        </p:spPr>
        <p:txBody>
          <a:bodyPr>
            <a:normAutofit/>
          </a:bodyPr>
          <a:lstStyle/>
          <a:p>
            <a:r>
              <a:rPr lang="hu-HU" sz="3200" b="1" u="sng" dirty="0" smtClean="0">
                <a:latin typeface="+mn-lt"/>
                <a:cs typeface="Times New Roman" panose="02020603050405020304" pitchFamily="18" charset="0"/>
              </a:rPr>
              <a:t>Jövedéki termékek kiskereskedelme</a:t>
            </a:r>
            <a:endParaRPr lang="hu-HU" sz="3200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sz="2800" b="1" dirty="0"/>
              <a:t>Készpénzfizetéssel való beszerzés </a:t>
            </a:r>
            <a:r>
              <a:rPr lang="hu-HU" sz="2800" b="1" dirty="0" smtClean="0"/>
              <a:t>tilalma</a:t>
            </a:r>
            <a:endParaRPr lang="hu-HU" sz="2800" dirty="0"/>
          </a:p>
          <a:p>
            <a:pPr marL="354013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jövedéki kiskereskedő legfeljebb 200 ezer forint értékű jövedéki terméket szerezhet be közvetlenül adóraktárból vagy kisüzemi bortermelőtől készpénzfizetés ellenében, egyéb esetben a termék vásárlását készpénzfizetéssel nem bonyolíthatja. </a:t>
            </a:r>
          </a:p>
          <a:p>
            <a:endParaRPr lang="hu-HU" sz="2800" dirty="0"/>
          </a:p>
          <a:p>
            <a:pPr lvl="0"/>
            <a:r>
              <a:rPr lang="hu-HU" sz="2800" b="1" dirty="0"/>
              <a:t>Üzemanyagtöltő állomást üzemeltetők havi adatszolgáltatási kötelezettsége </a:t>
            </a:r>
            <a:endParaRPr lang="hu-HU" sz="2800" dirty="0"/>
          </a:p>
          <a:p>
            <a:pPr marL="354013" indent="0">
              <a:buNone/>
            </a:pPr>
            <a:r>
              <a:rPr lang="hu-HU" sz="2800" dirty="0" smtClean="0"/>
              <a:t>A jövedéki </a:t>
            </a:r>
            <a:r>
              <a:rPr lang="hu-HU" sz="2800" dirty="0"/>
              <a:t>kiskereskedők az általuk üzemeltetett üzemanyagtöltő állomás forgalmáról </a:t>
            </a:r>
            <a:r>
              <a:rPr lang="hu-HU" sz="2800" dirty="0" smtClean="0"/>
              <a:t>meghatározott </a:t>
            </a:r>
            <a:r>
              <a:rPr lang="hu-HU" sz="2800" dirty="0"/>
              <a:t>adattartalmú nyilvántartás vezetésére lesznek kötelezettek, melynek adatairól havi zárást kell készíteniük, amely alapján a tárgyhónapot követő hónap 5. napjáig adatszolgáltatást kell teljesíteniük. </a:t>
            </a:r>
          </a:p>
          <a:p>
            <a:pPr marL="0" lvl="0" indent="0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84200" lvl="1" algn="just"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4200" lvl="1" algn="just"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43038" y="0"/>
            <a:ext cx="6515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b="1" u="sng" dirty="0" smtClean="0">
                <a:solidFill>
                  <a:srgbClr val="FF0000"/>
                </a:solidFill>
                <a:cs typeface="Times New Roman" pitchFamily="18" charset="0"/>
              </a:rPr>
              <a:t>Adójegyből zárjegy</a:t>
            </a:r>
            <a:endParaRPr lang="hu-HU" sz="3200" b="1" u="sng" dirty="0">
              <a:solidFill>
                <a:srgbClr val="FF0000"/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17413" name="Kép 16" descr="NAV_hosszu_logo_RGB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810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90538" y="2305050"/>
            <a:ext cx="8208962" cy="2060575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hu-H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1998. január 1-től</a:t>
            </a:r>
          </a:p>
          <a:p>
            <a:endParaRPr lang="hu-HU" smtClean="0"/>
          </a:p>
        </p:txBody>
      </p:sp>
      <p:pic>
        <p:nvPicPr>
          <p:cNvPr id="174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070225"/>
            <a:ext cx="15795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70225"/>
            <a:ext cx="15795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09" y="3501951"/>
            <a:ext cx="15779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68960"/>
            <a:ext cx="15763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artalom helye 5"/>
          <p:cNvSpPr txBox="1">
            <a:spLocks/>
          </p:cNvSpPr>
          <p:nvPr/>
        </p:nvSpPr>
        <p:spPr bwMode="auto">
          <a:xfrm>
            <a:off x="466725" y="4479925"/>
            <a:ext cx="820896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hu-H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2001. január 1-től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hu-HU" sz="280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8242300" cy="1368425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hu-H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1997. január 1-től</a:t>
            </a:r>
          </a:p>
          <a:p>
            <a:endParaRPr lang="hu-HU" dirty="0" smtClean="0"/>
          </a:p>
        </p:txBody>
      </p: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1584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15795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1196975"/>
            <a:ext cx="15763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1196975"/>
            <a:ext cx="26225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8863"/>
            <a:ext cx="15763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868863"/>
            <a:ext cx="15763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2636912"/>
            <a:ext cx="27416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1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7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lvl="2" indent="0" algn="ctr">
              <a:buNone/>
            </a:pPr>
            <a:endParaRPr lang="hu-HU" sz="32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lvl="2" indent="0" algn="ctr">
              <a:buNone/>
            </a:pPr>
            <a:endParaRPr lang="hu-HU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lvl="2" indent="0" algn="ctr">
              <a:buNone/>
            </a:pPr>
            <a:endParaRPr lang="hu-HU" sz="32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lvl="2" indent="0" algn="ctr">
              <a:buNone/>
            </a:pPr>
            <a:r>
              <a:rPr lang="hu-H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„Jövedék a jelenben”</a:t>
            </a:r>
          </a:p>
          <a:p>
            <a:pPr marL="0" lvl="2" indent="0" algn="ctr">
              <a:buNone/>
            </a:pPr>
            <a:endParaRPr lang="hu-HU" sz="32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lvl="2" indent="0" algn="ctr">
              <a:buNone/>
            </a:pPr>
            <a:r>
              <a:rPr lang="hu-H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 jövedéki adóról és a jövedéki termék forgalmazásának különös szabályairól szóló 2003. évi CXXVII. törvény</a:t>
            </a:r>
          </a:p>
          <a:p>
            <a:pPr marL="0" lvl="2" indent="0" algn="ctr">
              <a:buNone/>
            </a:pPr>
            <a:r>
              <a:rPr lang="hu-H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(régi </a:t>
            </a:r>
            <a:r>
              <a:rPr lang="hu-HU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Jöt</a:t>
            </a:r>
            <a:r>
              <a:rPr lang="hu-H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endParaRPr lang="hu-HU" u="sng" dirty="0" smtClean="0"/>
          </a:p>
          <a:p>
            <a:pPr lvl="0"/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84200" lvl="1" algn="just"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4200" lvl="1" algn="just"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Kép 16" descr="NAV_hosszu_logo_RGB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Szövegdoboz 1"/>
          <p:cNvSpPr txBox="1">
            <a:spLocks noChangeArrowheads="1"/>
          </p:cNvSpPr>
          <p:nvPr/>
        </p:nvSpPr>
        <p:spPr bwMode="auto">
          <a:xfrm>
            <a:off x="34925" y="1447031"/>
            <a:ext cx="910907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hu-HU" sz="2000" b="1" u="sng" dirty="0" smtClean="0">
                <a:latin typeface="+mn-lt"/>
                <a:cs typeface="Times New Roman" pitchFamily="18" charset="0"/>
              </a:rPr>
              <a:t>Adójegy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Kettős </a:t>
            </a:r>
            <a:r>
              <a:rPr lang="hu-HU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funkció: adófizetés + okmánybiztonság</a:t>
            </a:r>
          </a:p>
          <a:p>
            <a:pPr algn="just">
              <a:defRPr/>
            </a:pPr>
            <a:r>
              <a:rPr lang="hu-HU" sz="1800" dirty="0" smtClean="0">
                <a:latin typeface="+mn-lt"/>
                <a:cs typeface="Times New Roman" pitchFamily="18" charset="0"/>
              </a:rPr>
              <a:t>Az </a:t>
            </a:r>
            <a:r>
              <a:rPr lang="hu-HU" sz="1800" dirty="0">
                <a:latin typeface="+mn-lt"/>
                <a:cs typeface="Times New Roman" pitchFamily="18" charset="0"/>
              </a:rPr>
              <a:t>adójegy átvételéhez jövedéki adó és áfa megfizetés </a:t>
            </a:r>
            <a:r>
              <a:rPr lang="hu-HU" sz="1800" dirty="0" smtClean="0">
                <a:latin typeface="+mn-lt"/>
                <a:cs typeface="Times New Roman" pitchFamily="18" charset="0"/>
              </a:rPr>
              <a:t>kapcsolódik</a:t>
            </a:r>
            <a:r>
              <a:rPr lang="hu-HU" sz="1800" dirty="0">
                <a:latin typeface="+mn-lt"/>
                <a:cs typeface="Times New Roman" pitchFamily="18" charset="0"/>
              </a:rPr>
              <a:t>, </a:t>
            </a:r>
            <a:endParaRPr lang="hu-HU" sz="1800" dirty="0" smtClean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hu-HU" sz="1800" dirty="0" smtClean="0">
                <a:latin typeface="+mn-lt"/>
                <a:cs typeface="Times New Roman" pitchFamily="18" charset="0"/>
              </a:rPr>
              <a:t>így </a:t>
            </a:r>
            <a:r>
              <a:rPr lang="hu-HU" sz="1800" dirty="0">
                <a:latin typeface="+mn-lt"/>
                <a:cs typeface="Times New Roman" pitchFamily="18" charset="0"/>
              </a:rPr>
              <a:t>a kereskedelemi forgalomban közvetlenül is igazolható a </a:t>
            </a:r>
            <a:r>
              <a:rPr lang="hu-HU" sz="1800" dirty="0" smtClean="0">
                <a:latin typeface="+mn-lt"/>
                <a:cs typeface="Times New Roman" pitchFamily="18" charset="0"/>
              </a:rPr>
              <a:t>termék</a:t>
            </a:r>
          </a:p>
          <a:p>
            <a:pPr algn="just">
              <a:defRPr/>
            </a:pPr>
            <a:r>
              <a:rPr lang="hu-HU" sz="1800" dirty="0" smtClean="0">
                <a:latin typeface="+mn-lt"/>
                <a:cs typeface="Times New Roman" pitchFamily="18" charset="0"/>
              </a:rPr>
              <a:t>adózott , illetve legális volta.</a:t>
            </a:r>
            <a:endParaRPr lang="hu-HU" sz="1800" i="1" dirty="0" smtClean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hu-HU" sz="1400" dirty="0" smtClean="0"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hu-HU" sz="2000" b="1" u="sng" dirty="0">
                <a:latin typeface="+mn-lt"/>
                <a:cs typeface="Times New Roman" pitchFamily="18" charset="0"/>
              </a:rPr>
              <a:t>Zárjegy</a:t>
            </a:r>
            <a:r>
              <a:rPr lang="hu-HU" sz="1400" dirty="0" smtClean="0">
                <a:latin typeface="+mn-lt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Kizárólagos funkció: okmánybiztonság</a:t>
            </a:r>
            <a:endParaRPr lang="hu-HU" sz="2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hu-HU" sz="1800" dirty="0" smtClean="0">
                <a:latin typeface="+mn-lt"/>
                <a:cs typeface="Times New Roman" pitchFamily="18" charset="0"/>
              </a:rPr>
              <a:t>A zárjegy </a:t>
            </a:r>
            <a:r>
              <a:rPr lang="hu-HU" sz="1800" dirty="0">
                <a:latin typeface="+mn-lt"/>
                <a:cs typeface="Times New Roman" pitchFamily="18" charset="0"/>
              </a:rPr>
              <a:t>átvételéhez adófizetési kötelezettség nem kapcsolódik, az csupán azt igazolja, hogy </a:t>
            </a:r>
            <a:r>
              <a:rPr lang="hu-HU" sz="1800" dirty="0" smtClean="0">
                <a:latin typeface="+mn-lt"/>
                <a:cs typeface="Times New Roman" pitchFamily="18" charset="0"/>
              </a:rPr>
              <a:t>a zárjeggyel ellátott termék </a:t>
            </a:r>
            <a:r>
              <a:rPr lang="hu-HU" sz="1800" dirty="0">
                <a:latin typeface="+mn-lt"/>
                <a:cs typeface="Times New Roman" pitchFamily="18" charset="0"/>
              </a:rPr>
              <a:t>legálisan került behozatalra vagy </a:t>
            </a:r>
            <a:r>
              <a:rPr lang="hu-HU" sz="1800" dirty="0" smtClean="0">
                <a:latin typeface="+mn-lt"/>
                <a:cs typeface="Times New Roman" pitchFamily="18" charset="0"/>
              </a:rPr>
              <a:t>előállításra. </a:t>
            </a:r>
          </a:p>
          <a:p>
            <a:pPr algn="just">
              <a:defRPr/>
            </a:pPr>
            <a:endParaRPr lang="hu-HU" sz="1800" dirty="0" smtClean="0"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hu-HU" sz="2000" b="1" u="sng" dirty="0">
                <a:latin typeface="+mn-lt"/>
                <a:cs typeface="Times New Roman" pitchFamily="18" charset="0"/>
              </a:rPr>
              <a:t>Az új </a:t>
            </a:r>
            <a:r>
              <a:rPr lang="hu-HU" sz="2000" b="1" u="sng" dirty="0" err="1">
                <a:latin typeface="+mn-lt"/>
                <a:cs typeface="Times New Roman" pitchFamily="18" charset="0"/>
              </a:rPr>
              <a:t>Jöt</a:t>
            </a:r>
            <a:r>
              <a:rPr lang="hu-HU" sz="2000" b="1" u="sng" dirty="0">
                <a:latin typeface="+mn-lt"/>
                <a:cs typeface="Times New Roman" pitchFamily="18" charset="0"/>
              </a:rPr>
              <a:t>. </a:t>
            </a:r>
            <a:r>
              <a:rPr lang="hu-HU" sz="2000" b="1" u="sng" dirty="0" smtClean="0">
                <a:latin typeface="+mn-lt"/>
                <a:cs typeface="Times New Roman" pitchFamily="18" charset="0"/>
              </a:rPr>
              <a:t>szerinti </a:t>
            </a:r>
            <a:r>
              <a:rPr lang="hu-HU" sz="2000" b="1" u="sng" dirty="0">
                <a:latin typeface="+mn-lt"/>
                <a:cs typeface="Times New Roman" pitchFamily="18" charset="0"/>
              </a:rPr>
              <a:t>zárjegy</a:t>
            </a:r>
          </a:p>
          <a:p>
            <a:pPr algn="just">
              <a:defRPr/>
            </a:pPr>
            <a:r>
              <a:rPr lang="hu-HU" sz="1800" dirty="0" smtClean="0">
                <a:latin typeface="+mn-lt"/>
                <a:cs typeface="Times New Roman" pitchFamily="18" charset="0"/>
              </a:rPr>
              <a:t>Az adójegy-rendszer megszűnésével a dohánygyártmányok zárjegyének </a:t>
            </a:r>
            <a:r>
              <a:rPr lang="hu-HU" sz="1800" dirty="0">
                <a:latin typeface="+mn-lt"/>
                <a:cs typeface="Times New Roman" pitchFamily="18" charset="0"/>
              </a:rPr>
              <a:t>kettős funkciója is megszűnik, a továbbiakban nem az adóbeszedés eszköze </a:t>
            </a:r>
            <a:r>
              <a:rPr lang="hu-HU" sz="1800" dirty="0" smtClean="0">
                <a:latin typeface="+mn-lt"/>
                <a:cs typeface="Times New Roman" pitchFamily="18" charset="0"/>
              </a:rPr>
              <a:t>lesz, </a:t>
            </a:r>
            <a:r>
              <a:rPr lang="hu-HU" sz="1800" dirty="0">
                <a:latin typeface="+mn-lt"/>
                <a:cs typeface="Times New Roman" pitchFamily="18" charset="0"/>
              </a:rPr>
              <a:t>csupán okmánybiztonsági szerepe marad meg</a:t>
            </a:r>
            <a:r>
              <a:rPr lang="hu-HU" sz="1800" dirty="0" smtClean="0">
                <a:latin typeface="+mn-lt"/>
                <a:cs typeface="Times New Roman" pitchFamily="18" charset="0"/>
              </a:rPr>
              <a:t>. A </a:t>
            </a:r>
            <a:r>
              <a:rPr lang="hu-HU" sz="1800" dirty="0">
                <a:latin typeface="+mn-lt"/>
                <a:cs typeface="Times New Roman" pitchFamily="18" charset="0"/>
              </a:rPr>
              <a:t>funkció már nem szerepel az új </a:t>
            </a:r>
            <a:r>
              <a:rPr lang="hu-HU" sz="1800" dirty="0" err="1">
                <a:latin typeface="+mn-lt"/>
                <a:cs typeface="Times New Roman" pitchFamily="18" charset="0"/>
              </a:rPr>
              <a:t>Jöt.-ben</a:t>
            </a:r>
            <a:r>
              <a:rPr lang="hu-HU" sz="1800" dirty="0">
                <a:latin typeface="+mn-lt"/>
                <a:cs typeface="Times New Roman" pitchFamily="18" charset="0"/>
              </a:rPr>
              <a:t>, az a szabályozás egészéből </a:t>
            </a:r>
            <a:r>
              <a:rPr lang="hu-HU" sz="1800" dirty="0" smtClean="0">
                <a:latin typeface="+mn-lt"/>
                <a:cs typeface="Times New Roman" pitchFamily="18" charset="0"/>
              </a:rPr>
              <a:t>vezethető </a:t>
            </a:r>
            <a:r>
              <a:rPr lang="hu-HU" sz="1800" dirty="0">
                <a:latin typeface="+mn-lt"/>
                <a:cs typeface="Times New Roman" pitchFamily="18" charset="0"/>
              </a:rPr>
              <a:t>le!</a:t>
            </a:r>
          </a:p>
        </p:txBody>
      </p:sp>
      <p:sp>
        <p:nvSpPr>
          <p:cNvPr id="19463" name="Téglalap 2"/>
          <p:cNvSpPr>
            <a:spLocks noChangeArrowheads="1"/>
          </p:cNvSpPr>
          <p:nvPr/>
        </p:nvSpPr>
        <p:spPr bwMode="auto">
          <a:xfrm>
            <a:off x="142875" y="142875"/>
            <a:ext cx="8893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ctr"/>
            <a:r>
              <a:rPr lang="hu-HU" altLang="hu-HU" sz="3200" b="1" u="sng" dirty="0">
                <a:cs typeface="Times New Roman" pitchFamily="18" charset="0"/>
              </a:rPr>
              <a:t>Funkcionális különbségek </a:t>
            </a:r>
          </a:p>
          <a:p>
            <a:pPr marL="0" lvl="1" algn="ctr"/>
            <a:r>
              <a:rPr lang="hu-HU" altLang="hu-HU" sz="3200" b="1" u="sng" dirty="0">
                <a:cs typeface="Times New Roman" pitchFamily="18" charset="0"/>
              </a:rPr>
              <a:t>(adójegy vs. zárjegy)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76" y="2204864"/>
            <a:ext cx="2016224" cy="89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331913" y="15875"/>
            <a:ext cx="7354887" cy="1143000"/>
          </a:xfrm>
        </p:spPr>
        <p:txBody>
          <a:bodyPr/>
          <a:lstStyle/>
          <a:p>
            <a:r>
              <a:rPr lang="hu-HU" altLang="hu-HU" sz="3200" b="1" u="sng" dirty="0" smtClean="0">
                <a:latin typeface="Calibri" panose="020F0502020204030204" pitchFamily="34" charset="0"/>
              </a:rPr>
              <a:t>ELLENŐRZÉS</a:t>
            </a:r>
            <a:br>
              <a:rPr lang="hu-HU" altLang="hu-HU" sz="3200" b="1" u="sng" dirty="0" smtClean="0">
                <a:latin typeface="Calibri" panose="020F0502020204030204" pitchFamily="34" charset="0"/>
              </a:rPr>
            </a:br>
            <a:r>
              <a:rPr lang="hu-HU" altLang="hu-HU" sz="3200" b="1" u="sng" dirty="0" smtClean="0">
                <a:latin typeface="Calibri" panose="020F0502020204030204" pitchFamily="34" charset="0"/>
              </a:rPr>
              <a:t>Változások összefoglalása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3960688" cy="467995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hu-H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Hatályos </a:t>
            </a:r>
            <a:r>
              <a:rPr lang="hu-HU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Jöt</a:t>
            </a:r>
            <a:r>
              <a:rPr lang="hu-H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hu-HU" sz="1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hu-HU" sz="1800" dirty="0" smtClean="0">
                <a:latin typeface="Calibri" panose="020F0502020204030204" pitchFamily="34" charset="0"/>
              </a:rPr>
              <a:t>Hatósági felügyelet keretében végzett ellenőrzés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u-HU" sz="1800" dirty="0">
                <a:latin typeface="Calibri" panose="020F0502020204030204" pitchFamily="34" charset="0"/>
              </a:rPr>
              <a:t>folyamatos jelenléttel és vizsgálattal,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sz="1800" dirty="0" smtClean="0">
                <a:latin typeface="Calibri" panose="020F0502020204030204" pitchFamily="34" charset="0"/>
              </a:rPr>
              <a:t>helyszíni, eseti vizsgálattal.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1800" dirty="0" smtClean="0">
                <a:latin typeface="Calibri" panose="020F0502020204030204" pitchFamily="34" charset="0"/>
              </a:rPr>
              <a:t>Jövedéki ellenőrzés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solidFill>
                  <a:prstClr val="black"/>
                </a:solidFill>
                <a:latin typeface="Calibri" panose="020F0502020204030204" pitchFamily="34" charset="0"/>
              </a:rPr>
              <a:t>folyamatos jelenléttel és vizsgálattal,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sz="1800" dirty="0">
                <a:solidFill>
                  <a:prstClr val="black"/>
                </a:solidFill>
                <a:latin typeface="Calibri" panose="020F0502020204030204" pitchFamily="34" charset="0"/>
              </a:rPr>
              <a:t>helyszíni, eseti vizsgálattal.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hu-HU" sz="1800" dirty="0" smtClean="0">
              <a:latin typeface="Calibri" panose="020F0502020204030204" pitchFamily="34" charset="0"/>
            </a:endParaRPr>
          </a:p>
        </p:txBody>
      </p:sp>
      <p:sp>
        <p:nvSpPr>
          <p:cNvPr id="6149" name="AutoShape 7" descr="data:image/jpeg;base64,/9j/4AAQSkZJRgABAQAAAQABAAD/2wCEAAkGBxQQEhIPEBQUEA8UFRQUFBAVFBQPDxQPFBQWFhQUFBQYHCkgGBolHBQVITEhJio3Li8uFx8zODMtNykvMjcBCgoKBQUFDgUFDisZExkrKysrKysrKysrKysrKysrKysrKysrKysrKysrKysrKysrKysrKysrKysrKysrKysrK//AABEIAJoAiAMBIgACEQEDEQH/xAAcAAABBQEBAQAAAAAAAAAAAAADAAECBAUHBgj/xAA6EAABAwIEAwUGBAYCAwAAAAABAAIDBBEFEiExBkFRBxNhcYEiMlKRofAjQsHRM2JygpKxFfEIFFP/xAAUAQEAAAAAAAAAAAAAAAAAAAAA/8QAFBEBAAAAAAAAAAAAAAAAAAAAAP/aAAwDAQACEQMRAD8A7YkkkgSSSSBJ0ydA6SSRQMmKSYoGTJ0yBkydMUDJk6ZAkkxSQWEk6ZAkkk6BJ0wCcm2p0HXkgSYrNqcdiZsTIf5fd/yOiou4ge73I2gdXEu+gsg3iUywxikp/wDmP7XfupjF5BuxjvJzmH63QbJTLOixhh98Oj8T7Tf8gr7HhwBBBB2INwfVBJMnSsggmTlMgZJJJBZSSSugSSjdVa+s7pt93HRrerv2QPiGINhGvtPOzBufE9B4rzVTUSVB9r3eTdmDybzPiVbbSlxLnnM52rj1PTy8FehpQEGZDh/M6nqdVZbS2Wo2JeCxbjiSWqdh2EQNrKhl++ne4tpISDY3I96x0Ou+gvqg9V3VkCVi8njOJYxQQurKj/j54IxeSNueF9trMcTqVv8ADOPRYlTtqoLgElr4zbPHKACWOt4EEHmEBrkbI1O8tN2HI7puw+bUpYkI6IN+jrA/2T7L7Xy7gjq08wra83E+9r7jUEaEHqFtUNVnBDvfG/IEcnAfdkFlwQyiqDgggUkikgsqBKclDc5AnvssiP8AFcZTtsweHVHxOQ5QwbvIb6c/p/tEa0N9kbBBKKNHDVCNFCDL4nqXQ0dVLH/EZBK5pG4cGGx9N/Rcp/8AHKsjDa2DQVBMUnLM+JocLDrlJv8A3rtMsYe1zHDM1wLXN5FrhYj5FfKeP0kmCYk9tJOHOhfeOVhDiGu1DJQNM1tC1B3TtX4VnxOkZDTODZI5BIY3HKyQZS2xPUXuPVB7LuEZMLpZI53NdNLIJHNabtYGtytbfmdyfRWOz3tAhxZmQ2irWi8kF9HDm+K+7eo3C9g8IKMjFUliWk9qA9iDNvYq1FIRZ7ffabgdR+ZvqP0QahijBLYoPTRSBwDmm7SAQfAqblnYO/R8fwuuP6H6/wCwVolAJyZSckgk8oLnKchQSUFUjNOz+Vpd8/8ApGKHAPxSf5bffzREBY0UFBjRQg8f2s8Tvw2gdJCcs8rhDE7mwuaS548Q0G3iQh8N8CUgw1lLNGJu/Y2WaU/xXTPbmzh+4IzaKh254K+qw7vIgXOp5RMWjUmItLXm3hcHyBXm+yHtNYGMw6ve2PIA2nqHGzS3lHKToCOTvQ+IeL424JqsDnZUQve6AOvDVsBa5jr6Nkt7rvo7XxC7H2YcbjFoHd4AyrhyiZo0a9rr5ZWjobG45HzC9lX0TJ43wTMEkTwWvY7UFp+91xTsowc0eOV1KxxfFDHKwv6tzN7vNbS+3rdB2lwQXBWHILwgoVLVQJsVp1AWZKg1MKl/FaPijcPVhBH+ytxeZwk/jReUvys1elQQekk5JAOUoSLKgBA0X8QfL5ghFe2xQH6EH78PrZXJNbOHNAONEQ2oxQMRfQ6jYjcEdCFwntO7JzFnrcNaXw6ukpRq6PmTEN3M303Hku6hVKPFYJnvjhnhlkj99kcrJJGG9vba03GuiD5+4N7WaqkgdSPDag2DaaWR1u5edB3h/NGN/C29l2DgPhQYfFI+ST/2KypcJaio3D3G5DWH4RmJvzv5LxHbJ2dsMcmJ0bQx7PaqIWgBj231laOThzHNbXYXjr6qgdBIczqV4ja47mF4uwHys4eVkHQ0J6M5DegpTrNmWlUFZku6C7gDLzOPwRgesjv2YvQlZXDsNojId5HFw/oGjPoL+q1CUESmTlMghKFVcVceFVlagG83VmjlzAtO4+/v1VS6hmLTmHJBoOCcPUY5RILjQ8xzUUA8RidJDLHGckj43tY7bK9zSGm/LUhcH7EcIMWJTGokFNNTMLDTSOEcsjn3aQATq1trnzau+XWPjfDFHXEOq6eOZw0DyC2S3TO0g2QYnabxhT0tHNTiRktVPG6KOBjhI+7xlzODfdHnvyQ+x3heTD6EmcFk9Q8SuYdCxgbaNrhyNiSR4rdwbg6gpHd5TUsUcg2kIMjx5OeTb0W84oIlBepucq80tkFOpeqcEBlcIxz949Ix7x/T1Uaqe5sOen30XoMLoO5abnM91i5w202a3wH7lBdY0AAAWAFgOQA2CRTXTEoGKSa6SCRQJWqwVBwQUHtQyVbkYq72IK5uDmacruu/oRzCsR4g06Sfhu6/kPkUIhBey6DUPUajqNQoXWQIHN1jc5h8DdvyKLHPKPeLXjyyn6INVpUnFZjayTmxvh7R/ZOZJXfCzx1cfrognU1Fuf7LCq8WzHLGC8/ENGD+7n6LSlw8O1eS8+O3yGiqVFPbbRBz6oxitirm98GtocpdMDZsYp/iL976bDUHzXV+HMUE0EcoOaF4vFLsHM5abg+a81WU4cC7I17w1zbO2exws+MkajMDa42NjyXkeFcWbhL2UUzpn4dUyuEb32zQSDcPI2Iu0nYc+qDtD0MuXP5u06MPIhikqaKJ/dzYg0HuQ87WP6nQ8l7enqGyNbJG4OY4Xa4bEILGZOg3ToLiiQnSKAbghPYjprIKbo0MxK85ijkQUxCpNhVrIpBqADYUQRogCdAB7Fm1cK1XKrUNQecqBYrlna5PM3KxgDaWQNzloHtyRk5Q88i0ONrWuCd7adcrYV5zF8PZMx0MozRuGo5joQeRHVBxngfit+HSm472llGSencMzJIzodDzsuwcP4q3DXxtEhmwaq9qmnJLzC/nFId7gEb7gdQVxXinh99DLkdrG65jk5Ob+hHMLZ4B4qZT56CuBkw2ewe3W8T+UsZGrSDrp0ug+l78xqNwRqCOoKS8Jwziz6GVuHVcgkheM1FWaZJYvhJGgIuLjkT0KSDpKYpBJAkydJAySSSBJJJIGTJJIIlBeEYobkGfUw3WJW0y9JMsqsQeLx/B2VUToZRpu135mP5OH6jmuIYzhUlLI6GUWI2P5SORaehX0NWLm/aswd3A6wveQXtrawNroKnAXETJ4/8AiK99oXEOpag+/TVA2ynodrHTcHQp1zxJ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700088"/>
            <a:ext cx="1295400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44008" y="1268413"/>
            <a:ext cx="4031680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Új </a:t>
            </a:r>
            <a:r>
              <a:rPr lang="hu-HU" dirty="0" err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Jöt</a:t>
            </a:r>
            <a:r>
              <a:rPr lang="hu-HU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Ellenőrzés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Könnyítések az adminisztrációban jogsértés nélküli ellenőrzés esetén: szállítmány ellenőrzése jegyzőkönyv felvétele nélkül, egyéb esetben egyszerűsített jegyzőkönyv,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folyamatos jelenlét és vizsgálat, technikai eszköz felszerelésével is, adatszolgáltatás, bejelentési kötelezettség előírása,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adatellenőrzés az EMCS és napi bejelentés adatok folyamatos kontrollja alakiságok nélkül.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9071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31913" y="15875"/>
            <a:ext cx="7354887" cy="1143000"/>
          </a:xfrm>
        </p:spPr>
        <p:txBody>
          <a:bodyPr/>
          <a:lstStyle/>
          <a:p>
            <a:r>
              <a:rPr lang="hu-HU" altLang="hu-HU" sz="3200" b="1" u="sng" dirty="0" smtClean="0">
                <a:latin typeface="Calibri" panose="020F0502020204030204" pitchFamily="34" charset="0"/>
              </a:rPr>
              <a:t>Szabálytalanságok, jogkövetkezmények</a:t>
            </a:r>
            <a:r>
              <a:rPr lang="hu-HU" altLang="hu-HU" sz="2800" dirty="0" smtClean="0">
                <a:latin typeface="Arial" pitchFamily="34" charset="0"/>
              </a:rPr>
              <a:t/>
            </a:r>
            <a:br>
              <a:rPr lang="hu-HU" altLang="hu-HU" sz="2800" dirty="0" smtClean="0">
                <a:latin typeface="Arial" pitchFamily="34" charset="0"/>
              </a:rPr>
            </a:br>
            <a:endParaRPr lang="hu-HU" altLang="hu-HU" sz="2000" dirty="0" smtClean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3744912" cy="467995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hu-H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Hatályos </a:t>
            </a:r>
            <a:r>
              <a:rPr lang="hu-HU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Jöt</a:t>
            </a:r>
            <a:r>
              <a:rPr lang="hu-H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hu-HU" sz="1800" dirty="0" smtClean="0">
                <a:latin typeface="Calibri" panose="020F0502020204030204" pitchFamily="34" charset="0"/>
              </a:rPr>
              <a:t>Jövedéki bírság, mulasztási bírság, adóbírság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hu-HU" sz="1800" dirty="0" smtClean="0">
                <a:latin typeface="Calibri" panose="020F0502020204030204" pitchFamily="34" charset="0"/>
              </a:rPr>
              <a:t>Jövedéki bírság alapja az adózás alól elvont termék jövedéki adója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hu-HU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Jövedéki bírság mérséklése, mellőzése egyes esetkörök és termékek esetén nem  lehetséges</a:t>
            </a:r>
            <a:endParaRPr lang="hu-HU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hu-HU" sz="1800" dirty="0" smtClean="0"/>
          </a:p>
        </p:txBody>
      </p:sp>
      <p:sp>
        <p:nvSpPr>
          <p:cNvPr id="15365" name="AutoShape 7" descr="data:image/jpeg;base64,/9j/4AAQSkZJRgABAQAAAQABAAD/2wCEAAkGBxQQEhIPEBQUEA8UFRQUFBAVFBQPDxQPFBQWFhQUFBQYHCkgGBolHBQVITEhJio3Li8uFx8zODMtNykvMjcBCgoKBQUFDgUFDisZExkrKysrKysrKysrKysrKysrKysrKysrKysrKysrKysrKysrKysrKysrKysrKysrKysrK//AABEIAJoAiAMBIgACEQEDEQH/xAAcAAABBQEBAQAAAAAAAAAAAAADAAECBAUHBgj/xAA6EAABAwIEAwUGBAYCAwAAAAABAAIDBBEFEiExBkFRBxNhcYEiMlKRofAjQsHRM2JygpKxFfEIFFP/xAAUAQEAAAAAAAAAAAAAAAAAAAAA/8QAFBEBAAAAAAAAAAAAAAAAAAAAAP/aAAwDAQACEQMRAD8A7YkkkgSSSSBJ0ydA6SSRQMmKSYoGTJ0yBkydMUDJk6ZAkkxSQWEk6ZAkkk6BJ0wCcm2p0HXkgSYrNqcdiZsTIf5fd/yOiou4ge73I2gdXEu+gsg3iUywxikp/wDmP7XfupjF5BuxjvJzmH63QbJTLOixhh98Oj8T7Tf8gr7HhwBBBB2INwfVBJMnSsggmTlMgZJJJBZSSSugSSjdVa+s7pt93HRrerv2QPiGINhGvtPOzBufE9B4rzVTUSVB9r3eTdmDybzPiVbbSlxLnnM52rj1PTy8FehpQEGZDh/M6nqdVZbS2Wo2JeCxbjiSWqdh2EQNrKhl++ne4tpISDY3I96x0Ou+gvqg9V3VkCVi8njOJYxQQurKj/j54IxeSNueF9trMcTqVv8ADOPRYlTtqoLgElr4zbPHKACWOt4EEHmEBrkbI1O8tN2HI7puw+bUpYkI6IN+jrA/2T7L7Xy7gjq08wra83E+9r7jUEaEHqFtUNVnBDvfG/IEcnAfdkFlwQyiqDgggUkikgsqBKclDc5AnvssiP8AFcZTtsweHVHxOQ5QwbvIb6c/p/tEa0N9kbBBKKNHDVCNFCDL4nqXQ0dVLH/EZBK5pG4cGGx9N/Rcp/8AHKsjDa2DQVBMUnLM+JocLDrlJv8A3rtMsYe1zHDM1wLXN5FrhYj5FfKeP0kmCYk9tJOHOhfeOVhDiGu1DJQNM1tC1B3TtX4VnxOkZDTODZI5BIY3HKyQZS2xPUXuPVB7LuEZMLpZI53NdNLIJHNabtYGtytbfmdyfRWOz3tAhxZmQ2irWi8kF9HDm+K+7eo3C9g8IKMjFUliWk9qA9iDNvYq1FIRZ7ffabgdR+ZvqP0QahijBLYoPTRSBwDmm7SAQfAqblnYO/R8fwuuP6H6/wCwVolAJyZSckgk8oLnKchQSUFUjNOz+Vpd8/8ApGKHAPxSf5bffzREBY0UFBjRQg8f2s8Tvw2gdJCcs8rhDE7mwuaS548Q0G3iQh8N8CUgw1lLNGJu/Y2WaU/xXTPbmzh+4IzaKh254K+qw7vIgXOp5RMWjUmItLXm3hcHyBXm+yHtNYGMw6ve2PIA2nqHGzS3lHKToCOTvQ+IeL424JqsDnZUQve6AOvDVsBa5jr6Nkt7rvo7XxC7H2YcbjFoHd4AyrhyiZo0a9rr5ZWjobG45HzC9lX0TJ43wTMEkTwWvY7UFp+91xTsowc0eOV1KxxfFDHKwv6tzN7vNbS+3rdB2lwQXBWHILwgoVLVQJsVp1AWZKg1MKl/FaPijcPVhBH+ytxeZwk/jReUvys1elQQekk5JAOUoSLKgBA0X8QfL5ghFe2xQH6EH78PrZXJNbOHNAONEQ2oxQMRfQ6jYjcEdCFwntO7JzFnrcNaXw6ukpRq6PmTEN3M303Hku6hVKPFYJnvjhnhlkj99kcrJJGG9vba03GuiD5+4N7WaqkgdSPDag2DaaWR1u5edB3h/NGN/C29l2DgPhQYfFI+ST/2KypcJaio3D3G5DWH4RmJvzv5LxHbJ2dsMcmJ0bQx7PaqIWgBj231laOThzHNbXYXjr6qgdBIczqV4ja47mF4uwHys4eVkHQ0J6M5DegpTrNmWlUFZku6C7gDLzOPwRgesjv2YvQlZXDsNojId5HFw/oGjPoL+q1CUESmTlMghKFVcVceFVlagG83VmjlzAtO4+/v1VS6hmLTmHJBoOCcPUY5RILjQ8xzUUA8RidJDLHGckj43tY7bK9zSGm/LUhcH7EcIMWJTGokFNNTMLDTSOEcsjn3aQATq1trnzau+XWPjfDFHXEOq6eOZw0DyC2S3TO0g2QYnabxhT0tHNTiRktVPG6KOBjhI+7xlzODfdHnvyQ+x3heTD6EmcFk9Q8SuYdCxgbaNrhyNiSR4rdwbg6gpHd5TUsUcg2kIMjx5OeTb0W84oIlBepucq80tkFOpeqcEBlcIxz949Ix7x/T1Uaqe5sOen30XoMLoO5abnM91i5w202a3wH7lBdY0AAAWAFgOQA2CRTXTEoGKSa6SCRQJWqwVBwQUHtQyVbkYq72IK5uDmacruu/oRzCsR4g06Sfhu6/kPkUIhBey6DUPUajqNQoXWQIHN1jc5h8DdvyKLHPKPeLXjyyn6INVpUnFZjayTmxvh7R/ZOZJXfCzx1cfrognU1Fuf7LCq8WzHLGC8/ENGD+7n6LSlw8O1eS8+O3yGiqVFPbbRBz6oxitirm98GtocpdMDZsYp/iL976bDUHzXV+HMUE0EcoOaF4vFLsHM5abg+a81WU4cC7I17w1zbO2exws+MkajMDa42NjyXkeFcWbhL2UUzpn4dUyuEb32zQSDcPI2Iu0nYc+qDtD0MuXP5u06MPIhikqaKJ/dzYg0HuQ87WP6nQ8l7enqGyNbJG4OY4Xa4bEILGZOg3ToLiiQnSKAbghPYjprIKbo0MxK85ijkQUxCpNhVrIpBqADYUQRogCdAB7Fm1cK1XKrUNQecqBYrlna5PM3KxgDaWQNzloHtyRk5Q88i0ONrWuCd7adcrYV5zF8PZMx0MozRuGo5joQeRHVBxngfit+HSm472llGSencMzJIzodDzsuwcP4q3DXxtEhmwaq9qmnJLzC/nFId7gEb7gdQVxXinh99DLkdrG65jk5Ob+hHMLZ4B4qZT56CuBkw2ewe3W8T+UsZGrSDrp0ug+l78xqNwRqCOoKS8Jwziz6GVuHVcgkheM1FWaZJYvhJGgIuLjkT0KSDpKYpBJAkydJAySSSBJJJIGTJJIIlBeEYobkGfUw3WJW0y9JMsqsQeLx/B2VUToZRpu135mP5OH6jmuIYzhUlLI6GUWI2P5SORaehX0NWLm/aswd3A6wveQXtrawNroKnAXETJ4/8AiK99oXEOpag+/TVA2ynodrHTcHQp1zxJ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700088"/>
            <a:ext cx="1295400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7900" y="1268413"/>
            <a:ext cx="3887788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Új </a:t>
            </a:r>
            <a:r>
              <a:rPr lang="hu-HU" dirty="0" err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Jöt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Az Art. Mulasztási, adóbírságra és adómérséklésre vonatkozó rendelkezései nem alkalmazhatók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Jövedéki bírság, mely magában foglalja a korábbi mulasztási bírság alakzatokat is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Jövedék bírság alapja a költségvetést ért vagyoni hátrány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Önkormányzati adóhatóság által alkalmazható egyéb bírság bevezetése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Jövedéki bírság mérséklésének, mellőzésének lehetősége bővült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hu-H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434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425575"/>
          </a:xfrm>
        </p:spPr>
        <p:txBody>
          <a:bodyPr/>
          <a:lstStyle/>
          <a:p>
            <a:r>
              <a:rPr lang="hu-HU" altLang="hu-HU" sz="32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Jogkövetkezmények (általános szabály)</a:t>
            </a:r>
            <a:endParaRPr lang="hu-HU" altLang="hu-HU" sz="3200" b="1" u="sng" dirty="0" smtClean="0"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48150"/>
          </a:xfrm>
        </p:spPr>
        <p:txBody>
          <a:bodyPr/>
          <a:lstStyle/>
          <a:p>
            <a:pPr algn="just">
              <a:defRPr/>
            </a:pPr>
            <a:r>
              <a:rPr lang="hu-HU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Az Art</a:t>
            </a:r>
            <a:r>
              <a:rPr lang="hu-HU" sz="2200" dirty="0">
                <a:solidFill>
                  <a:srgbClr val="FF0000"/>
                </a:solidFill>
                <a:latin typeface="Calibri" panose="020F0502020204030204" pitchFamily="34" charset="0"/>
              </a:rPr>
              <a:t>. adóbírságra, mulasztási bírságra és adómérséklésre vonatkozó szabályai jövedéki eljárásokban nem alkalmazhatók. </a:t>
            </a:r>
            <a:endParaRPr lang="hu-HU" sz="2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hu-HU" sz="2200" dirty="0" smtClean="0">
                <a:latin typeface="Calibri" panose="020F0502020204030204" pitchFamily="34" charset="0"/>
              </a:rPr>
              <a:t>Az </a:t>
            </a:r>
            <a:r>
              <a:rPr lang="hu-HU" sz="2200" dirty="0">
                <a:latin typeface="Calibri" panose="020F0502020204030204" pitchFamily="34" charset="0"/>
              </a:rPr>
              <a:t>a személy, aki a </a:t>
            </a:r>
            <a:r>
              <a:rPr lang="hu-HU" sz="2200" dirty="0" err="1">
                <a:latin typeface="Calibri" panose="020F0502020204030204" pitchFamily="34" charset="0"/>
              </a:rPr>
              <a:t>Jöt-ben</a:t>
            </a:r>
            <a:r>
              <a:rPr lang="hu-HU" sz="2200" dirty="0">
                <a:latin typeface="Calibri" panose="020F0502020204030204" pitchFamily="34" charset="0"/>
              </a:rPr>
              <a:t> meghatározott kötelezettségét megszegi, jövedéki bírsággal sújtandó</a:t>
            </a:r>
            <a:r>
              <a:rPr lang="hu-HU" sz="220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hu-HU" sz="2200" dirty="0">
                <a:latin typeface="Calibri" panose="020F0502020204030204" pitchFamily="34" charset="0"/>
              </a:rPr>
              <a:t>Ha a kötelezettségszegés a </a:t>
            </a:r>
            <a:r>
              <a:rPr lang="hu-HU" sz="2200" dirty="0">
                <a:solidFill>
                  <a:srgbClr val="FF0000"/>
                </a:solidFill>
                <a:latin typeface="Calibri" panose="020F0502020204030204" pitchFamily="34" charset="0"/>
              </a:rPr>
              <a:t>központi költségvetésnek vagyoni hátrányt okoz</a:t>
            </a:r>
            <a:r>
              <a:rPr lang="hu-HU" sz="2200" dirty="0">
                <a:latin typeface="Calibri" panose="020F0502020204030204" pitchFamily="34" charset="0"/>
              </a:rPr>
              <a:t>, a jövedéki bírság mértéke a központi költségvetésnek okozott vagyoni hátrány mértékének kétszeresétől ötszöröséig terjedő összeg, de legalább 30 ezer forint. </a:t>
            </a:r>
            <a:endParaRPr lang="hu-HU" sz="22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hu-HU" sz="2200" dirty="0" smtClean="0">
                <a:latin typeface="Calibri" panose="020F0502020204030204" pitchFamily="34" charset="0"/>
              </a:rPr>
              <a:t>Vagyoni hátránynak minősül a </a:t>
            </a:r>
            <a:r>
              <a:rPr lang="hu-HU" sz="2200" dirty="0" err="1" smtClean="0">
                <a:latin typeface="Calibri" panose="020F0502020204030204" pitchFamily="34" charset="0"/>
              </a:rPr>
              <a:t>Jöt-ben</a:t>
            </a:r>
            <a:r>
              <a:rPr lang="hu-HU" sz="2200" dirty="0" smtClean="0">
                <a:latin typeface="Calibri" panose="020F0502020204030204" pitchFamily="34" charset="0"/>
              </a:rPr>
              <a:t> és a végrehajtási rendeletben foglalt kötelezettség megszegésével az állami költségvetésnek okozott adóbevétel-kiesés  és a jogosulatlan </a:t>
            </a:r>
            <a:r>
              <a:rPr lang="hu-HU" sz="2200" dirty="0" err="1" smtClean="0">
                <a:latin typeface="Calibri" panose="020F0502020204030204" pitchFamily="34" charset="0"/>
              </a:rPr>
              <a:t>adóvisszaigénylés</a:t>
            </a:r>
            <a:r>
              <a:rPr lang="hu-HU" sz="2200" dirty="0" smtClean="0">
                <a:latin typeface="Calibri" panose="020F0502020204030204" pitchFamily="34" charset="0"/>
              </a:rPr>
              <a:t>.</a:t>
            </a:r>
            <a:endParaRPr lang="hu-HU" sz="2200" dirty="0">
              <a:latin typeface="Calibri" panose="020F0502020204030204" pitchFamily="34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hu-H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37791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84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3" name="Kép 16" descr="NAV_hosszu_logo_RGB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836712"/>
            <a:ext cx="363703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Szövegdoboz 1"/>
          <p:cNvSpPr txBox="1">
            <a:spLocks noChangeArrowheads="1"/>
          </p:cNvSpPr>
          <p:nvPr/>
        </p:nvSpPr>
        <p:spPr bwMode="auto">
          <a:xfrm>
            <a:off x="0" y="908050"/>
            <a:ext cx="91408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hu-HU" sz="6000" i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hu-HU" sz="60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u-HU" sz="6000" i="1" dirty="0" smtClean="0">
                <a:solidFill>
                  <a:srgbClr val="FF0000"/>
                </a:solidFill>
              </a:rPr>
              <a:t>   </a:t>
            </a:r>
            <a:r>
              <a:rPr lang="hu-HU" sz="6000" i="1" dirty="0" smtClean="0">
                <a:solidFill>
                  <a:srgbClr val="FF0000"/>
                </a:solidFill>
              </a:rPr>
              <a:t>Köszönöm </a:t>
            </a:r>
            <a:r>
              <a:rPr lang="hu-HU" sz="6000" i="1" dirty="0">
                <a:solidFill>
                  <a:srgbClr val="FF0000"/>
                </a:solidFill>
              </a:rPr>
              <a:t>a figyelmet!</a:t>
            </a:r>
            <a:endParaRPr lang="hu-H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1018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7" cy="77809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681410"/>
            <a:ext cx="8424937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u="sng" dirty="0" smtClean="0"/>
              <a:t>Jövedéki </a:t>
            </a:r>
            <a:r>
              <a:rPr lang="hu-HU" b="1" u="sng" dirty="0"/>
              <a:t>adó helye, </a:t>
            </a:r>
            <a:r>
              <a:rPr lang="hu-HU" b="1" u="sng" dirty="0" smtClean="0"/>
              <a:t>szerepe</a:t>
            </a:r>
            <a:endParaRPr lang="hu-HU" b="1" dirty="0"/>
          </a:p>
          <a:p>
            <a:pPr marL="0" lvl="0" indent="0">
              <a:buNone/>
            </a:pPr>
            <a:endParaRPr lang="hu-HU" dirty="0"/>
          </a:p>
          <a:p>
            <a:r>
              <a:rPr lang="hu-HU" sz="2400" dirty="0" smtClean="0"/>
              <a:t>Fontos bevételi forrása az államnak ( 4. fő adónem, a </a:t>
            </a:r>
            <a:r>
              <a:rPr lang="hu-HU" sz="2400" dirty="0"/>
              <a:t>beszedett jövedéki adó </a:t>
            </a:r>
            <a:r>
              <a:rPr lang="hu-HU" sz="2400" dirty="0" smtClean="0"/>
              <a:t>2015-ben közel 1000 </a:t>
            </a:r>
            <a:r>
              <a:rPr lang="hu-HU" sz="2400" dirty="0"/>
              <a:t>milliárd </a:t>
            </a:r>
            <a:r>
              <a:rPr lang="hu-HU" sz="2400" dirty="0" smtClean="0"/>
              <a:t>forint volt)</a:t>
            </a:r>
          </a:p>
          <a:p>
            <a:r>
              <a:rPr lang="hu-HU" sz="2400" dirty="0" smtClean="0"/>
              <a:t>Aránya meghatározó ( </a:t>
            </a:r>
            <a:r>
              <a:rPr lang="hu-HU" sz="2400" dirty="0"/>
              <a:t>a központi költségvetés bevételinek 10-12 %-át teszi </a:t>
            </a:r>
            <a:r>
              <a:rPr lang="hu-HU" sz="2400" dirty="0" smtClean="0"/>
              <a:t>ki)</a:t>
            </a:r>
          </a:p>
          <a:p>
            <a:r>
              <a:rPr lang="hu-HU" sz="2400" dirty="0" smtClean="0"/>
              <a:t>Súlya </a:t>
            </a:r>
            <a:r>
              <a:rPr lang="hu-HU" sz="2400" dirty="0"/>
              <a:t>kiemelkedő, a központi költségvetés bevételeinek minden nyolcadik, kilencedik forintja a jövedéki adóból származik. Növekedése lassuló, </a:t>
            </a:r>
            <a:r>
              <a:rPr lang="hu-HU" sz="2400" dirty="0" smtClean="0"/>
              <a:t>ennek ellenére </a:t>
            </a:r>
            <a:r>
              <a:rPr lang="hu-HU" sz="2400" dirty="0"/>
              <a:t>a jövedéki adó jól tervezhető adónem, az államháztartás stabil bevételi forrását jelenti.</a:t>
            </a:r>
          </a:p>
          <a:p>
            <a:endParaRPr lang="hu-HU" b="1" dirty="0"/>
          </a:p>
          <a:p>
            <a:pPr marL="457200" lvl="1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7" cy="77809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681410"/>
            <a:ext cx="8424937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u="sng" dirty="0"/>
              <a:t>Jövedéki törvény </a:t>
            </a:r>
            <a:r>
              <a:rPr lang="hu-HU" b="1" u="sng" dirty="0" smtClean="0"/>
              <a:t>sajátosságai</a:t>
            </a:r>
            <a:endParaRPr lang="hu-HU" b="1" dirty="0"/>
          </a:p>
          <a:p>
            <a:pPr marL="0" indent="0">
              <a:buNone/>
            </a:pPr>
            <a:endParaRPr lang="hu-HU" dirty="0"/>
          </a:p>
          <a:p>
            <a:r>
              <a:rPr lang="hu-HU" sz="2400" dirty="0" smtClean="0"/>
              <a:t>nemcsak </a:t>
            </a:r>
            <a:r>
              <a:rPr lang="hu-HU" sz="2400" dirty="0"/>
              <a:t>anyagi jogi, hanem eljárásjogi rendelkezéseket is tartalmaz,</a:t>
            </a:r>
          </a:p>
          <a:p>
            <a:pPr lvl="0"/>
            <a:r>
              <a:rPr lang="hu-HU" sz="2400" dirty="0"/>
              <a:t>túlmutat a jövedéki termékek adóztatásán, hatálya kiterjed az adózott jövedéki termékek forgalmazására is,</a:t>
            </a:r>
          </a:p>
          <a:p>
            <a:pPr lvl="0"/>
            <a:r>
              <a:rPr lang="hu-HU" sz="2400" dirty="0"/>
              <a:t>átfogja a jövedéki termékpályáját az előállítástól és a belföldre való behozataltól a felhasználásig, illetve a fogyasztók részére történő értékesítésig,</a:t>
            </a:r>
          </a:p>
          <a:p>
            <a:pPr lvl="0"/>
            <a:r>
              <a:rPr lang="hu-HU" sz="2400" dirty="0"/>
              <a:t>nem teljes körű a norma </a:t>
            </a:r>
            <a:r>
              <a:rPr lang="hu-HU" sz="2400" dirty="0" smtClean="0"/>
              <a:t>rendszere (számos kapcsolódó jogszabály).</a:t>
            </a:r>
            <a:endParaRPr lang="hu-HU" sz="2400" dirty="0"/>
          </a:p>
          <a:p>
            <a:pPr marL="1687513" lvl="2" indent="0">
              <a:buNone/>
            </a:pPr>
            <a:endParaRPr lang="hu-H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7" cy="77809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681410"/>
            <a:ext cx="8424937" cy="626469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hu-HU" sz="3200" b="1" u="sng" dirty="0" smtClean="0">
                <a:cs typeface="Times New Roman" panose="02020603050405020304" pitchFamily="18" charset="0"/>
              </a:rPr>
              <a:t>Témakörök</a:t>
            </a:r>
          </a:p>
          <a:p>
            <a:pPr marL="457200" lvl="1" indent="0">
              <a:buNone/>
            </a:pPr>
            <a:endParaRPr lang="hu-HU" sz="2000" dirty="0" smtClean="0">
              <a:cs typeface="Times New Roman" panose="02020603050405020304" pitchFamily="18" charset="0"/>
            </a:endParaRPr>
          </a:p>
          <a:p>
            <a:pPr lvl="1"/>
            <a:r>
              <a:rPr lang="hu-HU" sz="2400" dirty="0" smtClean="0">
                <a:cs typeface="Times New Roman" panose="02020603050405020304" pitchFamily="18" charset="0"/>
              </a:rPr>
              <a:t>Jövedéki termékek köre</a:t>
            </a:r>
          </a:p>
          <a:p>
            <a:pPr lvl="1"/>
            <a:endParaRPr lang="hu-HU" sz="2400" dirty="0" smtClean="0">
              <a:cs typeface="Times New Roman" panose="02020603050405020304" pitchFamily="18" charset="0"/>
            </a:endParaRPr>
          </a:p>
          <a:p>
            <a:pPr lvl="1"/>
            <a:r>
              <a:rPr lang="hu-HU" sz="2400" dirty="0" smtClean="0">
                <a:cs typeface="Times New Roman" panose="02020603050405020304" pitchFamily="18" charset="0"/>
              </a:rPr>
              <a:t>Jövedéki alanyok köre</a:t>
            </a:r>
          </a:p>
          <a:p>
            <a:pPr lvl="1"/>
            <a:endParaRPr lang="hu-HU" sz="2400" dirty="0">
              <a:cs typeface="Times New Roman" panose="02020603050405020304" pitchFamily="18" charset="0"/>
            </a:endParaRPr>
          </a:p>
          <a:p>
            <a:pPr lvl="1"/>
            <a:r>
              <a:rPr lang="hu-HU" sz="2400" dirty="0" smtClean="0">
                <a:cs typeface="Times New Roman" panose="02020603050405020304" pitchFamily="18" charset="0"/>
              </a:rPr>
              <a:t>Jövedéki termékpálya</a:t>
            </a:r>
          </a:p>
          <a:p>
            <a:pPr lvl="1"/>
            <a:endParaRPr lang="hu-HU" sz="2400" dirty="0">
              <a:cs typeface="Times New Roman" panose="02020603050405020304" pitchFamily="18" charset="0"/>
            </a:endParaRPr>
          </a:p>
          <a:p>
            <a:pPr lvl="1"/>
            <a:r>
              <a:rPr lang="hu-HU" sz="2400" dirty="0" smtClean="0">
                <a:cs typeface="Times New Roman" panose="02020603050405020304" pitchFamily="18" charset="0"/>
              </a:rPr>
              <a:t>Ellenőrzés típusok</a:t>
            </a:r>
          </a:p>
          <a:p>
            <a:pPr lvl="1"/>
            <a:endParaRPr lang="hu-HU" sz="2400" dirty="0">
              <a:cs typeface="Times New Roman" panose="02020603050405020304" pitchFamily="18" charset="0"/>
            </a:endParaRPr>
          </a:p>
          <a:p>
            <a:pPr lvl="1"/>
            <a:r>
              <a:rPr lang="hu-HU" sz="2400" dirty="0" smtClean="0">
                <a:cs typeface="Times New Roman" panose="02020603050405020304" pitchFamily="18" charset="0"/>
              </a:rPr>
              <a:t>Szankciók</a:t>
            </a: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7" cy="77809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681410"/>
            <a:ext cx="8424937" cy="62646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„Jövedék a jövőben”</a:t>
            </a:r>
          </a:p>
          <a:p>
            <a:pPr marL="0" indent="0" algn="ctr">
              <a:buNone/>
            </a:pPr>
            <a:endParaRPr lang="hu-HU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srgbClr val="FF0000"/>
                </a:solidFill>
                <a:cs typeface="Times New Roman" panose="02020603050405020304" pitchFamily="18" charset="0"/>
              </a:rPr>
              <a:t>jövedéki adóról szóló 2016. évi LXVIII. törvény </a:t>
            </a:r>
            <a:endParaRPr lang="hu-HU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(új </a:t>
            </a:r>
            <a:r>
              <a:rPr lang="hu-HU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Jöt</a:t>
            </a:r>
            <a:r>
              <a:rPr lang="hu-HU" dirty="0">
                <a:solidFill>
                  <a:srgbClr val="FF0000"/>
                </a:solidFill>
                <a:cs typeface="Times New Roman" panose="02020603050405020304" pitchFamily="18" charset="0"/>
              </a:rPr>
              <a:t>.)</a:t>
            </a:r>
          </a:p>
          <a:p>
            <a:pPr marL="0" lvl="0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7513" lvl="2" indent="0">
              <a:buNone/>
            </a:pPr>
            <a:endParaRPr lang="hu-H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7" cy="77809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681410"/>
            <a:ext cx="8424937" cy="62646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u-HU" sz="2400" dirty="0" smtClean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hu-HU" sz="2400" dirty="0" smtClean="0">
                <a:cs typeface="Times New Roman" panose="02020603050405020304" pitchFamily="18" charset="0"/>
              </a:rPr>
              <a:t>Az Országgyűlés által elfogadott jogszabály </a:t>
            </a:r>
            <a:r>
              <a:rPr lang="hu-H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(kihirdetve: MK. 88. 2016. 06.17.)</a:t>
            </a:r>
            <a:r>
              <a:rPr lang="hu-HU" sz="2400" dirty="0" smtClean="0"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hu-H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hu-HU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jövedéki adóról szóló 2016. évi LXVIII. törvény </a:t>
            </a:r>
          </a:p>
          <a:p>
            <a:pPr marL="0" lvl="0" indent="0">
              <a:buNone/>
            </a:pPr>
            <a:endParaRPr lang="hu-HU" sz="24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hu-H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Az új szabályozás célja:</a:t>
            </a:r>
          </a:p>
          <a:p>
            <a:pPr marL="1608138" lvl="2" indent="-279400"/>
            <a:r>
              <a:rPr lang="hu-HU" dirty="0" smtClean="0">
                <a:cs typeface="Times New Roman" panose="02020603050405020304" pitchFamily="18" charset="0"/>
              </a:rPr>
              <a:t>bevételek biztosítása</a:t>
            </a:r>
          </a:p>
          <a:p>
            <a:pPr marL="1608138" lvl="2" indent="-279400"/>
            <a:r>
              <a:rPr lang="hu-HU" dirty="0" smtClean="0">
                <a:cs typeface="Times New Roman" panose="02020603050405020304" pitchFamily="18" charset="0"/>
              </a:rPr>
              <a:t>egyszerűsítés</a:t>
            </a:r>
          </a:p>
          <a:p>
            <a:pPr marL="1608138" lvl="2" indent="-279400"/>
            <a:r>
              <a:rPr lang="hu-HU" dirty="0" smtClean="0">
                <a:cs typeface="Times New Roman" panose="02020603050405020304" pitchFamily="18" charset="0"/>
              </a:rPr>
              <a:t>modernizáció</a:t>
            </a:r>
          </a:p>
          <a:p>
            <a:pPr marL="1608138" lvl="2" indent="-279400"/>
            <a:r>
              <a:rPr lang="hu-HU" dirty="0" smtClean="0">
                <a:cs typeface="Times New Roman" panose="02020603050405020304" pitchFamily="18" charset="0"/>
              </a:rPr>
              <a:t>visszaélési lehetőségek minimalizálása</a:t>
            </a:r>
          </a:p>
          <a:p>
            <a:pPr marL="1608138" lvl="2" indent="-279400"/>
            <a:endParaRPr lang="hu-H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8138" lvl="2" indent="-279400"/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7513" lvl="2" indent="0">
              <a:buNone/>
            </a:pPr>
            <a:endParaRPr lang="hu-H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7" cy="77809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681410"/>
            <a:ext cx="8424937" cy="6264696"/>
          </a:xfrm>
        </p:spPr>
        <p:txBody>
          <a:bodyPr>
            <a:normAutofit fontScale="40000" lnSpcReduction="20000"/>
          </a:bodyPr>
          <a:lstStyle/>
          <a:p>
            <a:pPr lvl="0"/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457200" lvl="1" indent="0">
              <a:buNone/>
            </a:pPr>
            <a:r>
              <a:rPr lang="hu-HU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új jövedéki adótörvény hatályba lépése 3 lépcsőben valósul meg :</a:t>
            </a:r>
          </a:p>
          <a:p>
            <a:pPr marL="457200" lvl="1" indent="0">
              <a:buNone/>
            </a:pPr>
            <a:endParaRPr lang="hu-HU" sz="5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 február 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1-vel az új jövedéki adótörvény átmeneti rendelkezése lép </a:t>
            </a: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hatályba.</a:t>
            </a:r>
          </a:p>
          <a:p>
            <a:pPr marL="457200" lvl="1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 </a:t>
            </a: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április 1-vel 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jövedéki adótörvény teljes anyagi- és eljárásjogi rendelkezése </a:t>
            </a: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hatályba.</a:t>
            </a:r>
          </a:p>
          <a:p>
            <a:pPr marL="457200" lvl="1" indent="0" algn="just">
              <a:buNone/>
            </a:pPr>
            <a:endParaRPr lang="hu-H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 január 1-vel az 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állami adó- és vámhatóság </a:t>
            </a: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által a 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nyilvántartások vezetésére, valamint a jövedéki okmányok és adatszolgáltatásra szolgáló nyomtatványok kialakítására alkalmas számítógépes program elkészítésére és ennek a számítógépes programnak, mint lehetőség (azaz nem kötelező jelleggel) az engedélyes gazdálkodók általi </a:t>
            </a: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rendszeresítésére, valamint NAV által történő 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adóbevallás tervezet </a:t>
            </a: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elkészítése.</a:t>
            </a:r>
          </a:p>
          <a:p>
            <a:pPr marL="457200" lvl="1" indent="0" algn="just">
              <a:buNone/>
            </a:pP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cigaretta, a finomra vágott fogyasztási dohány, az egyéb fogyasztási dohány adómérték változása lép </a:t>
            </a: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hatályba.</a:t>
            </a: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165225" y="3011488"/>
            <a:ext cx="6813550" cy="922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tIns="102870" rIns="102870" bIns="102870" spcCol="1270" anchor="ctr"/>
          <a:lstStyle/>
          <a:p>
            <a:pPr defTabSz="1200150">
              <a:lnSpc>
                <a:spcPct val="90000"/>
              </a:lnSpc>
              <a:spcAft>
                <a:spcPct val="35000"/>
              </a:spcAft>
              <a:defRPr/>
            </a:pPr>
            <a:endParaRPr lang="hu-HU" sz="2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églalap 1"/>
          <p:cNvSpPr>
            <a:spLocks noChangeArrowheads="1"/>
          </p:cNvSpPr>
          <p:nvPr/>
        </p:nvSpPr>
        <p:spPr bwMode="auto">
          <a:xfrm>
            <a:off x="179388" y="1233488"/>
            <a:ext cx="8520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84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endParaRPr lang="hu-HU" altLang="hu-H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57225"/>
            <a:ext cx="9144000" cy="0"/>
          </a:xfrm>
          <a:prstGeom prst="line">
            <a:avLst/>
          </a:prstGeom>
          <a:ln w="1905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Szövegdoboz 3"/>
          <p:cNvSpPr txBox="1">
            <a:spLocks noChangeArrowheads="1"/>
          </p:cNvSpPr>
          <p:nvPr/>
        </p:nvSpPr>
        <p:spPr bwMode="auto">
          <a:xfrm>
            <a:off x="395537" y="1233487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16" descr="NAV_hosszu_logo_RG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450"/>
            <a:ext cx="1284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7" cy="77809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681410"/>
            <a:ext cx="8424937" cy="6264696"/>
          </a:xfrm>
        </p:spPr>
        <p:txBody>
          <a:bodyPr>
            <a:normAutofit/>
          </a:bodyPr>
          <a:lstStyle/>
          <a:p>
            <a:pPr lvl="0"/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5536" y="1667226"/>
            <a:ext cx="82089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Elektronikus nyilvántartás vezetésre kötelezett </a:t>
            </a:r>
            <a:r>
              <a:rPr lang="hu-HU" dirty="0" smtClean="0">
                <a:solidFill>
                  <a:srgbClr val="FF0000"/>
                </a:solidFill>
              </a:rPr>
              <a:t>engedélyes esetén:</a:t>
            </a:r>
          </a:p>
          <a:p>
            <a:endParaRPr lang="hu-HU" dirty="0" smtClean="0"/>
          </a:p>
          <a:p>
            <a:pPr algn="just"/>
            <a:r>
              <a:rPr lang="hu-HU" dirty="0" smtClean="0"/>
              <a:t>Az engedélyes 2017. február 28-ig – EAR 2017. március 10-ig -  </a:t>
            </a:r>
            <a:r>
              <a:rPr lang="hu-HU" dirty="0"/>
              <a:t>(változatlan, módosítva, összevontan, információs rendszer, közvetlen elektronikus kapcsolat, jövedéki biztosíték, szabadforgalomba bocsátás) </a:t>
            </a:r>
            <a:r>
              <a:rPr lang="hu-HU" dirty="0" smtClean="0"/>
              <a:t>nyilatkozik. 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A vámhatóság  2017. március </a:t>
            </a:r>
            <a:r>
              <a:rPr lang="hu-HU" dirty="0"/>
              <a:t>15-ig adategyeztetés </a:t>
            </a:r>
            <a:r>
              <a:rPr lang="hu-HU" dirty="0" smtClean="0"/>
              <a:t>engedélyokirat </a:t>
            </a:r>
            <a:r>
              <a:rPr lang="hu-HU" dirty="0"/>
              <a:t>tervezetét </a:t>
            </a:r>
            <a:r>
              <a:rPr lang="hu-HU" dirty="0" smtClean="0"/>
              <a:t>elkészíti/. Az engedélyes 2017. március </a:t>
            </a:r>
            <a:r>
              <a:rPr lang="hu-HU" dirty="0"/>
              <a:t>23-ig </a:t>
            </a:r>
            <a:r>
              <a:rPr lang="hu-HU" dirty="0" smtClean="0"/>
              <a:t>észrevételezés. 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A vámhatóság 2017. március </a:t>
            </a:r>
            <a:r>
              <a:rPr lang="hu-HU" dirty="0"/>
              <a:t>29-ig kiadja az elektronikus engedélyt 2017. </a:t>
            </a:r>
            <a:r>
              <a:rPr lang="hu-HU" dirty="0" smtClean="0"/>
              <a:t>április </a:t>
            </a:r>
            <a:r>
              <a:rPr lang="hu-HU" dirty="0"/>
              <a:t>1-i érvényességgel és a </a:t>
            </a:r>
            <a:r>
              <a:rPr lang="hu-HU" dirty="0" err="1"/>
              <a:t>Jöt</a:t>
            </a:r>
            <a:r>
              <a:rPr lang="hu-HU" dirty="0"/>
              <a:t>. szerinti engedély </a:t>
            </a:r>
            <a:r>
              <a:rPr lang="hu-HU" dirty="0" smtClean="0"/>
              <a:t>2017. március </a:t>
            </a:r>
            <a:r>
              <a:rPr lang="hu-HU" dirty="0"/>
              <a:t>31-vel </a:t>
            </a:r>
            <a:r>
              <a:rPr lang="hu-HU" dirty="0" smtClean="0"/>
              <a:t>megszűnik.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Az engedélyeseknek célszerű </a:t>
            </a:r>
            <a:r>
              <a:rPr lang="hu-HU" dirty="0"/>
              <a:t>időben elkezdeni a banki </a:t>
            </a:r>
            <a:r>
              <a:rPr lang="hu-HU" dirty="0" smtClean="0"/>
              <a:t>ügyintézést </a:t>
            </a:r>
            <a:r>
              <a:rPr lang="hu-HU" dirty="0"/>
              <a:t>új jövedéki biztosíték </a:t>
            </a:r>
            <a:r>
              <a:rPr lang="hu-HU" dirty="0" smtClean="0"/>
              <a:t>nyújtás. A vámhatóság</a:t>
            </a:r>
            <a:r>
              <a:rPr lang="hu-HU" dirty="0"/>
              <a:t>: 2017. </a:t>
            </a:r>
            <a:r>
              <a:rPr lang="hu-HU" dirty="0" smtClean="0"/>
              <a:t>július </a:t>
            </a:r>
            <a:r>
              <a:rPr lang="hu-HU" dirty="0"/>
              <a:t>1-ig új jövedéki biztosíték </a:t>
            </a:r>
            <a:r>
              <a:rPr lang="hu-HU" dirty="0" smtClean="0"/>
              <a:t>jóváhagyás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47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-tém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-tém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-tém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1545</Words>
  <Application>Microsoft Office PowerPoint</Application>
  <PresentationFormat>Diavetítés a képernyőre (4:3 oldalarány)</PresentationFormat>
  <Paragraphs>234</Paragraphs>
  <Slides>24</Slides>
  <Notes>24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Office-téma</vt:lpstr>
      <vt:lpstr>1_Office-téma</vt:lpstr>
      <vt:lpstr>2_Office-téma</vt:lpstr>
      <vt:lpstr>3_Office-téma</vt:lpstr>
      <vt:lpstr>A jövedéki adóról szóló 2016. évi LXVIII. törvény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Termékek</vt:lpstr>
      <vt:lpstr>Adóraktárak</vt:lpstr>
      <vt:lpstr>Adóraktár típusok</vt:lpstr>
      <vt:lpstr>Kisüzemi bortermelő</vt:lpstr>
      <vt:lpstr>Jövedéki engedélyes tevékenység</vt:lpstr>
      <vt:lpstr>Jövedéki termékek kiskereskedelme</vt:lpstr>
      <vt:lpstr>PowerPoint bemutató</vt:lpstr>
      <vt:lpstr>PowerPoint bemutató</vt:lpstr>
      <vt:lpstr>ELLENŐRZÉS Változások összefoglalása</vt:lpstr>
      <vt:lpstr>Szabálytalanságok, jogkövetkezmények </vt:lpstr>
      <vt:lpstr>Jogkövetkezmények (általános szabály)</vt:lpstr>
      <vt:lpstr>PowerPoint bemutató</vt:lpstr>
    </vt:vector>
  </TitlesOfParts>
  <Company>Nemzeti Adó- és Vámhivatal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jövedéki adóról szóló 2016. évi LXVIII. törvény</dc:title>
  <dc:creator>Baranyi Csaba</dc:creator>
  <cp:lastModifiedBy>Dr. Varga Péter</cp:lastModifiedBy>
  <cp:revision>131</cp:revision>
  <dcterms:created xsi:type="dcterms:W3CDTF">2016-07-25T08:06:03Z</dcterms:created>
  <dcterms:modified xsi:type="dcterms:W3CDTF">2016-11-24T10:28:23Z</dcterms:modified>
</cp:coreProperties>
</file>