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19"/>
  </p:notesMasterIdLst>
  <p:sldIdLst>
    <p:sldId id="350" r:id="rId2"/>
    <p:sldId id="353" r:id="rId3"/>
    <p:sldId id="372" r:id="rId4"/>
    <p:sldId id="335" r:id="rId5"/>
    <p:sldId id="359" r:id="rId6"/>
    <p:sldId id="370" r:id="rId7"/>
    <p:sldId id="374" r:id="rId8"/>
    <p:sldId id="377" r:id="rId9"/>
    <p:sldId id="369" r:id="rId10"/>
    <p:sldId id="362" r:id="rId11"/>
    <p:sldId id="367" r:id="rId12"/>
    <p:sldId id="364" r:id="rId13"/>
    <p:sldId id="363" r:id="rId14"/>
    <p:sldId id="365" r:id="rId15"/>
    <p:sldId id="345" r:id="rId16"/>
    <p:sldId id="373" r:id="rId17"/>
    <p:sldId id="282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00"/>
    <a:srgbClr val="FDF9E9"/>
    <a:srgbClr val="66FF33"/>
    <a:srgbClr val="FFFFCC"/>
    <a:srgbClr val="FFFF99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F00BE7-6FA0-46EC-AFF0-02FF2423F013}" type="datetimeFigureOut">
              <a:rPr lang="hu-HU"/>
              <a:pPr>
                <a:defRPr/>
              </a:pPr>
              <a:t>2016.11.23.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32B216-B63D-4DC5-8339-257A082632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9103DD-49AC-499B-94C7-DE117A0B8CE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7526EB-B755-4F94-A136-7443FBA528C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AA876B-FEF7-43C5-8465-C8AF1D9D5B0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63AA00-76D5-4288-BAEA-59FC9BFC62A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4FAFB8-1ECC-40DF-A343-B5F2433C31F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D9CF37-64BD-41A1-B969-CA757ADF77A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B2D590-63E1-45E6-8EB4-B1282761FA8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669007-3C60-4CC0-88E6-5E16B6DAE14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19FE62-63BD-45E9-9A4E-00A65FAE8C4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1CAA1E-E23A-4B9D-AE2D-940F94B59BF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711C02-FCC3-4915-8F4C-10650E4872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54E5E88-F315-432F-B367-B1FFD394BAE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93096"/>
            <a:ext cx="6553200" cy="864047"/>
          </a:xfrm>
        </p:spPr>
        <p:txBody>
          <a:bodyPr>
            <a:normAutofit/>
          </a:bodyPr>
          <a:lstStyle/>
          <a:p>
            <a:pPr marL="26988" algn="ctr" eaLnBrk="1" hangingPunct="1"/>
            <a:r>
              <a:rPr lang="hu-HU" sz="3600" b="1" dirty="0" smtClean="0">
                <a:solidFill>
                  <a:srgbClr val="0070C0"/>
                </a:solidFill>
                <a:latin typeface="Arial" charset="0"/>
              </a:rPr>
              <a:t>RÉGIÓK és TRENDEK</a:t>
            </a:r>
          </a:p>
          <a:p>
            <a:pPr marL="26988" algn="ctr" eaLnBrk="1" hangingPunct="1"/>
            <a:endParaRPr lang="hu-HU" sz="20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63688" y="5565338"/>
            <a:ext cx="590465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hu-HU" sz="2400" b="1" dirty="0">
                <a:solidFill>
                  <a:schemeClr val="bg1"/>
                </a:solidFill>
              </a:rPr>
              <a:t>CSÍKI SÁNDOR</a:t>
            </a:r>
            <a:endParaRPr lang="hu-HU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hu-HU" sz="1400" dirty="0">
                <a:latin typeface="Calibri" pitchFamily="34" charset="0"/>
              </a:rPr>
              <a:t>   </a:t>
            </a:r>
            <a:r>
              <a:rPr lang="hu-HU" sz="1600" b="1" dirty="0" smtClean="0"/>
              <a:t>Vendéglátás Akadémia, HÉVIZ 2016</a:t>
            </a:r>
            <a:endParaRPr lang="hu-HU" sz="1600" dirty="0"/>
          </a:p>
          <a:p>
            <a:endParaRPr lang="hu-HU" sz="1600" dirty="0">
              <a:latin typeface="Calibri" pitchFamily="34" charset="0"/>
            </a:endParaRPr>
          </a:p>
          <a:p>
            <a:endParaRPr lang="hu-HU" b="1" dirty="0">
              <a:latin typeface="Calibri" pitchFamily="34" charset="0"/>
            </a:endParaRPr>
          </a:p>
        </p:txBody>
      </p:sp>
      <p:pic>
        <p:nvPicPr>
          <p:cNvPr id="9220" name="Kép 7" descr="BigFoodsLobbyist85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65436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432048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95736" y="548680"/>
            <a:ext cx="45516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A KÁRPÁT-MEDENCE RÉGIÓI</a:t>
            </a:r>
          </a:p>
          <a:p>
            <a:pPr algn="ctr"/>
            <a:r>
              <a:rPr lang="hu-HU" sz="1400" b="1" dirty="0" smtClean="0">
                <a:solidFill>
                  <a:srgbClr val="0070C0"/>
                </a:solidFill>
              </a:rPr>
              <a:t>(régiós versenykörnyezet)</a:t>
            </a:r>
            <a:endParaRPr lang="hu-H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ép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2233"/>
            <a:ext cx="9144000" cy="547576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483768" y="404664"/>
            <a:ext cx="40019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MAGYARORSZÁG RÉGIÓI</a:t>
            </a:r>
          </a:p>
          <a:p>
            <a:pPr algn="ctr"/>
            <a:r>
              <a:rPr lang="hu-HU" sz="1400" b="1" dirty="0" smtClean="0">
                <a:solidFill>
                  <a:srgbClr val="0070C0"/>
                </a:solidFill>
              </a:rPr>
              <a:t>(régiós versenykörnyezet)</a:t>
            </a:r>
            <a:endParaRPr lang="hu-H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97303" y="404664"/>
            <a:ext cx="5703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A </a:t>
            </a:r>
            <a:r>
              <a:rPr lang="hu-HU" sz="2400" b="1" dirty="0" smtClean="0">
                <a:solidFill>
                  <a:srgbClr val="0070C0"/>
                </a:solidFill>
              </a:rPr>
              <a:t>NYUGAT-DUNÁNTÚL</a:t>
            </a:r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r>
              <a:rPr lang="hu-HU" sz="2400" b="1" dirty="0" smtClean="0">
                <a:solidFill>
                  <a:srgbClr val="0070C0"/>
                </a:solidFill>
              </a:rPr>
              <a:t>KISTÉRSÉGEI</a:t>
            </a:r>
          </a:p>
          <a:p>
            <a:pPr algn="ctr"/>
            <a:r>
              <a:rPr lang="hu-HU" sz="1600" b="1" dirty="0" smtClean="0">
                <a:solidFill>
                  <a:srgbClr val="0070C0"/>
                </a:solidFill>
              </a:rPr>
              <a:t>(kistérségi versenykörnyezet)</a:t>
            </a:r>
          </a:p>
          <a:p>
            <a:endParaRPr lang="hu-HU" sz="2400" b="1" dirty="0">
              <a:solidFill>
                <a:srgbClr val="0070C0"/>
              </a:solidFill>
            </a:endParaRPr>
          </a:p>
        </p:txBody>
      </p:sp>
      <p:pic>
        <p:nvPicPr>
          <p:cNvPr id="5" name="Kép 4" descr="nyd2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124744"/>
            <a:ext cx="4104456" cy="5627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é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1323"/>
            <a:ext cx="9144000" cy="539667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475656" y="548680"/>
            <a:ext cx="66247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 smtClean="0"/>
              <a:t>A „Magyar tájak, régiók </a:t>
            </a:r>
            <a:r>
              <a:rPr lang="hu-HU" sz="1400" dirty="0" err="1" smtClean="0"/>
              <a:t>íztérképe</a:t>
            </a:r>
            <a:r>
              <a:rPr lang="hu-HU" sz="1400" dirty="0" smtClean="0"/>
              <a:t>” [</a:t>
            </a:r>
            <a:r>
              <a:rPr lang="hu-HU" sz="1400" dirty="0" err="1" smtClean="0"/>
              <a:t>Biacs</a:t>
            </a:r>
            <a:r>
              <a:rPr lang="hu-HU" sz="1400" dirty="0" smtClean="0"/>
              <a:t> P., Szabó E.] szerint </a:t>
            </a:r>
            <a:r>
              <a:rPr lang="hu-HU" sz="1400" dirty="0" smtClean="0"/>
              <a:t>a Nyugat-Dunántúlt </a:t>
            </a:r>
            <a:r>
              <a:rPr lang="hu-HU" sz="1400" dirty="0" smtClean="0"/>
              <a:t>a </a:t>
            </a:r>
            <a:r>
              <a:rPr lang="hu-HU" sz="1400" b="1" dirty="0" smtClean="0">
                <a:solidFill>
                  <a:srgbClr val="FF0000"/>
                </a:solidFill>
              </a:rPr>
              <a:t>sós, </a:t>
            </a:r>
            <a:r>
              <a:rPr lang="hu-HU" sz="1400" b="1" dirty="0" smtClean="0">
                <a:solidFill>
                  <a:srgbClr val="FF0000"/>
                </a:solidFill>
              </a:rPr>
              <a:t>savanyú ízek</a:t>
            </a:r>
            <a:r>
              <a:rPr lang="hu-HU" sz="1400" dirty="0" smtClean="0"/>
              <a:t> </a:t>
            </a:r>
            <a:r>
              <a:rPr lang="hu-HU" sz="1400" dirty="0" smtClean="0"/>
              <a:t>jellemzik</a:t>
            </a:r>
            <a:r>
              <a:rPr lang="hu-HU" sz="1400" dirty="0" smtClean="0"/>
              <a:t>.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99592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584" y="404664"/>
            <a:ext cx="766834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hu-H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 íz-térkép alapján, </a:t>
            </a:r>
            <a:r>
              <a:rPr lang="hu-H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Nyugat-Dunántúlt </a:t>
            </a:r>
            <a:r>
              <a:rPr kumimoji="0" lang="hu-H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 </a:t>
            </a: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édes,</a:t>
            </a:r>
            <a:r>
              <a:rPr kumimoji="0" lang="hu-H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savanyú </a:t>
            </a: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ízek </a:t>
            </a: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jellemzik</a:t>
            </a:r>
            <a:r>
              <a:rPr kumimoji="0" lang="hu-HU" sz="14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hu-HU" sz="14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kumimoji="0" lang="hu-HU" sz="14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hu-HU" sz="1200" dirty="0" smtClean="0"/>
              <a:t>Leves</a:t>
            </a:r>
            <a:r>
              <a:rPr lang="hu-HU" sz="1200" dirty="0" smtClean="0"/>
              <a:t>: </a:t>
            </a:r>
            <a:r>
              <a:rPr lang="hu-HU" sz="1200" b="1" dirty="0" smtClean="0"/>
              <a:t>húslevesek</a:t>
            </a:r>
            <a:r>
              <a:rPr lang="hu-HU" sz="1200" dirty="0" smtClean="0"/>
              <a:t> a betétről elnevezve (lúdgége, rizskása, rozmaringos). Tökmagköpesztés – </a:t>
            </a:r>
            <a:r>
              <a:rPr lang="hu-HU" sz="1200" b="1" dirty="0" smtClean="0"/>
              <a:t>tepertős tört bab </a:t>
            </a:r>
            <a:r>
              <a:rPr lang="hu-HU" sz="1200" dirty="0" smtClean="0"/>
              <a:t>tökmagolajos savanyú káposztával. Gyakori alapanyagok: </a:t>
            </a:r>
            <a:r>
              <a:rPr lang="hu-HU" sz="1200" b="1" dirty="0" smtClean="0"/>
              <a:t>burgonya, kerekrépa, hajdina, gomba, gyümölcs, </a:t>
            </a:r>
            <a:r>
              <a:rPr lang="hu-HU" sz="1200" dirty="0" smtClean="0"/>
              <a:t>kukorica. Burgonya, szalonna, tejfölös, paprikás hagyma. Töltött káposzta hajdinával. </a:t>
            </a:r>
            <a:r>
              <a:rPr lang="hu-HU" sz="1200" b="1" dirty="0" smtClean="0"/>
              <a:t>Hájas </a:t>
            </a:r>
            <a:r>
              <a:rPr lang="hu-HU" sz="1200" b="1" dirty="0" err="1" smtClean="0"/>
              <a:t>kráfli</a:t>
            </a:r>
            <a:r>
              <a:rPr lang="hu-HU" sz="1200" dirty="0" smtClean="0"/>
              <a:t>. Hőkön sült perec. Kalácsok (</a:t>
            </a:r>
            <a:r>
              <a:rPr lang="hu-HU" sz="1200" dirty="0" err="1" smtClean="0"/>
              <a:t>fumu</a:t>
            </a:r>
            <a:r>
              <a:rPr lang="hu-HU" sz="1200" dirty="0" smtClean="0"/>
              <a:t>). Babos pogácsa, </a:t>
            </a:r>
            <a:r>
              <a:rPr lang="hu-HU" sz="1200" dirty="0" err="1" smtClean="0"/>
              <a:t>langali</a:t>
            </a:r>
            <a:r>
              <a:rPr lang="hu-HU" sz="1200" dirty="0" smtClean="0"/>
              <a:t> (lángos). </a:t>
            </a:r>
            <a:r>
              <a:rPr lang="hu-HU" sz="1200" b="1" dirty="0" smtClean="0"/>
              <a:t>Hegyi gulyás</a:t>
            </a:r>
            <a:r>
              <a:rPr lang="hu-HU" sz="1200" dirty="0" smtClean="0"/>
              <a:t> (szüretkor, szőlőhegyen). </a:t>
            </a:r>
            <a:r>
              <a:rPr lang="hu-HU" sz="1200" b="1" dirty="0" smtClean="0"/>
              <a:t>Csülökpörkölt. </a:t>
            </a:r>
            <a:endParaRPr lang="hu-HU" sz="1200" dirty="0" smtClean="0"/>
          </a:p>
          <a:p>
            <a:pPr algn="just"/>
            <a:endParaRPr lang="hu-HU" sz="1400" dirty="0" smtClean="0"/>
          </a:p>
          <a:p>
            <a:pPr algn="just"/>
            <a:endParaRPr lang="hu-HU" sz="1200" dirty="0" smtClean="0"/>
          </a:p>
          <a:p>
            <a:pPr algn="just"/>
            <a:endParaRPr lang="hu-HU" sz="1200" dirty="0" smtClean="0"/>
          </a:p>
          <a:p>
            <a:pPr algn="just"/>
            <a:endParaRPr lang="hu-HU" sz="1200" dirty="0" smtClean="0"/>
          </a:p>
          <a:p>
            <a:pPr algn="just"/>
            <a:endParaRPr lang="hu-HU" sz="1200" dirty="0" smtClean="0"/>
          </a:p>
          <a:p>
            <a:pPr algn="just"/>
            <a:endParaRPr lang="hu-HU" sz="1200" dirty="0" smtClean="0"/>
          </a:p>
          <a:p>
            <a:pPr algn="just"/>
            <a:endParaRPr lang="hu-HU" sz="12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Kép 6" descr="HU_NUTS_23_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88840"/>
            <a:ext cx="6480720" cy="4353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195513" y="908050"/>
            <a:ext cx="4689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chemeClr val="accent1"/>
                </a:solidFill>
              </a:rPr>
              <a:t>Látni és látszani!</a:t>
            </a:r>
          </a:p>
        </p:txBody>
      </p:sp>
      <p:pic>
        <p:nvPicPr>
          <p:cNvPr id="19459" name="Picture 5" descr="global-vil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44675"/>
            <a:ext cx="60483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092950" y="5013325"/>
            <a:ext cx="125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/>
              <a:t>„Globális falu”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hu-HU" sz="1500" i="1" dirty="0" smtClean="0">
                <a:latin typeface="Arial" charset="0"/>
                <a:cs typeface="Arial" charset="0"/>
              </a:rPr>
              <a:t>	</a:t>
            </a:r>
            <a:r>
              <a:rPr lang="hu-HU" sz="1600" dirty="0" smtClean="0">
                <a:latin typeface="Arial" charset="0"/>
                <a:cs typeface="Arial" charset="0"/>
              </a:rPr>
              <a:t>„Legelőször is tudni kell a víz tulajdonságát; azután az alkalmatos halnak az arányát, azután a megtisztítást, azután a darabolást, az egyforma </a:t>
            </a:r>
            <a:r>
              <a:rPr lang="hu-HU" sz="1600" dirty="0" err="1" smtClean="0">
                <a:latin typeface="Arial" charset="0"/>
                <a:cs typeface="Arial" charset="0"/>
              </a:rPr>
              <a:t>megszíjjalást</a:t>
            </a:r>
            <a:r>
              <a:rPr lang="hu-HU" sz="1600" dirty="0" smtClean="0">
                <a:latin typeface="Arial" charset="0"/>
                <a:cs typeface="Arial" charset="0"/>
              </a:rPr>
              <a:t>, azután a só mennyiségét, azután a hagymáét, paprikáét – hát még a tűz igazgatását, a sodrást – mert kavarni a világért sem szabad; s mindennek az </a:t>
            </a:r>
            <a:r>
              <a:rPr lang="hu-HU" sz="1600" dirty="0" err="1" smtClean="0">
                <a:latin typeface="Arial" charset="0"/>
                <a:cs typeface="Arial" charset="0"/>
              </a:rPr>
              <a:t>azután-osztánnak</a:t>
            </a:r>
            <a:r>
              <a:rPr lang="hu-HU" sz="1600" dirty="0" smtClean="0">
                <a:latin typeface="Arial" charset="0"/>
                <a:cs typeface="Arial" charset="0"/>
              </a:rPr>
              <a:t> a legfőbbjét: hogy mikor van készen az a halászlé, – miről lehet ezt megtudni? ” </a:t>
            </a:r>
            <a:r>
              <a:rPr lang="hu-HU" sz="1200" dirty="0" smtClean="0">
                <a:latin typeface="Arial" charset="0"/>
                <a:cs typeface="Arial" charset="0"/>
              </a:rPr>
              <a:t>(Herman Ottó, A magyar halászat könyve, 1887)</a:t>
            </a:r>
          </a:p>
          <a:p>
            <a:pPr eaLnBrk="1" hangingPunct="1">
              <a:buFont typeface="Wingdings 2" pitchFamily="18" charset="2"/>
              <a:buNone/>
            </a:pPr>
            <a:endParaRPr lang="hu-HU" sz="1800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u-HU" sz="1800" dirty="0" smtClean="0"/>
              <a:t>   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A mítosz felnagyítja,  majd misztikus magasságokba emeli az ételt, amely ettől bizonyítottan csak ott, akkor, és mindenekfelett </a:t>
            </a:r>
            <a:r>
              <a:rPr lang="hu-H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csak az által a személy által elképzelhetően lesz elkészíthető, és így válik megkülönböztethetően más, jobb, kiválóbb étellé, mint bárkié, bárhol. </a:t>
            </a:r>
          </a:p>
          <a:p>
            <a:pPr eaLnBrk="1" hangingPunct="1">
              <a:buFont typeface="Wingdings 2" pitchFamily="18" charset="2"/>
              <a:buNone/>
            </a:pPr>
            <a:endParaRPr lang="hu-H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	Ez a mítosz-marketing (MM) igen hatékonyan működik, mert láthatóan nem az iskolázottságtól, sokkal inkább </a:t>
            </a:r>
            <a:r>
              <a:rPr lang="hu-H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 emberi természettől és a mélység és a történetmesélés iránti fogékonyságból lesz az, ami.</a:t>
            </a:r>
            <a:endParaRPr lang="hu-HU" sz="16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tx2">
                    <a:satMod val="130000"/>
                  </a:schemeClr>
                </a:solidFill>
              </a:rPr>
              <a:t>  </a:t>
            </a:r>
            <a:r>
              <a:rPr lang="hu-HU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MÍTOSZ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MARKETING</a:t>
            </a:r>
            <a:endParaRPr lang="hu-H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1700213"/>
            <a:ext cx="5040313" cy="863600"/>
          </a:xfr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hu-HU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u-HU" sz="2800" dirty="0" smtClean="0">
                <a:solidFill>
                  <a:srgbClr val="FF0000"/>
                </a:solidFill>
                <a:latin typeface="Calibri" pitchFamily="34" charset="0"/>
              </a:rPr>
              <a:t>Köszönöm megtisztelő figyelmüket!</a:t>
            </a:r>
          </a:p>
        </p:txBody>
      </p:sp>
      <p:pic>
        <p:nvPicPr>
          <p:cNvPr id="15" name="Kép 14" descr="210x210 foodandwine.h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36912"/>
            <a:ext cx="129773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96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6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051720" y="404664"/>
            <a:ext cx="6399212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hu-HU" sz="2400" b="1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AZ IPARI KORSZAKOT MEGELŐZŐEN…</a:t>
            </a:r>
            <a:r>
              <a:rPr lang="hu-HU" sz="1800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hu-HU" sz="1800" dirty="0" smtClean="0"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</a:br>
            <a:endParaRPr lang="hu-HU" sz="1800" dirty="0" smtClean="0"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835150" y="908050"/>
            <a:ext cx="684053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dirty="0">
                <a:solidFill>
                  <a:schemeClr val="tx2"/>
                </a:solidFill>
              </a:rPr>
              <a:t>A korábbi évszázadokat Európában is a hiányos táplálkozás, a nehezen emészthető</a:t>
            </a:r>
            <a:r>
              <a:rPr lang="hu-HU" sz="1200" b="1" dirty="0">
                <a:solidFill>
                  <a:srgbClr val="00B0F0"/>
                </a:solidFill>
              </a:rPr>
              <a:t>, </a:t>
            </a:r>
            <a:r>
              <a:rPr lang="hu-HU" sz="1200" b="1" dirty="0">
                <a:solidFill>
                  <a:srgbClr val="FF0000"/>
                </a:solidFill>
              </a:rPr>
              <a:t>íztelen</a:t>
            </a:r>
            <a:r>
              <a:rPr lang="hu-HU" sz="1200" dirty="0">
                <a:solidFill>
                  <a:srgbClr val="FF0000"/>
                </a:solidFill>
              </a:rPr>
              <a:t>, </a:t>
            </a:r>
            <a:r>
              <a:rPr lang="hu-HU" sz="1200" dirty="0">
                <a:solidFill>
                  <a:schemeClr val="tx2"/>
                </a:solidFill>
              </a:rPr>
              <a:t>sok rostot tartalmazó, rosszul  elkészített, figyelmetlenségből, vagy tudatlanságból szennyezett ételek</a:t>
            </a:r>
            <a:r>
              <a:rPr lang="hu-HU" sz="1200" dirty="0"/>
              <a:t>, </a:t>
            </a:r>
            <a:r>
              <a:rPr lang="hu-HU" sz="1200" dirty="0">
                <a:solidFill>
                  <a:schemeClr val="tx2"/>
                </a:solidFill>
              </a:rPr>
              <a:t>az éhínségek, az emelkedő élelmiszerárak jellemezték.</a:t>
            </a:r>
          </a:p>
          <a:p>
            <a:pPr algn="r"/>
            <a:endParaRPr lang="hu-HU" sz="1600" dirty="0">
              <a:solidFill>
                <a:schemeClr val="tx2"/>
              </a:solidFill>
            </a:endParaRPr>
          </a:p>
          <a:p>
            <a:pPr algn="r"/>
            <a:endParaRPr lang="hu-HU" sz="1600" dirty="0">
              <a:solidFill>
                <a:schemeClr val="tx2"/>
              </a:solidFill>
            </a:endParaRPr>
          </a:p>
          <a:p>
            <a:pPr algn="r"/>
            <a:endParaRPr lang="hu-HU" sz="16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endParaRPr lang="hu-HU" sz="1400" dirty="0">
              <a:solidFill>
                <a:schemeClr val="tx2"/>
              </a:solidFill>
            </a:endParaRPr>
          </a:p>
          <a:p>
            <a:r>
              <a:rPr lang="hu-HU" sz="1400" dirty="0">
                <a:solidFill>
                  <a:schemeClr val="tx2"/>
                </a:solidFill>
              </a:rPr>
              <a:t>	</a:t>
            </a:r>
            <a:r>
              <a:rPr lang="hu-HU" sz="1600" dirty="0">
                <a:solidFill>
                  <a:schemeClr val="tx2"/>
                </a:solidFill>
              </a:rPr>
              <a:t>Az élelmiszerek tulajdonságai közül a </a:t>
            </a:r>
            <a:r>
              <a:rPr lang="hu-HU" sz="1600" b="1" dirty="0">
                <a:solidFill>
                  <a:srgbClr val="FF0000"/>
                </a:solidFill>
              </a:rPr>
              <a:t>legfontosabb</a:t>
            </a:r>
            <a:r>
              <a:rPr lang="hu-HU" sz="1600" dirty="0">
                <a:solidFill>
                  <a:schemeClr val="tx2"/>
                </a:solidFill>
              </a:rPr>
              <a:t>, hogy:</a:t>
            </a:r>
          </a:p>
          <a:p>
            <a:pPr lvl="2">
              <a:buFontTx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rgbClr val="00B0F0"/>
                </a:solidFill>
              </a:rPr>
              <a:t>mennyire kiadós</a:t>
            </a:r>
            <a:r>
              <a:rPr lang="hu-HU" sz="1400" dirty="0">
                <a:solidFill>
                  <a:srgbClr val="00B0F0"/>
                </a:solidFill>
              </a:rPr>
              <a:t>, </a:t>
            </a:r>
          </a:p>
          <a:p>
            <a:pPr lvl="2">
              <a:buFontTx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rgbClr val="00B0F0"/>
                </a:solidFill>
              </a:rPr>
              <a:t>mennyibe kerül</a:t>
            </a:r>
            <a:r>
              <a:rPr lang="hu-HU" sz="1400" dirty="0">
                <a:solidFill>
                  <a:srgbClr val="00B0F0"/>
                </a:solidFill>
              </a:rPr>
              <a:t>,</a:t>
            </a:r>
          </a:p>
          <a:p>
            <a:pPr lvl="2">
              <a:buFontTx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rgbClr val="00B0F0"/>
                </a:solidFill>
              </a:rPr>
              <a:t>milyen mértékben reprezentálja a társadalmi státuszt</a:t>
            </a:r>
            <a:r>
              <a:rPr lang="hu-HU" sz="1400" dirty="0">
                <a:solidFill>
                  <a:schemeClr val="tx2"/>
                </a:solidFill>
              </a:rPr>
              <a:t>.</a:t>
            </a:r>
            <a:endParaRPr lang="hu-HU" sz="1400" dirty="0">
              <a:solidFill>
                <a:srgbClr val="00B0F0"/>
              </a:solidFill>
            </a:endParaRPr>
          </a:p>
          <a:p>
            <a:pPr lvl="2">
              <a:buFontTx/>
              <a:buChar char="•"/>
            </a:pP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rgbClr val="00B0F0"/>
                </a:solidFill>
              </a:rPr>
              <a:t>mennyire laktató</a:t>
            </a:r>
            <a:r>
              <a:rPr lang="hu-HU" sz="1400" b="1" dirty="0" smtClean="0">
                <a:solidFill>
                  <a:schemeClr val="tx2"/>
                </a:solidFill>
              </a:rPr>
              <a:t>,</a:t>
            </a:r>
          </a:p>
          <a:p>
            <a:pPr lvl="2"/>
            <a:endParaRPr lang="hu-HU" sz="1000" dirty="0">
              <a:solidFill>
                <a:schemeClr val="tx2"/>
              </a:solidFill>
            </a:endParaRPr>
          </a:p>
          <a:p>
            <a:r>
              <a:rPr lang="hu-HU" b="1" dirty="0">
                <a:solidFill>
                  <a:srgbClr val="FF0000"/>
                </a:solidFill>
              </a:rPr>
              <a:t>	</a:t>
            </a:r>
            <a:r>
              <a:rPr lang="hu-HU" sz="1600" dirty="0"/>
              <a:t>Az élelmiszerek tulajdonságai közül </a:t>
            </a:r>
            <a:r>
              <a:rPr lang="hu-HU" sz="1600" b="1" dirty="0" smtClean="0">
                <a:solidFill>
                  <a:srgbClr val="FF0000"/>
                </a:solidFill>
              </a:rPr>
              <a:t>NEM </a:t>
            </a:r>
            <a:r>
              <a:rPr lang="hu-HU" sz="1600" b="1" dirty="0">
                <a:solidFill>
                  <a:srgbClr val="FF0000"/>
                </a:solidFill>
              </a:rPr>
              <a:t>fontos</a:t>
            </a:r>
            <a:r>
              <a:rPr lang="hu-HU" sz="1600" dirty="0">
                <a:solidFill>
                  <a:srgbClr val="FF0000"/>
                </a:solidFill>
              </a:rPr>
              <a:t>: 	</a:t>
            </a:r>
          </a:p>
          <a:p>
            <a:pPr lvl="2">
              <a:buFontTx/>
              <a:buChar char="•"/>
            </a:pPr>
            <a:r>
              <a:rPr lang="hu-H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1600" b="1" dirty="0">
                <a:solidFill>
                  <a:schemeClr val="bg2">
                    <a:lumMod val="50000"/>
                  </a:schemeClr>
                </a:solidFill>
              </a:rPr>
              <a:t>tápértéke,</a:t>
            </a:r>
          </a:p>
          <a:p>
            <a:pPr lvl="2">
              <a:buFontTx/>
              <a:buChar char="•"/>
            </a:pPr>
            <a:r>
              <a:rPr lang="hu-HU" sz="1600" b="1" dirty="0">
                <a:solidFill>
                  <a:schemeClr val="bg2">
                    <a:lumMod val="50000"/>
                  </a:schemeClr>
                </a:solidFill>
              </a:rPr>
              <a:t> íze.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0244" name="Kép 3" descr="kit0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00213"/>
            <a:ext cx="66611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47813" y="455613"/>
            <a:ext cx="72009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b="1" dirty="0">
                <a:solidFill>
                  <a:schemeClr val="accent1"/>
                </a:solidFill>
              </a:rPr>
              <a:t>AZ ÍZLÉS, MINT TÁRSADALMI , GAZDASÁGI </a:t>
            </a:r>
            <a:r>
              <a:rPr lang="hu-HU" b="1" dirty="0">
                <a:solidFill>
                  <a:srgbClr val="FF0000"/>
                </a:solidFill>
              </a:rPr>
              <a:t>MOZGATÓRUGÓ</a:t>
            </a:r>
            <a:endParaRPr lang="hu-HU" b="1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pPr algn="r"/>
            <a:r>
              <a:rPr lang="hu-HU" sz="1400" dirty="0">
                <a:solidFill>
                  <a:schemeClr val="tx2"/>
                </a:solidFill>
              </a:rPr>
              <a:t>A táplálkozás mágiával, majd vallási rituálékkal való szoros kapcsolata helyett, az elmúlt évszázadokban egyre erősödve, a </a:t>
            </a:r>
            <a:r>
              <a:rPr lang="hu-HU" sz="1400" b="1" dirty="0">
                <a:solidFill>
                  <a:schemeClr val="accent1"/>
                </a:solidFill>
              </a:rPr>
              <a:t>tudományos szemlélet</a:t>
            </a: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dirty="0">
                <a:solidFill>
                  <a:schemeClr val="accent1"/>
                </a:solidFill>
              </a:rPr>
              <a:t>(dietétikai összefüggések, tápérték,</a:t>
            </a:r>
            <a:r>
              <a:rPr lang="hu-HU" sz="1400" dirty="0"/>
              <a:t> </a:t>
            </a:r>
            <a:r>
              <a:rPr lang="hu-HU" sz="1400" dirty="0">
                <a:solidFill>
                  <a:schemeClr val="accent1"/>
                </a:solidFill>
              </a:rPr>
              <a:t>stb.)</a:t>
            </a:r>
            <a:r>
              <a:rPr lang="hu-HU" sz="1400" b="1" dirty="0">
                <a:solidFill>
                  <a:schemeClr val="tx2"/>
                </a:solidFill>
              </a:rPr>
              <a:t> </a:t>
            </a:r>
            <a:r>
              <a:rPr lang="hu-HU" sz="1400" dirty="0">
                <a:solidFill>
                  <a:schemeClr val="tx2"/>
                </a:solidFill>
              </a:rPr>
              <a:t>vált egyre erősebbé, napjainkra pedig uralkodóvá. </a:t>
            </a: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  <a:p>
            <a:pPr algn="r"/>
            <a:endParaRPr lang="hu-HU" sz="1400" dirty="0">
              <a:solidFill>
                <a:schemeClr val="tx2"/>
              </a:solidFill>
            </a:endParaRPr>
          </a:p>
          <a:p>
            <a:pPr algn="r"/>
            <a:endParaRPr lang="hu-HU" sz="1400" dirty="0" smtClean="0">
              <a:solidFill>
                <a:schemeClr val="tx2"/>
              </a:solidFill>
            </a:endParaRPr>
          </a:p>
          <a:p>
            <a:pPr algn="r"/>
            <a:r>
              <a:rPr lang="hu-HU" sz="1400" dirty="0" smtClean="0">
                <a:solidFill>
                  <a:schemeClr val="tx2"/>
                </a:solidFill>
              </a:rPr>
              <a:t>A </a:t>
            </a:r>
            <a:r>
              <a:rPr lang="hu-HU" sz="1400" dirty="0">
                <a:solidFill>
                  <a:schemeClr val="tx2"/>
                </a:solidFill>
              </a:rPr>
              <a:t>20. század végi fogyasztói társadalmak trendjeként megszületve, az új évezredre az ételek </a:t>
            </a:r>
            <a:r>
              <a:rPr lang="hu-HU" sz="1400" b="1" dirty="0">
                <a:solidFill>
                  <a:schemeClr val="accent1"/>
                </a:solidFill>
              </a:rPr>
              <a:t>egészségessége, tápértéke és íze</a:t>
            </a:r>
            <a:r>
              <a:rPr lang="hu-HU" sz="1400" b="1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rgbClr val="00B0F0"/>
                </a:solidFill>
              </a:rPr>
              <a:t>(illata</a:t>
            </a:r>
            <a:r>
              <a:rPr lang="hu-HU" sz="1400" dirty="0">
                <a:solidFill>
                  <a:srgbClr val="00B0F0"/>
                </a:solidFill>
              </a:rPr>
              <a:t>) </a:t>
            </a:r>
            <a:r>
              <a:rPr lang="hu-HU" sz="1400" dirty="0">
                <a:solidFill>
                  <a:schemeClr val="tx2"/>
                </a:solidFill>
              </a:rPr>
              <a:t>vált a nyugati világ, élelmiszerekhez kötődő, legtöbbre tartott értékévé. </a:t>
            </a:r>
          </a:p>
          <a:p>
            <a:pPr algn="r"/>
            <a:endParaRPr lang="hu-HU" sz="1000" dirty="0">
              <a:solidFill>
                <a:schemeClr val="tx2"/>
              </a:solidFill>
            </a:endParaRPr>
          </a:p>
          <a:p>
            <a:pPr algn="r"/>
            <a:r>
              <a:rPr lang="hu-HU" sz="1400" dirty="0">
                <a:solidFill>
                  <a:schemeClr val="tx2"/>
                </a:solidFill>
              </a:rPr>
              <a:t>Az </a:t>
            </a:r>
            <a:r>
              <a:rPr lang="hu-HU" sz="1400" b="1" dirty="0">
                <a:solidFill>
                  <a:srgbClr val="FF0000"/>
                </a:solidFill>
              </a:rPr>
              <a:t>íz és az ízlés </a:t>
            </a:r>
            <a:r>
              <a:rPr lang="hu-HU" sz="1400" dirty="0">
                <a:solidFill>
                  <a:schemeClr val="tx2"/>
                </a:solidFill>
              </a:rPr>
              <a:t>folyamatosan megújuló irányelvvé, a táplálkozáshoz kötődően pedig </a:t>
            </a:r>
            <a:endParaRPr lang="hu-HU" sz="1400" dirty="0" smtClean="0">
              <a:solidFill>
                <a:schemeClr val="tx2"/>
              </a:solidFill>
            </a:endParaRPr>
          </a:p>
          <a:p>
            <a:pPr algn="r"/>
            <a:r>
              <a:rPr lang="hu-HU" sz="1400" dirty="0" smtClean="0">
                <a:solidFill>
                  <a:srgbClr val="00B0F0"/>
                </a:solidFill>
              </a:rPr>
              <a:t>a </a:t>
            </a:r>
            <a:r>
              <a:rPr lang="hu-HU" sz="1400" dirty="0">
                <a:solidFill>
                  <a:srgbClr val="00B0F0"/>
                </a:solidFill>
              </a:rPr>
              <a:t>gazdasági és társadalmi változások mozgatórugójává vált. </a:t>
            </a:r>
          </a:p>
          <a:p>
            <a:endParaRPr lang="hu-HU" dirty="0">
              <a:solidFill>
                <a:srgbClr val="00B0F0"/>
              </a:solidFill>
            </a:endParaRPr>
          </a:p>
          <a:p>
            <a:endParaRPr lang="hu-HU" dirty="0">
              <a:solidFill>
                <a:srgbClr val="00B0F0"/>
              </a:solidFill>
            </a:endParaRPr>
          </a:p>
          <a:p>
            <a:endParaRPr lang="hu-HU" dirty="0">
              <a:solidFill>
                <a:srgbClr val="00B0F0"/>
              </a:solidFill>
            </a:endParaRPr>
          </a:p>
        </p:txBody>
      </p:sp>
      <p:pic>
        <p:nvPicPr>
          <p:cNvPr id="5" name="Kép 4" descr="Dietetics-Clinical-Nutrit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6624736" cy="277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671888" y="620713"/>
            <a:ext cx="5472112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2016 ÉTTERMI </a:t>
            </a:r>
            <a:r>
              <a:rPr lang="hu-H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TREND</a:t>
            </a:r>
            <a:r>
              <a:rPr lang="hu-HU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JEI</a:t>
            </a:r>
            <a:r>
              <a:rPr lang="hu-HU" sz="32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484438" y="1374775"/>
            <a:ext cx="5832475" cy="45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hu-HU" sz="1600" dirty="0">
                <a:solidFill>
                  <a:schemeClr val="tx2"/>
                </a:solidFill>
              </a:rPr>
              <a:t>   	</a:t>
            </a:r>
            <a:r>
              <a:rPr lang="hu-HU" sz="1200" dirty="0">
                <a:solidFill>
                  <a:schemeClr val="tx2"/>
                </a:solidFill>
              </a:rPr>
              <a:t>National Restaurant </a:t>
            </a:r>
            <a:r>
              <a:rPr lang="hu-HU" sz="1200" dirty="0" err="1">
                <a:solidFill>
                  <a:schemeClr val="tx2"/>
                </a:solidFill>
              </a:rPr>
              <a:t>Association</a:t>
            </a:r>
            <a:r>
              <a:rPr lang="hu-HU" sz="1200" dirty="0">
                <a:solidFill>
                  <a:schemeClr val="tx2"/>
                </a:solidFill>
              </a:rPr>
              <a:t> (NRA) felmérésén, </a:t>
            </a:r>
            <a:r>
              <a:rPr lang="hu-HU" sz="1200" dirty="0" smtClean="0">
                <a:solidFill>
                  <a:schemeClr val="tx2"/>
                </a:solidFill>
              </a:rPr>
              <a:t>2015 </a:t>
            </a:r>
            <a:r>
              <a:rPr lang="hu-HU" sz="1200" dirty="0">
                <a:solidFill>
                  <a:schemeClr val="tx2"/>
                </a:solidFill>
              </a:rPr>
              <a:t>végén, az American </a:t>
            </a:r>
            <a:r>
              <a:rPr lang="hu-HU" sz="1200" dirty="0" err="1">
                <a:solidFill>
                  <a:schemeClr val="tx2"/>
                </a:solidFill>
              </a:rPr>
              <a:t>Culinary</a:t>
            </a:r>
            <a:r>
              <a:rPr lang="hu-HU" sz="1200" dirty="0">
                <a:solidFill>
                  <a:schemeClr val="tx2"/>
                </a:solidFill>
              </a:rPr>
              <a:t> </a:t>
            </a:r>
            <a:r>
              <a:rPr lang="hu-HU" sz="1200" dirty="0" err="1">
                <a:solidFill>
                  <a:schemeClr val="tx2"/>
                </a:solidFill>
              </a:rPr>
              <a:t>Federation</a:t>
            </a:r>
            <a:r>
              <a:rPr lang="hu-HU" sz="1200" dirty="0">
                <a:solidFill>
                  <a:schemeClr val="tx2"/>
                </a:solidFill>
              </a:rPr>
              <a:t> (ACF) </a:t>
            </a:r>
            <a:r>
              <a:rPr lang="hu-HU" sz="1200" dirty="0" smtClean="0">
                <a:solidFill>
                  <a:schemeClr val="tx2"/>
                </a:solidFill>
              </a:rPr>
              <a:t>1.575 </a:t>
            </a:r>
            <a:r>
              <a:rPr lang="hu-HU" sz="1200" dirty="0">
                <a:solidFill>
                  <a:schemeClr val="tx2"/>
                </a:solidFill>
              </a:rPr>
              <a:t>séfje nyilatkozott arra a körkérdésre válaszolva, hogy: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hu-HU" sz="1400" dirty="0" smtClean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hu-HU" sz="1400" dirty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hu-HU" sz="1400" b="1" dirty="0">
                <a:solidFill>
                  <a:schemeClr val="tx2"/>
                </a:solidFill>
              </a:rPr>
              <a:t>	</a:t>
            </a:r>
            <a:r>
              <a:rPr lang="hu-HU" dirty="0">
                <a:solidFill>
                  <a:srgbClr val="00B0F0"/>
                </a:solidFill>
              </a:rPr>
              <a:t>Mit tart </a:t>
            </a:r>
            <a:r>
              <a:rPr lang="hu-HU" dirty="0" smtClean="0">
                <a:solidFill>
                  <a:srgbClr val="00B0F0"/>
                </a:solidFill>
              </a:rPr>
              <a:t>2016 </a:t>
            </a:r>
            <a:r>
              <a:rPr lang="hu-HU" dirty="0">
                <a:solidFill>
                  <a:srgbClr val="00B0F0"/>
                </a:solidFill>
              </a:rPr>
              <a:t>legfontosabb </a:t>
            </a:r>
            <a:r>
              <a:rPr lang="hu-HU" dirty="0" smtClean="0">
                <a:solidFill>
                  <a:srgbClr val="00B0F0"/>
                </a:solidFill>
              </a:rPr>
              <a:t>étel-trendjeinek</a:t>
            </a:r>
            <a:r>
              <a:rPr lang="hu-HU" dirty="0">
                <a:solidFill>
                  <a:srgbClr val="00B0F0"/>
                </a:solidFill>
              </a:rPr>
              <a:t>?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hu-HU" sz="1600" dirty="0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hu-HU" sz="1600" dirty="0">
                <a:solidFill>
                  <a:schemeClr val="tx2"/>
                </a:solidFill>
              </a:rPr>
              <a:t> </a:t>
            </a:r>
            <a:r>
              <a:rPr lang="hu-HU" sz="1600" dirty="0">
                <a:solidFill>
                  <a:schemeClr val="accent1"/>
                </a:solidFill>
              </a:rPr>
              <a:t>Helyi eredetű</a:t>
            </a:r>
            <a:r>
              <a:rPr lang="hu-HU" sz="1600" dirty="0">
                <a:solidFill>
                  <a:schemeClr val="tx2"/>
                </a:solidFill>
              </a:rPr>
              <a:t> húsok és tengeri alapanyagok </a:t>
            </a:r>
            <a:r>
              <a:rPr lang="hu-HU" sz="1600" dirty="0" smtClean="0">
                <a:solidFill>
                  <a:schemeClr val="tx2"/>
                </a:solidFill>
              </a:rPr>
              <a:t>használata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A séf által meghatározott „</a:t>
            </a:r>
            <a:r>
              <a:rPr lang="hu-HU" sz="1600" dirty="0" err="1" smtClean="0">
                <a:solidFill>
                  <a:schemeClr val="tx2"/>
                </a:solidFill>
              </a:rPr>
              <a:t>fast</a:t>
            </a:r>
            <a:r>
              <a:rPr lang="hu-HU" sz="1600" dirty="0" smtClean="0">
                <a:solidFill>
                  <a:schemeClr val="tx2"/>
                </a:solidFill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</a:rPr>
              <a:t>casual</a:t>
            </a:r>
            <a:r>
              <a:rPr lang="hu-HU" sz="1600" dirty="0" smtClean="0">
                <a:solidFill>
                  <a:schemeClr val="tx2"/>
                </a:solidFill>
              </a:rPr>
              <a:t>” koncepciók</a:t>
            </a:r>
            <a:endParaRPr lang="hu-HU" sz="1600" dirty="0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hu-HU" sz="1600" dirty="0">
                <a:solidFill>
                  <a:schemeClr val="tx2"/>
                </a:solidFill>
              </a:rPr>
              <a:t> </a:t>
            </a:r>
            <a:r>
              <a:rPr lang="hu-HU" sz="1600" dirty="0">
                <a:solidFill>
                  <a:schemeClr val="accent1"/>
                </a:solidFill>
              </a:rPr>
              <a:t>Helyben termesztett</a:t>
            </a:r>
            <a:r>
              <a:rPr lang="hu-HU" sz="1600" dirty="0">
                <a:solidFill>
                  <a:schemeClr val="tx2"/>
                </a:solidFill>
              </a:rPr>
              <a:t> </a:t>
            </a:r>
            <a:r>
              <a:rPr lang="hu-HU" sz="1600" dirty="0" smtClean="0">
                <a:solidFill>
                  <a:schemeClr val="tx2"/>
                </a:solidFill>
              </a:rPr>
              <a:t>termékek használata</a:t>
            </a:r>
            <a:endParaRPr lang="hu-HU" sz="1600" dirty="0">
              <a:solidFill>
                <a:schemeClr val="tx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hu-HU" sz="1600" dirty="0">
                <a:solidFill>
                  <a:schemeClr val="tx2"/>
                </a:solidFill>
              </a:rPr>
              <a:t> </a:t>
            </a:r>
            <a:r>
              <a:rPr lang="hu-HU" sz="1600" dirty="0" err="1" smtClean="0">
                <a:solidFill>
                  <a:schemeClr val="bg2">
                    <a:lumMod val="50000"/>
                  </a:schemeClr>
                </a:solidFill>
              </a:rPr>
              <a:t>Hiper-lokális</a:t>
            </a:r>
            <a:r>
              <a:rPr lang="hu-HU" sz="1600" dirty="0" smtClean="0">
                <a:solidFill>
                  <a:schemeClr val="tx2"/>
                </a:solidFill>
              </a:rPr>
              <a:t> beszerzési források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Minimális </a:t>
            </a:r>
            <a:r>
              <a:rPr lang="hu-HU" sz="1600" dirty="0" err="1" smtClean="0">
                <a:solidFill>
                  <a:schemeClr val="tx2"/>
                </a:solidFill>
              </a:rPr>
              <a:t>feldolgozottságú</a:t>
            </a:r>
            <a:r>
              <a:rPr lang="hu-HU" sz="1600" dirty="0" smtClean="0">
                <a:solidFill>
                  <a:schemeClr val="tx2"/>
                </a:solidFill>
              </a:rPr>
              <a:t>,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természetes</a:t>
            </a:r>
            <a:r>
              <a:rPr lang="hu-HU" sz="1600" dirty="0" smtClean="0">
                <a:solidFill>
                  <a:schemeClr val="tx2"/>
                </a:solidFill>
              </a:rPr>
              <a:t> alapanyagok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A környezet fenntarthatósága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</a:t>
            </a:r>
            <a:r>
              <a:rPr lang="hu-HU" sz="1600" dirty="0" smtClean="0">
                <a:solidFill>
                  <a:schemeClr val="accent1"/>
                </a:solidFill>
              </a:rPr>
              <a:t>Egészséges</a:t>
            </a:r>
            <a:r>
              <a:rPr lang="hu-HU" sz="1600" dirty="0" smtClean="0">
                <a:solidFill>
                  <a:schemeClr val="tx2"/>
                </a:solidFill>
              </a:rPr>
              <a:t> gyermek ételek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Új</a:t>
            </a:r>
            <a:r>
              <a:rPr lang="hu-HU" sz="1600" dirty="0" smtClean="0">
                <a:solidFill>
                  <a:schemeClr val="tx2"/>
                </a:solidFill>
              </a:rPr>
              <a:t> metszésű húsok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Fenntartható </a:t>
            </a:r>
            <a:r>
              <a:rPr lang="hu-HU" sz="1600" dirty="0" smtClean="0">
                <a:solidFill>
                  <a:schemeClr val="tx2"/>
                </a:solidFill>
              </a:rPr>
              <a:t>tengeri élelmiszerek</a:t>
            </a:r>
          </a:p>
          <a:p>
            <a:pPr marL="342900" indent="-342900">
              <a:buFontTx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Házi / kézműves fagylaltok</a:t>
            </a:r>
          </a:p>
          <a:p>
            <a:pPr marL="342900" indent="-342900"/>
            <a:endParaRPr lang="hu-H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sHot2016_Top20Food_12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59632" y="836712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Az elmúlt 10 évben legnagyobb mértékben előretört </a:t>
            </a:r>
            <a:r>
              <a:rPr lang="hu-HU" b="1" dirty="0" smtClean="0">
                <a:solidFill>
                  <a:srgbClr val="FF0000"/>
                </a:solidFill>
              </a:rPr>
              <a:t>kulináris trendek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endParaRPr lang="hu-HU" sz="14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>
                <a:solidFill>
                  <a:schemeClr val="tx2"/>
                </a:solidFill>
              </a:rPr>
              <a:t>  </a:t>
            </a:r>
            <a:r>
              <a:rPr lang="hu-HU" sz="1400" dirty="0" smtClean="0"/>
              <a:t>Helyi beszerzési források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/>
              <a:t>  </a:t>
            </a:r>
            <a:r>
              <a:rPr lang="hu-HU" sz="1400" dirty="0" err="1" smtClean="0"/>
              <a:t>Gluténmentes</a:t>
            </a:r>
            <a:r>
              <a:rPr lang="hu-HU" sz="1400" dirty="0" smtClean="0"/>
              <a:t> konyha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/>
              <a:t>  A környezet fenntarthatósága 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/>
              <a:t>  Etnikai konyhák és ízek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/>
              <a:t>  Az ételek tápláló tulajdonságai</a:t>
            </a:r>
          </a:p>
          <a:p>
            <a:endParaRPr lang="hu-HU" sz="1600" dirty="0" smtClean="0">
              <a:solidFill>
                <a:schemeClr val="tx2"/>
              </a:solidFill>
            </a:endParaRPr>
          </a:p>
          <a:p>
            <a:r>
              <a:rPr lang="hu-HU" sz="1600" b="1" dirty="0" smtClean="0">
                <a:solidFill>
                  <a:schemeClr val="bg2">
                    <a:lumMod val="50000"/>
                  </a:schemeClr>
                </a:solidFill>
              </a:rPr>
              <a:t>Ami kiment a divatból?</a:t>
            </a:r>
          </a:p>
          <a:p>
            <a:pPr algn="just"/>
            <a:endParaRPr lang="hu-HU" sz="1400" dirty="0" smtClean="0">
              <a:solidFill>
                <a:schemeClr val="tx2"/>
              </a:solidFill>
            </a:endParaRPr>
          </a:p>
          <a:p>
            <a:pPr algn="just"/>
            <a:r>
              <a:rPr lang="hu-HU" sz="1400" dirty="0" smtClean="0"/>
              <a:t>Amikor a séfeket arra kérték, hogy nevezzék meg, hogy mi volt trendi 10 évvel ezelőtt, ami ma már nem az, igen sokféle válasz érkezett, mint a: </a:t>
            </a:r>
            <a:r>
              <a:rPr lang="hu-HU" sz="1400" dirty="0" smtClean="0">
                <a:solidFill>
                  <a:srgbClr val="FF0000"/>
                </a:solidFill>
              </a:rPr>
              <a:t>molekuláris gasztronómia, </a:t>
            </a:r>
            <a:r>
              <a:rPr lang="hu-HU" sz="1400" dirty="0" err="1" smtClean="0">
                <a:solidFill>
                  <a:srgbClr val="FF0000"/>
                </a:solidFill>
              </a:rPr>
              <a:t>sous-vide</a:t>
            </a:r>
            <a:r>
              <a:rPr lang="hu-HU" sz="1400" dirty="0" smtClean="0">
                <a:solidFill>
                  <a:srgbClr val="FF0000"/>
                </a:solidFill>
              </a:rPr>
              <a:t>, habok, falatkák</a:t>
            </a:r>
            <a:r>
              <a:rPr lang="hu-HU" sz="1400" dirty="0" smtClean="0"/>
              <a:t>. A leggyakoribb válaszok között voltak a divatjamúlt “</a:t>
            </a:r>
            <a:r>
              <a:rPr lang="hu-HU" sz="1400" dirty="0" err="1" smtClean="0"/>
              <a:t>all-you-can-eat</a:t>
            </a:r>
            <a:r>
              <a:rPr lang="hu-HU" sz="1400" dirty="0" smtClean="0"/>
              <a:t>” büfék és a nagy adagok, amelyek átengedték a helyüket a kis tányéroknak.</a:t>
            </a:r>
          </a:p>
          <a:p>
            <a:endParaRPr lang="hu-HU" sz="1400" dirty="0" smtClean="0">
              <a:solidFill>
                <a:schemeClr val="tx2"/>
              </a:solidFill>
            </a:endParaRPr>
          </a:p>
          <a:p>
            <a:r>
              <a:rPr lang="hu-HU" sz="1600" b="1" dirty="0" smtClean="0">
                <a:solidFill>
                  <a:schemeClr val="bg2">
                    <a:lumMod val="50000"/>
                  </a:schemeClr>
                </a:solidFill>
              </a:rPr>
              <a:t>Ami 10 év múlva is trendi lesz?</a:t>
            </a:r>
          </a:p>
          <a:p>
            <a:endParaRPr lang="hu-HU" sz="1400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>
                <a:solidFill>
                  <a:schemeClr val="tx2"/>
                </a:solidFill>
              </a:rPr>
              <a:t>  </a:t>
            </a:r>
            <a:r>
              <a:rPr lang="hu-HU" sz="1400" dirty="0" smtClean="0"/>
              <a:t>A környezet fenntarthatósága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/>
              <a:t>  A helyi beszerzési források 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/>
              <a:t>  Az ételek tápláló tulajdonságai 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/>
              <a:t>  Az etnikai konyhák és ízek 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400" dirty="0" smtClean="0"/>
              <a:t>  A </a:t>
            </a:r>
            <a:r>
              <a:rPr lang="hu-HU" sz="1400" dirty="0" err="1" smtClean="0"/>
              <a:t>gluténmentes</a:t>
            </a:r>
            <a:r>
              <a:rPr lang="hu-HU" sz="1400" dirty="0" smtClean="0"/>
              <a:t> konyha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95736" y="404664"/>
            <a:ext cx="6318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Az egyszerűség 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művészete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hu-HU" sz="2000" dirty="0" smtClean="0">
                <a:solidFill>
                  <a:srgbClr val="FF0000"/>
                </a:solidFill>
              </a:rPr>
              <a:t>vissza a gyökerekhez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algn="just"/>
            <a:endParaRPr lang="hu-HU" dirty="0" smtClean="0">
              <a:solidFill>
                <a:schemeClr val="tx2"/>
              </a:solidFill>
            </a:endParaRPr>
          </a:p>
          <a:p>
            <a:pPr algn="just"/>
            <a:r>
              <a:rPr lang="hu-HU" sz="1400" dirty="0" smtClean="0">
                <a:solidFill>
                  <a:schemeClr val="tx2"/>
                </a:solidFill>
              </a:rPr>
              <a:t>A kézműves és házi készítésű fogalmaival újra előtérbe került a soha meg nem unható egyszerűséghez és klasszikus fogásokhoz való visszatérés. </a:t>
            </a:r>
            <a:r>
              <a:rPr lang="hu-HU" sz="1400" dirty="0" smtClean="0">
                <a:solidFill>
                  <a:schemeClr val="tx2"/>
                </a:solidFill>
              </a:rPr>
              <a:t>A </a:t>
            </a:r>
            <a:r>
              <a:rPr lang="hu-HU" sz="1400" dirty="0" smtClean="0">
                <a:solidFill>
                  <a:schemeClr val="tx2"/>
                </a:solidFill>
              </a:rPr>
              <a:t>savanyítás, fermentálás, füstölés, a hagyományos receptek felfrissítése, a kevesebb számú hozzávaló, a tisztább, karakteresebb, közérthetőbb ízek újra dicsfényben ragyoghatnak.</a:t>
            </a:r>
            <a:endParaRPr lang="hu-HU" sz="1400" dirty="0">
              <a:solidFill>
                <a:schemeClr val="tx2"/>
              </a:solidFill>
            </a:endParaRP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619268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0"/>
            <a:ext cx="40427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hu-HU" sz="2400" b="1" dirty="0" smtClean="0">
                <a:solidFill>
                  <a:schemeClr val="accent1"/>
                </a:solidFill>
              </a:rPr>
              <a:t>A „belső megfigyelő”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619672" y="404664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endParaRPr lang="hu-HU" i="1" dirty="0"/>
          </a:p>
          <a:p>
            <a:pPr>
              <a:buFont typeface="Symbol" pitchFamily="18" charset="2"/>
              <a:buNone/>
            </a:pPr>
            <a:endParaRPr lang="hu-HU" i="1" dirty="0"/>
          </a:p>
          <a:p>
            <a:pPr algn="just">
              <a:buFont typeface="Symbol" pitchFamily="18" charset="2"/>
              <a:buNone/>
            </a:pPr>
            <a:r>
              <a:rPr lang="hu-HU" sz="1600" i="1" dirty="0"/>
              <a:t>„A </a:t>
            </a:r>
            <a:r>
              <a:rPr lang="hu-HU" sz="1600" b="1" i="1" dirty="0">
                <a:solidFill>
                  <a:schemeClr val="accent1"/>
                </a:solidFill>
              </a:rPr>
              <a:t>belső megfigyelő</a:t>
            </a:r>
            <a:r>
              <a:rPr lang="hu-HU" sz="1600" i="1" dirty="0"/>
              <a:t> legtöbbször semmi különöset nem talál saját vidéke leggyakoribb alapételeiben, azok hiányát vagy eltérő formáját más táplálkozási szokások ismerete híján el sem tudja képzelni.”</a:t>
            </a:r>
            <a:endParaRPr lang="hu-HU" sz="1600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91680" y="184482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 smtClean="0">
                <a:solidFill>
                  <a:srgbClr val="0070C0"/>
                </a:solidFill>
              </a:rPr>
              <a:t>Egy adott régió lakói, jellegzetesnek, többnyire a gyakrabban előforduló, történelmileg fiatal, ünnepi ételeket érzik.</a:t>
            </a:r>
            <a:endParaRPr lang="hu-HU" sz="1600" dirty="0">
              <a:solidFill>
                <a:srgbClr val="0070C0"/>
              </a:solidFill>
            </a:endParaRPr>
          </a:p>
        </p:txBody>
      </p:sp>
      <p:pic>
        <p:nvPicPr>
          <p:cNvPr id="5" name="Kép 4" descr="852457-960x720-original-wiener-schnitz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6995995" cy="381642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332656"/>
            <a:ext cx="6696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b="1" dirty="0" smtClean="0">
                <a:solidFill>
                  <a:srgbClr val="0070C0"/>
                </a:solidFill>
              </a:rPr>
              <a:t>A VÁLTOZATOSSÁG CSÖKKENÉSE: </a:t>
            </a:r>
            <a:r>
              <a:rPr lang="hu-HU" sz="1200" dirty="0" smtClean="0"/>
              <a:t>Az I. világháború utáni békekötések következményeként, az ízek és illatok korábban még színes térképe is drámaian átrajzolódott. Az ország fizikai méretének csökkenése a kisebb területre záródott, maradék regionális konyhák további közeledését, asszimilálódását, az alföldi regionális konyha további megerősödését, és mindezek elkerülhetetlen következményeként, a változatosság csökkenését hozta magával.  </a:t>
            </a:r>
          </a:p>
          <a:p>
            <a:endParaRPr lang="hu-HU" dirty="0"/>
          </a:p>
        </p:txBody>
      </p:sp>
      <p:pic>
        <p:nvPicPr>
          <p:cNvPr id="3" name="Picture 2" descr="neprajz_terkep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6444209" cy="48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4698</TotalTime>
  <Words>482</Words>
  <Application>Microsoft Office PowerPoint</Application>
  <PresentationFormat>Diavetítés a képernyőre (4:3 oldalarány)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Sétatér</vt:lpstr>
      <vt:lpstr>1. dia</vt:lpstr>
      <vt:lpstr>AZ IPARI KORSZAKOT MEGELŐZŐEN… </vt:lpstr>
      <vt:lpstr>3. dia</vt:lpstr>
      <vt:lpstr>2016 ÉTTERMI TRENDJEI </vt:lpstr>
      <vt:lpstr>5. dia</vt:lpstr>
      <vt:lpstr>6. dia</vt:lpstr>
      <vt:lpstr>7. dia</vt:lpstr>
      <vt:lpstr> A „belső megfigyelő”</vt:lpstr>
      <vt:lpstr>9. dia</vt:lpstr>
      <vt:lpstr>10. dia</vt:lpstr>
      <vt:lpstr>11. dia</vt:lpstr>
      <vt:lpstr>12. dia</vt:lpstr>
      <vt:lpstr>13. dia</vt:lpstr>
      <vt:lpstr>14. dia</vt:lpstr>
      <vt:lpstr>15. dia</vt:lpstr>
      <vt:lpstr>  MÍTOSZ MARKETING</vt:lpstr>
      <vt:lpstr>17. dia</vt:lpstr>
    </vt:vector>
  </TitlesOfParts>
  <Company>Szent Imre Kórház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MODERNITÁS ÍZE</dc:title>
  <dc:creator>csikis</dc:creator>
  <cp:lastModifiedBy>Sandor</cp:lastModifiedBy>
  <cp:revision>362</cp:revision>
  <dcterms:created xsi:type="dcterms:W3CDTF">2012-03-06T10:39:39Z</dcterms:created>
  <dcterms:modified xsi:type="dcterms:W3CDTF">2016-11-23T08:41:16Z</dcterms:modified>
</cp:coreProperties>
</file>