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8.xml" ContentType="application/vnd.openxmlformats-officedocument.theme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4" r:id="rId2"/>
    <p:sldMasterId id="2147483753" r:id="rId3"/>
    <p:sldMasterId id="2147483772" r:id="rId4"/>
    <p:sldMasterId id="2147483791" r:id="rId5"/>
    <p:sldMasterId id="2147483810" r:id="rId6"/>
    <p:sldMasterId id="2147483829" r:id="rId7"/>
  </p:sldMasterIdLst>
  <p:notesMasterIdLst>
    <p:notesMasterId r:id="rId18"/>
  </p:notesMasterIdLst>
  <p:sldIdLst>
    <p:sldId id="389" r:id="rId8"/>
    <p:sldId id="428" r:id="rId9"/>
    <p:sldId id="400" r:id="rId10"/>
    <p:sldId id="420" r:id="rId11"/>
    <p:sldId id="421" r:id="rId12"/>
    <p:sldId id="422" r:id="rId13"/>
    <p:sldId id="424" r:id="rId14"/>
    <p:sldId id="427" r:id="rId15"/>
    <p:sldId id="413" r:id="rId16"/>
    <p:sldId id="41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20">
          <p15:clr>
            <a:srgbClr val="A4A3A4"/>
          </p15:clr>
        </p15:guide>
        <p15:guide id="3" orient="horz" pos="121">
          <p15:clr>
            <a:srgbClr val="A4A3A4"/>
          </p15:clr>
        </p15:guide>
        <p15:guide id="4" orient="horz" pos="4195">
          <p15:clr>
            <a:srgbClr val="A4A3A4"/>
          </p15:clr>
        </p15:guide>
        <p15:guide id="5" orient="horz" pos="367">
          <p15:clr>
            <a:srgbClr val="A4A3A4"/>
          </p15:clr>
        </p15:guide>
        <p15:guide id="6" orient="horz" pos="3879">
          <p15:clr>
            <a:srgbClr val="A4A3A4"/>
          </p15:clr>
        </p15:guide>
        <p15:guide id="7" orient="horz" pos="3535">
          <p15:clr>
            <a:srgbClr val="A4A3A4"/>
          </p15:clr>
        </p15:guide>
        <p15:guide id="8" pos="3841">
          <p15:clr>
            <a:srgbClr val="A4A3A4"/>
          </p15:clr>
        </p15:guide>
        <p15:guide id="9" pos="381">
          <p15:clr>
            <a:srgbClr val="A4A3A4"/>
          </p15:clr>
        </p15:guide>
        <p15:guide id="10" pos="7307">
          <p15:clr>
            <a:srgbClr val="A4A3A4"/>
          </p15:clr>
        </p15:guide>
        <p15:guide id="11" orient="horz" pos="3525">
          <p15:clr>
            <a:srgbClr val="A4A3A4"/>
          </p15:clr>
        </p15:guide>
        <p15:guide id="12" orient="horz" pos="545">
          <p15:clr>
            <a:srgbClr val="A4A3A4"/>
          </p15:clr>
        </p15:guide>
        <p15:guide id="13" orient="horz" pos="3730">
          <p15:clr>
            <a:srgbClr val="A4A3A4"/>
          </p15:clr>
        </p15:guide>
        <p15:guide id="14" orient="horz" pos="1270">
          <p15:clr>
            <a:srgbClr val="A4A3A4"/>
          </p15:clr>
        </p15:guide>
        <p15:guide id="15" orient="horz" pos="1062">
          <p15:clr>
            <a:srgbClr val="A4A3A4"/>
          </p15:clr>
        </p15:guide>
        <p15:guide id="16" orient="horz" pos="4001">
          <p15:clr>
            <a:srgbClr val="A4A3A4"/>
          </p15:clr>
        </p15:guide>
        <p15:guide id="17" pos="2880">
          <p15:clr>
            <a:srgbClr val="A4A3A4"/>
          </p15:clr>
        </p15:guide>
        <p15:guide id="18" pos="286">
          <p15:clr>
            <a:srgbClr val="A4A3A4"/>
          </p15:clr>
        </p15:guide>
        <p15:guide id="19" pos="5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Batt" initials="TB" lastIdx="2" clrIdx="0"/>
  <p:cmAuthor id="1" name="Szabó Szeréna" initials="SS" lastIdx="2" clrIdx="1">
    <p:extLst>
      <p:ext uri="{19B8F6BF-5375-455C-9EA6-DF929625EA0E}">
        <p15:presenceInfo xmlns:p15="http://schemas.microsoft.com/office/powerpoint/2012/main" userId="Szabó Szeré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B6C628"/>
    <a:srgbClr val="00ABAA"/>
    <a:srgbClr val="009EB5"/>
    <a:srgbClr val="006AB4"/>
    <a:srgbClr val="000000"/>
    <a:srgbClr val="FFEBBA"/>
    <a:srgbClr val="FFD103"/>
    <a:srgbClr val="FFD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816" autoAdjust="0"/>
  </p:normalViewPr>
  <p:slideViewPr>
    <p:cSldViewPr snapToGrid="0" snapToObjects="1">
      <p:cViewPr varScale="1">
        <p:scale>
          <a:sx n="102" d="100"/>
          <a:sy n="102" d="100"/>
        </p:scale>
        <p:origin x="1746" y="108"/>
      </p:cViewPr>
      <p:guideLst>
        <p:guide orient="horz" pos="2160"/>
        <p:guide orient="horz" pos="1120"/>
        <p:guide orient="horz" pos="121"/>
        <p:guide orient="horz" pos="4195"/>
        <p:guide orient="horz" pos="367"/>
        <p:guide orient="horz" pos="3879"/>
        <p:guide orient="horz" pos="3535"/>
        <p:guide pos="3841"/>
        <p:guide pos="381"/>
        <p:guide pos="7307"/>
        <p:guide orient="horz" pos="3525"/>
        <p:guide orient="horz" pos="545"/>
        <p:guide orient="horz" pos="3730"/>
        <p:guide orient="horz" pos="1270"/>
        <p:guide orient="horz" pos="1062"/>
        <p:guide orient="horz" pos="4001"/>
        <p:guide pos="2880"/>
        <p:guide pos="286"/>
        <p:guide pos="54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552FD-7F0F-498C-B24B-F3972759E4AD}" type="datetimeFigureOut">
              <a:rPr lang="en-GB" smtClean="0"/>
              <a:pPr/>
              <a:t>03/05/2017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E61C6-0966-44A9-B9F6-E0BE7A5B3A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32EA-9476-4625-B846-D40192A346A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61C6-0966-44A9-B9F6-E0BE7A5B3AD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1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2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3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4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5.bin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38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33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1.bin"/><Relationship Id="rId4" Type="http://schemas.openxmlformats.org/officeDocument/2006/relationships/oleObject" Target="../embeddings/oleObject336.bin"/><Relationship Id="rId9" Type="http://schemas.openxmlformats.org/officeDocument/2006/relationships/oleObject" Target="../embeddings/oleObject340.bin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5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44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oleObject" Target="../embeddings/oleObject34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7.bin"/><Relationship Id="rId4" Type="http://schemas.openxmlformats.org/officeDocument/2006/relationships/oleObject" Target="../embeddings/oleObject342.bin"/><Relationship Id="rId9" Type="http://schemas.openxmlformats.org/officeDocument/2006/relationships/oleObject" Target="../embeddings/oleObject346.bin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1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50.bin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34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53.bin"/><Relationship Id="rId4" Type="http://schemas.openxmlformats.org/officeDocument/2006/relationships/oleObject" Target="../embeddings/oleObject348.bin"/><Relationship Id="rId9" Type="http://schemas.openxmlformats.org/officeDocument/2006/relationships/oleObject" Target="../embeddings/oleObject35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4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7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png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8.bin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2.bin"/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361.bin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36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64.bin"/><Relationship Id="rId4" Type="http://schemas.openxmlformats.org/officeDocument/2006/relationships/oleObject" Target="../embeddings/oleObject359.bin"/><Relationship Id="rId9" Type="http://schemas.openxmlformats.org/officeDocument/2006/relationships/oleObject" Target="../embeddings/oleObject363.bin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8.bin"/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367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oleObject" Target="../embeddings/oleObject36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70.bin"/><Relationship Id="rId4" Type="http://schemas.openxmlformats.org/officeDocument/2006/relationships/oleObject" Target="../embeddings/oleObject365.bin"/><Relationship Id="rId9" Type="http://schemas.openxmlformats.org/officeDocument/2006/relationships/oleObject" Target="../embeddings/oleObject369.bin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4.bin"/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373.bin"/><Relationship Id="rId2" Type="http://schemas.openxmlformats.org/officeDocument/2006/relationships/tags" Target="../tags/tag121.xml"/><Relationship Id="rId1" Type="http://schemas.openxmlformats.org/officeDocument/2006/relationships/vmlDrawing" Target="../drawings/vmlDrawing121.vml"/><Relationship Id="rId6" Type="http://schemas.openxmlformats.org/officeDocument/2006/relationships/oleObject" Target="../embeddings/oleObject37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76.bin"/><Relationship Id="rId4" Type="http://schemas.openxmlformats.org/officeDocument/2006/relationships/oleObject" Target="../embeddings/oleObject371.bin"/><Relationship Id="rId9" Type="http://schemas.openxmlformats.org/officeDocument/2006/relationships/oleObject" Target="../embeddings/oleObject375.bin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0.bin"/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379.bin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oleObject" Target="../embeddings/oleObject37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82.bin"/><Relationship Id="rId4" Type="http://schemas.openxmlformats.org/officeDocument/2006/relationships/oleObject" Target="../embeddings/oleObject377.bin"/><Relationship Id="rId9" Type="http://schemas.openxmlformats.org/officeDocument/2006/relationships/oleObject" Target="../embeddings/oleObject381.bin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6.bin"/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385.bin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oleObject" Target="../embeddings/oleObject38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88.bin"/><Relationship Id="rId4" Type="http://schemas.openxmlformats.org/officeDocument/2006/relationships/oleObject" Target="../embeddings/oleObject383.bin"/><Relationship Id="rId9" Type="http://schemas.openxmlformats.org/officeDocument/2006/relationships/oleObject" Target="../embeddings/oleObject387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9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0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2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3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4.bin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8.bin"/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397.bin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oleObject" Target="../embeddings/oleObject39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00.bin"/><Relationship Id="rId4" Type="http://schemas.openxmlformats.org/officeDocument/2006/relationships/oleObject" Target="../embeddings/oleObject395.bin"/><Relationship Id="rId9" Type="http://schemas.openxmlformats.org/officeDocument/2006/relationships/oleObject" Target="../embeddings/oleObject399.bin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4.bin"/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403.bin"/><Relationship Id="rId2" Type="http://schemas.openxmlformats.org/officeDocument/2006/relationships/tags" Target="../tags/tag131.xml"/><Relationship Id="rId1" Type="http://schemas.openxmlformats.org/officeDocument/2006/relationships/vmlDrawing" Target="../drawings/vmlDrawing131.vml"/><Relationship Id="rId6" Type="http://schemas.openxmlformats.org/officeDocument/2006/relationships/oleObject" Target="../embeddings/oleObject40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06.bin"/><Relationship Id="rId4" Type="http://schemas.openxmlformats.org/officeDocument/2006/relationships/oleObject" Target="../embeddings/oleObject401.bin"/><Relationship Id="rId9" Type="http://schemas.openxmlformats.org/officeDocument/2006/relationships/oleObject" Target="../embeddings/oleObject405.bin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0.bin"/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409.bin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oleObject" Target="../embeddings/oleObject40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12.bin"/><Relationship Id="rId4" Type="http://schemas.openxmlformats.org/officeDocument/2006/relationships/oleObject" Target="../embeddings/oleObject407.bin"/><Relationship Id="rId9" Type="http://schemas.openxmlformats.org/officeDocument/2006/relationships/oleObject" Target="../embeddings/oleObject411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3.bin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43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5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1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5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66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8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72.bin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4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78.bin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0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84.bin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6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90.bin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02.bin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4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08.bin"/><Relationship Id="rId2" Type="http://schemas.openxmlformats.org/officeDocument/2006/relationships/tags" Target="../tags/tag3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0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1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2.bin"/><Relationship Id="rId9" Type="http://schemas.openxmlformats.org/officeDocument/2006/relationships/oleObject" Target="../embeddings/oleObject11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25.bin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7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31.bin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3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37.bin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5.bin"/><Relationship Id="rId9" Type="http://schemas.openxmlformats.org/officeDocument/2006/relationships/oleObject" Target="../embeddings/oleObject139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43.bin"/><Relationship Id="rId2" Type="http://schemas.openxmlformats.org/officeDocument/2006/relationships/tags" Target="../tags/tag4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1.bin"/><Relationship Id="rId9" Type="http://schemas.openxmlformats.org/officeDocument/2006/relationships/oleObject" Target="../embeddings/oleObject145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49.bin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1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6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7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13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61.bin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64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3.bin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67.bin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70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69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73.bin"/><Relationship Id="rId2" Type="http://schemas.openxmlformats.org/officeDocument/2006/relationships/tags" Target="../tags/tag5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1.bin"/><Relationship Id="rId9" Type="http://schemas.openxmlformats.org/officeDocument/2006/relationships/oleObject" Target="../embeddings/oleObject17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9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0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1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84.bin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87.bin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6.bin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90.bin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88.bin"/><Relationship Id="rId9" Type="http://schemas.openxmlformats.org/officeDocument/2006/relationships/oleObject" Target="../embeddings/oleObject192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96.bin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9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99.bin"/><Relationship Id="rId4" Type="http://schemas.openxmlformats.org/officeDocument/2006/relationships/oleObject" Target="../embeddings/oleObject194.bin"/><Relationship Id="rId9" Type="http://schemas.openxmlformats.org/officeDocument/2006/relationships/oleObject" Target="../embeddings/oleObject198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02.bin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0.bin"/><Relationship Id="rId9" Type="http://schemas.openxmlformats.org/officeDocument/2006/relationships/oleObject" Target="../embeddings/oleObject204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08.bin"/><Relationship Id="rId2" Type="http://schemas.openxmlformats.org/officeDocument/2006/relationships/tags" Target="../tags/tag66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06.bin"/><Relationship Id="rId9" Type="http://schemas.openxmlformats.org/officeDocument/2006/relationships/oleObject" Target="../embeddings/oleObject210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2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3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4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6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7.bin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20.bin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1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18.bin"/><Relationship Id="rId9" Type="http://schemas.openxmlformats.org/officeDocument/2006/relationships/oleObject" Target="../embeddings/oleObject222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5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7.bin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26.bin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2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9.bin"/><Relationship Id="rId4" Type="http://schemas.openxmlformats.org/officeDocument/2006/relationships/oleObject" Target="../embeddings/oleObject224.bin"/><Relationship Id="rId9" Type="http://schemas.openxmlformats.org/officeDocument/2006/relationships/oleObject" Target="../embeddings/oleObject228.bin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32.bin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23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4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8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0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43.bin"/><Relationship Id="rId2" Type="http://schemas.openxmlformats.org/officeDocument/2006/relationships/tags" Target="../tags/tag81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46.bin"/><Relationship Id="rId4" Type="http://schemas.openxmlformats.org/officeDocument/2006/relationships/oleObject" Target="../embeddings/oleObject241.bin"/><Relationship Id="rId9" Type="http://schemas.openxmlformats.org/officeDocument/2006/relationships/oleObject" Target="../embeddings/oleObject245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49.bin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2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47.bin"/><Relationship Id="rId9" Type="http://schemas.openxmlformats.org/officeDocument/2006/relationships/oleObject" Target="../embeddings/oleObject251.bin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6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55.bin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25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58.bin"/><Relationship Id="rId4" Type="http://schemas.openxmlformats.org/officeDocument/2006/relationships/oleObject" Target="../embeddings/oleObject253.bin"/><Relationship Id="rId9" Type="http://schemas.openxmlformats.org/officeDocument/2006/relationships/oleObject" Target="../embeddings/oleObject257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61.bin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6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64.bin"/><Relationship Id="rId4" Type="http://schemas.openxmlformats.org/officeDocument/2006/relationships/oleObject" Target="../embeddings/oleObject259.bin"/><Relationship Id="rId9" Type="http://schemas.openxmlformats.org/officeDocument/2006/relationships/oleObject" Target="../embeddings/oleObject263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31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67.bin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26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70.bin"/><Relationship Id="rId4" Type="http://schemas.openxmlformats.org/officeDocument/2006/relationships/oleObject" Target="../embeddings/oleObject265.bin"/><Relationship Id="rId9" Type="http://schemas.openxmlformats.org/officeDocument/2006/relationships/oleObject" Target="../embeddings/oleObject269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1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2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3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4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5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6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79.bin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27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2.bin"/><Relationship Id="rId4" Type="http://schemas.openxmlformats.org/officeDocument/2006/relationships/oleObject" Target="../embeddings/oleObject277.bin"/><Relationship Id="rId9" Type="http://schemas.openxmlformats.org/officeDocument/2006/relationships/oleObject" Target="../embeddings/oleObject281.bin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85.bin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28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8.bin"/><Relationship Id="rId4" Type="http://schemas.openxmlformats.org/officeDocument/2006/relationships/oleObject" Target="../embeddings/oleObject283.bin"/><Relationship Id="rId9" Type="http://schemas.openxmlformats.org/officeDocument/2006/relationships/oleObject" Target="../embeddings/oleObject287.bin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2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91.bin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29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94.bin"/><Relationship Id="rId4" Type="http://schemas.openxmlformats.org/officeDocument/2006/relationships/oleObject" Target="../embeddings/oleObject289.bin"/><Relationship Id="rId9" Type="http://schemas.openxmlformats.org/officeDocument/2006/relationships/oleObject" Target="../embeddings/oleObject29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5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7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8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9.bin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3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02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3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05.bin"/><Relationship Id="rId4" Type="http://schemas.openxmlformats.org/officeDocument/2006/relationships/oleObject" Target="../embeddings/oleObject300.bin"/><Relationship Id="rId9" Type="http://schemas.openxmlformats.org/officeDocument/2006/relationships/oleObject" Target="../embeddings/oleObject304.bin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08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101.vml"/><Relationship Id="rId6" Type="http://schemas.openxmlformats.org/officeDocument/2006/relationships/oleObject" Target="../embeddings/oleObject3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11.bin"/><Relationship Id="rId4" Type="http://schemas.openxmlformats.org/officeDocument/2006/relationships/oleObject" Target="../embeddings/oleObject306.bin"/><Relationship Id="rId9" Type="http://schemas.openxmlformats.org/officeDocument/2006/relationships/oleObject" Target="../embeddings/oleObject310.bin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5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14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oleObject" Target="../embeddings/oleObject31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17.bin"/><Relationship Id="rId4" Type="http://schemas.openxmlformats.org/officeDocument/2006/relationships/oleObject" Target="../embeddings/oleObject312.bin"/><Relationship Id="rId9" Type="http://schemas.openxmlformats.org/officeDocument/2006/relationships/oleObject" Target="../embeddings/oleObject316.bin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20.bin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oleObject" Target="../embeddings/oleObject31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18.bin"/><Relationship Id="rId9" Type="http://schemas.openxmlformats.org/officeDocument/2006/relationships/oleObject" Target="../embeddings/oleObject322.bin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7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26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oleObject" Target="../embeddings/oleObject32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29.bin"/><Relationship Id="rId4" Type="http://schemas.openxmlformats.org/officeDocument/2006/relationships/oleObject" Target="../embeddings/oleObject324.bin"/><Relationship Id="rId9" Type="http://schemas.openxmlformats.org/officeDocument/2006/relationships/oleObject" Target="../embeddings/oleObject328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3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77996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98702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36547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95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8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0425759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4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98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</a:t>
            </a:r>
            <a:br>
              <a:rPr lang="en-GB" dirty="0"/>
            </a:br>
            <a:r>
              <a:rPr lang="en-GB" dirty="0"/>
              <a:t>style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presenter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92265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</a:t>
            </a:r>
            <a:br>
              <a:rPr lang="en-GB" dirty="0"/>
            </a:br>
            <a:r>
              <a:rPr lang="en-GB" dirty="0"/>
              <a:t>style</a:t>
            </a:r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4059869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2880">
          <p15:clr>
            <a:srgbClr val="FBAE40"/>
          </p15:clr>
        </p15:guide>
        <p15:guide id="4294967295" pos="5420">
          <p15:clr>
            <a:srgbClr val="FBAE40"/>
          </p15:clr>
        </p15:guide>
        <p15:guide id="4294967295" pos="3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</a:t>
            </a:r>
            <a:br>
              <a:rPr lang="en-GB" dirty="0"/>
            </a:br>
            <a:r>
              <a:rPr lang="en-GB" dirty="0"/>
              <a:t>style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icon to add a </a:t>
            </a:r>
            <a:r>
              <a:rPr lang="en-GB" dirty="0" err="1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501018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2880">
          <p15:clr>
            <a:srgbClr val="FBAE40"/>
          </p15:clr>
        </p15:guide>
        <p15:guide id="4294967295" pos="5420">
          <p15:clr>
            <a:srgbClr val="FBAE40"/>
          </p15:clr>
        </p15:guide>
        <p15:guide id="4294967295" pos="3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194802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1049">
          <p15:clr>
            <a:srgbClr val="FBAE40"/>
          </p15:clr>
        </p15:guide>
        <p15:guide id="4294967295" orient="horz" pos="550">
          <p15:clr>
            <a:srgbClr val="FBAE40"/>
          </p15:clr>
        </p15:guide>
        <p15:guide id="4294967295" orient="horz" pos="453">
          <p15:clr>
            <a:srgbClr val="FBAE40"/>
          </p15:clr>
        </p15:guide>
        <p15:guide id="4294967295" pos="344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1761212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1049">
          <p15:clr>
            <a:srgbClr val="FBAE40"/>
          </p15:clr>
        </p15:guide>
        <p15:guide id="4294967295" orient="horz" pos="550">
          <p15:clr>
            <a:srgbClr val="FBAE40"/>
          </p15:clr>
        </p15:guide>
        <p15:guide id="4294967295" orient="horz" pos="453">
          <p15:clr>
            <a:srgbClr val="FBAE40"/>
          </p15:clr>
        </p15:guide>
        <p15:guide id="4294967295" pos="344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24095454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25034432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/>
              <a:t>click icon to add a </a:t>
            </a:r>
            <a:r>
              <a:rPr lang="en-GB" dirty="0" err="1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4260110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orient="horz" pos="1049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/>
              <a:t>click icon to add a </a:t>
            </a:r>
            <a:r>
              <a:rPr lang="en-GB" dirty="0" err="1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37408951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/>
              <a:t>click icon to add a </a:t>
            </a:r>
            <a:r>
              <a:rPr lang="en-GB" dirty="0" err="1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423256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/>
              <a:t>click icon to add a </a:t>
            </a:r>
            <a:r>
              <a:rPr lang="en-GB" dirty="0" err="1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35705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9419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/>
              <a:t>click icon to add a </a:t>
            </a:r>
            <a:r>
              <a:rPr lang="en-GB" dirty="0" err="1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245291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orient="horz" pos="686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85421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orient="horz" pos="68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556377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orient="horz" pos="686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14632489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337779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orient="horz" pos="686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39965224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</a:t>
            </a:r>
          </a:p>
          <a:p>
            <a:pPr lvl="2"/>
            <a:r>
              <a:rPr lang="en-GB" dirty="0"/>
              <a:t>Third</a:t>
            </a:r>
          </a:p>
          <a:p>
            <a:pPr lvl="3"/>
            <a:r>
              <a:rPr lang="en-GB" dirty="0"/>
              <a:t>Fourth</a:t>
            </a:r>
          </a:p>
          <a:p>
            <a:pPr lvl="4"/>
            <a:r>
              <a:rPr lang="en-GB" dirty="0"/>
              <a:t>Fifth</a:t>
            </a:r>
          </a:p>
        </p:txBody>
      </p:sp>
    </p:spTree>
    <p:extLst>
      <p:ext uri="{BB962C8B-B14F-4D97-AF65-F5344CB8AC3E}">
        <p14:creationId xmlns:p14="http://schemas.microsoft.com/office/powerpoint/2010/main" val="13513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504000"/>
            <a:ext cx="8356600" cy="8866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in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05813" y="6591300"/>
            <a:ext cx="3556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1A7ACED-72FE-4F07-B36E-D3319AB1C6C3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5889625" y="6591300"/>
            <a:ext cx="1947863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US">
                <a:solidFill>
                  <a:prstClr val="black"/>
                </a:solidFill>
              </a:rPr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622687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504825"/>
            <a:ext cx="836295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in 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05813" y="6591300"/>
            <a:ext cx="3556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AA05360C-9A8D-4F30-80C7-21118DCB0939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5889625" y="6591300"/>
            <a:ext cx="1947863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US">
                <a:solidFill>
                  <a:prstClr val="black"/>
                </a:solidFill>
              </a:rPr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304913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9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2466828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7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7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8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31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9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20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4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5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893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9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0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2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6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33888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424515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7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96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52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2274969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8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288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3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0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245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82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484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075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4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5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6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56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5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2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0462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3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06294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326624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85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420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048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1322600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4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5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6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5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5022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9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55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51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051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3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2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904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1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66453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86063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77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911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309004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6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06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8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05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11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68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589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4023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330100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207313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19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95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82559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4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56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8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6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6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5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2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938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8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9740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5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0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vmlDrawing" Target="../drawings/vmlDrawing20.v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oleObject" Target="../embeddings/oleObject60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vmlDrawing" Target="../drawings/vmlDrawing39.v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oleObject" Target="../embeddings/oleObject119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58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vmlDrawing" Target="../drawings/vmlDrawing58.v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oleObject" Target="../embeddings/oleObject178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77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vmlDrawing" Target="../drawings/vmlDrawing77.v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oleObject" Target="../embeddings/oleObject237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tags" Target="../tags/tag96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vmlDrawing" Target="../drawings/vmlDrawing96.v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oleObject" Target="../embeddings/oleObject29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1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oleObject" Target="../embeddings/oleObject355.bin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tags" Target="../tags/tag11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vmlDrawing" Target="../drawings/vmlDrawing115.v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think-cell Slide" r:id="rId22" imgW="270" imgH="270" progId="">
                  <p:embed/>
                </p:oleObj>
              </mc:Choice>
              <mc:Fallback>
                <p:oleObj name="think-cell Slide" r:id="rId22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1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think-cell Slide" r:id="rId22" imgW="270" imgH="270" progId="">
                  <p:embed/>
                </p:oleObj>
              </mc:Choice>
              <mc:Fallback>
                <p:oleObj name="think-cell Slide" r:id="rId22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3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5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6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>
                <a:solidFill>
                  <a:prstClr val="white"/>
                </a:solidFill>
              </a:rPr>
              <a:t>Presentation title - insert as footer</a:t>
            </a:r>
          </a:p>
        </p:txBody>
      </p:sp>
    </p:spTree>
    <p:extLst>
      <p:ext uri="{BB962C8B-B14F-4D97-AF65-F5344CB8AC3E}">
        <p14:creationId xmlns:p14="http://schemas.microsoft.com/office/powerpoint/2010/main" val="23649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340">
          <p15:clr>
            <a:srgbClr val="F26B43"/>
          </p15:clr>
        </p15:guide>
        <p15:guide id="4294967295" pos="5579">
          <p15:clr>
            <a:srgbClr val="F26B43"/>
          </p15:clr>
        </p15:guide>
        <p15:guide id="4294967295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7.png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405133" y="1575521"/>
            <a:ext cx="5605591" cy="2215991"/>
          </a:xfrm>
        </p:spPr>
        <p:txBody>
          <a:bodyPr/>
          <a:lstStyle/>
          <a:p>
            <a:r>
              <a:rPr lang="hu-HU" sz="4000" dirty="0" smtClean="0"/>
              <a:t>Költséghatékonyság </a:t>
            </a:r>
            <a:r>
              <a:rPr lang="hu-HU" sz="4000" dirty="0" smtClean="0"/>
              <a:t>és munkaerő optimalizálás a konyhában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8" y="3177"/>
            <a:ext cx="3267924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1217" y="1649690"/>
            <a:ext cx="7107810" cy="164026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sz="2600" dirty="0" smtClean="0">
              <a:latin typeface="DINPro-Regular" panose="02000503030000020004" pitchFamily="2" charset="0"/>
            </a:endParaRPr>
          </a:p>
          <a:p>
            <a:pPr algn="ctr"/>
            <a:r>
              <a:rPr lang="hu-HU" sz="2600" dirty="0" smtClean="0">
                <a:latin typeface="DINPro-Regular" panose="02000503030000020004" pitchFamily="2" charset="0"/>
              </a:rPr>
              <a:t>KÖSZÖNÖM A FIGYELMET!</a:t>
            </a:r>
            <a:endParaRPr lang="en-GB" sz="2600" dirty="0" err="1" smtClean="0"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"/>
          <p:cNvGrpSpPr/>
          <p:nvPr/>
        </p:nvGrpSpPr>
        <p:grpSpPr>
          <a:xfrm>
            <a:off x="391884" y="843158"/>
            <a:ext cx="7585809" cy="1620000"/>
            <a:chOff x="1423845" y="1451765"/>
            <a:chExt cx="7564038" cy="1033789"/>
          </a:xfrm>
        </p:grpSpPr>
        <p:sp>
          <p:nvSpPr>
            <p:cNvPr id="32" name="Rounded Rectangle 31"/>
            <p:cNvSpPr/>
            <p:nvPr/>
          </p:nvSpPr>
          <p:spPr>
            <a:xfrm>
              <a:off x="1802744" y="1451765"/>
              <a:ext cx="7185139" cy="1033789"/>
            </a:xfrm>
            <a:prstGeom prst="roundRect">
              <a:avLst/>
            </a:prstGeom>
            <a:solidFill>
              <a:srgbClr val="FCD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423845" y="1451765"/>
              <a:ext cx="2521138" cy="1033789"/>
            </a:xfrm>
            <a:prstGeom prst="roundRect">
              <a:avLst/>
            </a:prstGeom>
            <a:solidFill>
              <a:srgbClr val="F2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44983" y="1568462"/>
              <a:ext cx="4960892" cy="88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indent="-87313" defTabSz="457200">
                <a:buClr>
                  <a:srgbClr val="F26522"/>
                </a:buClr>
                <a:buFont typeface="Arial" panose="020B0604020202020204" pitchFamily="34" charset="0"/>
                <a:buChar char="•"/>
              </a:pPr>
              <a:r>
                <a:rPr lang="hu-HU" sz="1400" dirty="0" smtClean="0">
                  <a:solidFill>
                    <a:srgbClr val="000000"/>
                  </a:solidFill>
                </a:rPr>
                <a:t>SZEZONÁLIS INSPIRÁCIÓK (menüztetés, a la Carte, rendezvények esetén is)</a:t>
              </a:r>
              <a:endParaRPr lang="hu-HU" sz="1400" dirty="0">
                <a:solidFill>
                  <a:srgbClr val="000000"/>
                </a:solidFill>
              </a:endParaRPr>
            </a:p>
            <a:p>
              <a:pPr marL="87313" indent="-87313" defTabSz="457200">
                <a:buClr>
                  <a:srgbClr val="F26522"/>
                </a:buClr>
                <a:buFont typeface="Arial" panose="020B0604020202020204" pitchFamily="34" charset="0"/>
                <a:buChar char="•"/>
              </a:pPr>
              <a:r>
                <a:rPr lang="hu-HU" sz="1400" dirty="0" smtClean="0">
                  <a:solidFill>
                    <a:srgbClr val="000000"/>
                  </a:solidFill>
                </a:rPr>
                <a:t>DIÉTÁS megoldások (LAKTÓZ, GLUTÉN, SÓ/ZSIRCSÖKKENTETT)</a:t>
              </a:r>
              <a:endParaRPr lang="hu-HU" sz="1400" dirty="0">
                <a:solidFill>
                  <a:srgbClr val="000000"/>
                </a:solidFill>
              </a:endParaRPr>
            </a:p>
            <a:p>
              <a:pPr marL="87313" indent="-87313" defTabSz="457200">
                <a:buClr>
                  <a:srgbClr val="F26522"/>
                </a:buClr>
                <a:buFont typeface="Arial" panose="020B0604020202020204" pitchFamily="34" charset="0"/>
                <a:buChar char="•"/>
              </a:pPr>
              <a:r>
                <a:rPr lang="hu-HU" sz="1400" dirty="0" smtClean="0">
                  <a:solidFill>
                    <a:srgbClr val="000000"/>
                  </a:solidFill>
                </a:rPr>
                <a:t>TRENDEKHEZ IGAZODÓ MEGOLDÁSOK &gt; Street </a:t>
              </a:r>
              <a:r>
                <a:rPr lang="hu-HU" sz="1400" dirty="0" err="1" smtClean="0">
                  <a:solidFill>
                    <a:srgbClr val="000000"/>
                  </a:solidFill>
                </a:rPr>
                <a:t>Food</a:t>
              </a:r>
              <a:r>
                <a:rPr lang="hu-HU" sz="1400" dirty="0" smtClean="0">
                  <a:solidFill>
                    <a:srgbClr val="000000"/>
                  </a:solidFill>
                </a:rPr>
                <a:t>, Ázsiai, </a:t>
              </a:r>
              <a:r>
                <a:rPr lang="hu-HU" sz="1400" dirty="0" err="1">
                  <a:solidFill>
                    <a:srgbClr val="000000"/>
                  </a:solidFill>
                </a:rPr>
                <a:t>S</a:t>
              </a:r>
              <a:r>
                <a:rPr lang="hu-HU" sz="1400" dirty="0" err="1" smtClean="0">
                  <a:solidFill>
                    <a:srgbClr val="000000"/>
                  </a:solidFill>
                </a:rPr>
                <a:t>eafood</a:t>
              </a:r>
              <a:r>
                <a:rPr lang="hu-HU" sz="1400" dirty="0" smtClean="0">
                  <a:solidFill>
                    <a:srgbClr val="000000"/>
                  </a:solidFill>
                </a:rPr>
                <a:t>, Mini desszert variációk stb.</a:t>
              </a:r>
              <a:endParaRPr 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96959" y="1775763"/>
              <a:ext cx="2266015" cy="19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/>
              <a:r>
                <a:rPr lang="hu-HU" sz="1400" b="1" dirty="0" smtClean="0">
                  <a:solidFill>
                    <a:srgbClr val="FFFFFF"/>
                  </a:solidFill>
                </a:rPr>
                <a:t>VENDÉG ELÉGEDETTSÉG</a:t>
              </a:r>
              <a:endParaRPr lang="tr-TR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91884" y="2608274"/>
            <a:ext cx="7564038" cy="1620000"/>
            <a:chOff x="1423845" y="1451765"/>
            <a:chExt cx="7564038" cy="1033789"/>
          </a:xfrm>
        </p:grpSpPr>
        <p:sp>
          <p:nvSpPr>
            <p:cNvPr id="38" name="Rounded Rectangle 37"/>
            <p:cNvSpPr/>
            <p:nvPr/>
          </p:nvSpPr>
          <p:spPr>
            <a:xfrm>
              <a:off x="1802744" y="1451765"/>
              <a:ext cx="7185139" cy="1033789"/>
            </a:xfrm>
            <a:prstGeom prst="roundRect">
              <a:avLst/>
            </a:prstGeom>
            <a:solidFill>
              <a:srgbClr val="FCD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423845" y="1451765"/>
              <a:ext cx="2521138" cy="1033789"/>
            </a:xfrm>
            <a:prstGeom prst="roundRect">
              <a:avLst/>
            </a:prstGeom>
            <a:solidFill>
              <a:srgbClr val="F2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18797" y="1758737"/>
              <a:ext cx="2184643" cy="196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hu-HU" sz="1400" b="1" dirty="0" smtClean="0">
                  <a:solidFill>
                    <a:srgbClr val="FFFFFF"/>
                  </a:solidFill>
                </a:rPr>
                <a:t>KÖLTSÉGHATÉKONYSÁG</a:t>
              </a:r>
              <a:endParaRPr lang="tr-TR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25" y="110988"/>
            <a:ext cx="8356600" cy="895716"/>
          </a:xfrm>
        </p:spPr>
        <p:txBody>
          <a:bodyPr>
            <a:normAutofit/>
          </a:bodyPr>
          <a:lstStyle/>
          <a:p>
            <a:pPr algn="l"/>
            <a:r>
              <a:rPr lang="hu-HU" sz="3000" b="1" dirty="0" smtClean="0">
                <a:solidFill>
                  <a:schemeClr val="accent1"/>
                </a:solidFill>
                <a:latin typeface="+mj-lt"/>
                <a:ea typeface="+mn-ea"/>
              </a:rPr>
              <a:t>MEGOLDÁSOKAT </a:t>
            </a:r>
            <a:r>
              <a:rPr lang="hu-HU" sz="3000" b="1" dirty="0" err="1" smtClean="0">
                <a:solidFill>
                  <a:schemeClr val="accent1"/>
                </a:solidFill>
                <a:latin typeface="+mj-lt"/>
                <a:ea typeface="+mn-ea"/>
              </a:rPr>
              <a:t>KíNÁLUNK</a:t>
            </a:r>
            <a:r>
              <a:rPr lang="hu-HU" sz="3000" b="1" dirty="0" smtClean="0">
                <a:solidFill>
                  <a:schemeClr val="accent1"/>
                </a:solidFill>
                <a:latin typeface="+mj-lt"/>
                <a:ea typeface="+mn-ea"/>
              </a:rPr>
              <a:t>…</a:t>
            </a:r>
            <a:r>
              <a:rPr lang="tr-TR" sz="3000" b="1" dirty="0">
                <a:solidFill>
                  <a:schemeClr val="accent1"/>
                </a:solidFill>
                <a:latin typeface="+mj-lt"/>
                <a:ea typeface="+mn-ea"/>
              </a:rPr>
              <a:t/>
            </a:r>
            <a:br>
              <a:rPr lang="tr-TR" sz="3000" b="1" dirty="0">
                <a:solidFill>
                  <a:schemeClr val="accent1"/>
                </a:solidFill>
                <a:latin typeface="+mj-lt"/>
                <a:ea typeface="+mn-ea"/>
              </a:rPr>
            </a:br>
            <a:endParaRPr lang="en-US" sz="1300" dirty="0">
              <a:solidFill>
                <a:schemeClr val="accent1"/>
              </a:solidFill>
              <a:latin typeface="+mj-lt"/>
              <a:ea typeface="+mn-ea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7061" t="21974" r="35144" b="64640"/>
          <a:stretch/>
        </p:blipFill>
        <p:spPr bwMode="auto">
          <a:xfrm>
            <a:off x="1391786" y="1739821"/>
            <a:ext cx="44196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55455" t="20974" r="36010" b="65315"/>
          <a:stretch/>
        </p:blipFill>
        <p:spPr bwMode="auto">
          <a:xfrm>
            <a:off x="1403198" y="3504939"/>
            <a:ext cx="47244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980751" y="2857658"/>
            <a:ext cx="4975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Clr>
                <a:srgbClr val="F26522"/>
              </a:buClr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0000"/>
              </a:solidFill>
            </a:endParaRPr>
          </a:p>
          <a:p>
            <a:pPr marL="87313" indent="-87313" defTabSz="457200">
              <a:buClr>
                <a:srgbClr val="F26522"/>
              </a:buClr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IDŐ, KÖLTSÉG, ÉS ENERGIA HATÉKONYSÁG</a:t>
            </a:r>
            <a:endParaRPr lang="hu-HU" sz="1400" dirty="0">
              <a:solidFill>
                <a:srgbClr val="000000"/>
              </a:solidFill>
            </a:endParaRPr>
          </a:p>
          <a:p>
            <a:pPr marL="87313" indent="-87313" defTabSz="457200">
              <a:buClr>
                <a:srgbClr val="F26522"/>
              </a:buClr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KONYHAI ESZKÖZÖK BIZTOSÍTÁSA</a:t>
            </a:r>
            <a:endParaRPr lang="hu-HU" sz="1400" dirty="0">
              <a:solidFill>
                <a:srgbClr val="000000"/>
              </a:solidFill>
            </a:endParaRPr>
          </a:p>
          <a:p>
            <a:pPr marL="87313" indent="-87313" defTabSz="457200">
              <a:buClr>
                <a:srgbClr val="F26522"/>
              </a:buClr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TERVEZHETŐSÉG – Recept és költség kalkulátorok</a:t>
            </a:r>
            <a:endParaRPr lang="hu-HU" sz="1400" dirty="0">
              <a:solidFill>
                <a:srgbClr val="000000"/>
              </a:solidFill>
            </a:endParaRPr>
          </a:p>
        </p:txBody>
      </p:sp>
      <p:grpSp>
        <p:nvGrpSpPr>
          <p:cNvPr id="16" name="Group 1"/>
          <p:cNvGrpSpPr/>
          <p:nvPr/>
        </p:nvGrpSpPr>
        <p:grpSpPr>
          <a:xfrm>
            <a:off x="391884" y="4389346"/>
            <a:ext cx="7585809" cy="1620000"/>
            <a:chOff x="1423845" y="1451765"/>
            <a:chExt cx="7564038" cy="1033789"/>
          </a:xfrm>
        </p:grpSpPr>
        <p:sp>
          <p:nvSpPr>
            <p:cNvPr id="17" name="Rounded Rectangle 16"/>
            <p:cNvSpPr/>
            <p:nvPr/>
          </p:nvSpPr>
          <p:spPr>
            <a:xfrm>
              <a:off x="1802744" y="1451765"/>
              <a:ext cx="7185139" cy="1033789"/>
            </a:xfrm>
            <a:prstGeom prst="roundRect">
              <a:avLst/>
            </a:prstGeom>
            <a:solidFill>
              <a:srgbClr val="FCD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423845" y="1451765"/>
              <a:ext cx="2521138" cy="1033789"/>
            </a:xfrm>
            <a:prstGeom prst="roundRect">
              <a:avLst/>
            </a:prstGeom>
            <a:solidFill>
              <a:srgbClr val="F2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44983" y="1703512"/>
              <a:ext cx="4960892" cy="746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indent="-87313" defTabSz="457200">
                <a:buClr>
                  <a:srgbClr val="F26522"/>
                </a:buClr>
                <a:buFont typeface="Arial" panose="020B0604020202020204" pitchFamily="34" charset="0"/>
                <a:buChar char="•"/>
              </a:pPr>
              <a:r>
                <a:rPr lang="hu-HU" sz="1400" dirty="0" smtClean="0">
                  <a:solidFill>
                    <a:srgbClr val="000000"/>
                  </a:solidFill>
                </a:rPr>
                <a:t>FŐZÉS FOLYAMATOK OPTIMALIZÁLÁSA</a:t>
              </a:r>
              <a:endParaRPr lang="hu-HU" sz="1400" dirty="0">
                <a:solidFill>
                  <a:srgbClr val="000000"/>
                </a:solidFill>
              </a:endParaRPr>
            </a:p>
            <a:p>
              <a:pPr marL="87313" indent="-87313" defTabSz="457200">
                <a:buClr>
                  <a:srgbClr val="F26522"/>
                </a:buClr>
                <a:buFont typeface="Arial" panose="020B0604020202020204" pitchFamily="34" charset="0"/>
                <a:buChar char="•"/>
              </a:pPr>
              <a:r>
                <a:rPr lang="hu-HU" sz="1400" dirty="0" smtClean="0">
                  <a:solidFill>
                    <a:srgbClr val="000000"/>
                  </a:solidFill>
                </a:rPr>
                <a:t>MUNKAERŐ KIVÁLTÁSA</a:t>
              </a:r>
              <a:endParaRPr lang="hu-HU" sz="1400" dirty="0">
                <a:solidFill>
                  <a:srgbClr val="000000"/>
                </a:solidFill>
              </a:endParaRPr>
            </a:p>
            <a:p>
              <a:pPr marL="87313" indent="-87313" defTabSz="457200">
                <a:buClr>
                  <a:srgbClr val="F26522"/>
                </a:buClr>
                <a:buFont typeface="Arial" panose="020B0604020202020204" pitchFamily="34" charset="0"/>
                <a:buChar char="•"/>
              </a:pPr>
              <a:r>
                <a:rPr lang="hu-HU" sz="1400" dirty="0">
                  <a:solidFill>
                    <a:srgbClr val="000000"/>
                  </a:solidFill>
                </a:rPr>
                <a:t> </a:t>
              </a:r>
              <a:r>
                <a:rPr lang="hu-HU" sz="1400" dirty="0" smtClean="0">
                  <a:solidFill>
                    <a:srgbClr val="000000"/>
                  </a:solidFill>
                </a:rPr>
                <a:t>MUNKAERŐ HIÁNY LEKÜZDÉSÉT SEGÍTŐ TERMÉK MEGOLDÁSOK</a:t>
              </a:r>
              <a:endParaRPr lang="tr-TR" sz="1400" dirty="0">
                <a:solidFill>
                  <a:srgbClr val="000000"/>
                </a:solidFill>
              </a:endParaRPr>
            </a:p>
            <a:p>
              <a:pPr defTabSz="457200">
                <a:buClr>
                  <a:srgbClr val="F26522"/>
                </a:buClr>
              </a:pPr>
              <a:endParaRPr 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96959" y="1775763"/>
              <a:ext cx="2266015" cy="333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/>
              <a:r>
                <a:rPr lang="hu-HU" sz="1400" b="1" dirty="0" smtClean="0">
                  <a:solidFill>
                    <a:srgbClr val="FFFFFF"/>
                  </a:solidFill>
                </a:rPr>
                <a:t>MUNKAERŐ OPTIMALIZÁLÁS</a:t>
              </a:r>
              <a:endParaRPr lang="tr-TR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7061" t="21974" r="35144" b="64640"/>
          <a:stretch/>
        </p:blipFill>
        <p:spPr bwMode="auto">
          <a:xfrm>
            <a:off x="1612766" y="5476933"/>
            <a:ext cx="44196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273377" y="2494238"/>
            <a:ext cx="7880809" cy="3594563"/>
          </a:xfrm>
          <a:prstGeom prst="frame">
            <a:avLst>
              <a:gd name="adj1" fmla="val 1913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Milyen költségekkel számolunk a vendéglátásban?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05370" y="1224168"/>
            <a:ext cx="276966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FOODCOST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(ÁR-ÉRTÉK ARÁNY…)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573" y="2538952"/>
            <a:ext cx="3186798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RAKTÁROZÁS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(KÉSZENTARTÁSI VESZTESÉG…)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573" y="4037239"/>
            <a:ext cx="3186798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ÉLŐMUNKA KÖLTSÉGEK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(MUNKAERŐ HIÁNY…)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5034" y="4068088"/>
            <a:ext cx="292729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>
                <a:latin typeface="DINPro-Regular" panose="02000503030000020004" pitchFamily="2" charset="0"/>
              </a:rPr>
              <a:t>ENERGIA </a:t>
            </a:r>
            <a:r>
              <a:rPr lang="hu-HU" sz="1600" dirty="0" smtClean="0">
                <a:latin typeface="DINPro-Regular" panose="02000503030000020004" pitchFamily="2" charset="0"/>
              </a:rPr>
              <a:t>KÖLTSÉGEK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(MAGAS REZSI KÖLTSÉGEK)</a:t>
            </a:r>
            <a:endParaRPr lang="en-GB" sz="1600" dirty="0" err="1">
              <a:latin typeface="DINPro-Regular" panose="0200050303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5034" y="2537381"/>
            <a:ext cx="2936990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HULLADÉK ELSZÁLLÍTÁS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(VESZÉLYES HULLADÉK…)</a:t>
            </a:r>
          </a:p>
        </p:txBody>
      </p:sp>
      <p:pic>
        <p:nvPicPr>
          <p:cNvPr id="120834" name="Picture 2" descr="Képtalálat a következőre: „CHEF THIN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54" y="2537381"/>
            <a:ext cx="1286294" cy="20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05371" y="5218023"/>
            <a:ext cx="276966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INFRASTUKTÚRA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(ELAVULT GÉPEK)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 fér bele a </a:t>
            </a:r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cost-ba</a:t>
            </a:r>
            <a:r>
              <a:rPr lang="hu-HU" dirty="0" smtClean="0"/>
              <a:t>? Érvek és ellenérvek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951720" y="1023117"/>
            <a:ext cx="2769663" cy="155877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Ilyen drága?? …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Nincs szükségem ilyen termékekre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Túl drága, nem fér bele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A felettesem nem engedi használni. Egyébként sincs időm ilyenekkel foglalkozni</a:t>
            </a:r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.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090" y="1023117"/>
            <a:ext cx="4173055" cy="155877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Vegyünk egy példát:</a:t>
            </a:r>
          </a:p>
          <a:p>
            <a:pPr algn="ctr"/>
            <a:endParaRPr lang="hu-HU" sz="1600" dirty="0">
              <a:solidFill>
                <a:prstClr val="white"/>
              </a:solidFill>
              <a:latin typeface="DINPro-Regular" panose="02000503030000020004" pitchFamily="2" charset="0"/>
            </a:endParaRPr>
          </a:p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Knorr Barnamártás alap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pic>
        <p:nvPicPr>
          <p:cNvPr id="120834" name="Picture 2" descr="Képtalálat a következőre: „CHEF THIN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83" y="186143"/>
            <a:ext cx="1286294" cy="22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:\Food_2\BF\Catering\termekfotok\Darwin szoszok\Barna_Matras_1101710_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96" y="2593942"/>
            <a:ext cx="1648360" cy="22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07709"/>
              </p:ext>
            </p:extLst>
          </p:nvPr>
        </p:nvGraphicFramePr>
        <p:xfrm>
          <a:off x="380090" y="2726179"/>
          <a:ext cx="54268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411"/>
                <a:gridCol w="271341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Knorr Barnamártás alap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Listaár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7530 Ft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Kiszerelés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Szavatossági idő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 hónap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10399" y="613200"/>
            <a:ext cx="8298663" cy="36933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b="1" i="0" kern="1200">
                <a:solidFill>
                  <a:schemeClr val="accent1"/>
                </a:solidFill>
                <a:latin typeface="+mj-lt"/>
                <a:ea typeface="+mn-ea"/>
                <a:cs typeface="DINPro-Light"/>
                <a:sym typeface="DINPro-Regular" panose="0200050303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Mi fér bele a food cost-ba? Érvek és ellenérvek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8731"/>
              </p:ext>
            </p:extLst>
          </p:nvPr>
        </p:nvGraphicFramePr>
        <p:xfrm>
          <a:off x="0" y="1076489"/>
          <a:ext cx="4468305" cy="399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08"/>
                <a:gridCol w="1335435"/>
                <a:gridCol w="683052"/>
                <a:gridCol w="387524"/>
                <a:gridCol w="397986"/>
              </a:tblGrid>
              <a:tr h="4490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Barna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mártás alap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hagyományosan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mennyiség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Zsír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Marhacsont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v.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borjú csont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Zöldségek (répa, gyökér, zeller)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Liszt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Fokhagyma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Gombaszár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Vörösbor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vöröshagyma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cukor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paradicsompüré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Bors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babérlevél, kakukkfű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dl/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2960,6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773,65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dl/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77,36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73679"/>
              </p:ext>
            </p:extLst>
          </p:nvPr>
        </p:nvGraphicFramePr>
        <p:xfrm>
          <a:off x="4540757" y="3453929"/>
          <a:ext cx="4468305" cy="161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08"/>
                <a:gridCol w="1335435"/>
                <a:gridCol w="683052"/>
                <a:gridCol w="387524"/>
                <a:gridCol w="397986"/>
              </a:tblGrid>
              <a:tr h="4490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Knorr Barna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mártás alappal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mennyiség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ár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KNORR Barna mártás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444,15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10 adag (1</a:t>
                      </a:r>
                      <a:r>
                        <a:rPr lang="hu-HU" sz="1200" b="1" i="0" u="none" strike="noStrike" baseline="0" dirty="0" smtClean="0">
                          <a:solidFill>
                            <a:srgbClr val="FF3300"/>
                          </a:solidFill>
                          <a:latin typeface="Calibri"/>
                        </a:rPr>
                        <a:t> dl/adag)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1100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444,15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dl/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44,41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163967"/>
            <a:ext cx="9144000" cy="169403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MILYEN EGYÉB KÖLTSÉGEKKEL NEM SZÁMOLTUNK MÉG?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MUNKAIDŐ ( 8-16 ÓRA VS. 1 ÓRA /AKÁR 10 PERC/ 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REZSI KÖLTSÉGEK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FRISS ALAPANYAGOK RAKTÁROZÁSI KÖLTSÉGE / HŰTŐ KAPACITÁS &gt; AKÁR 1 ADAG IS </a:t>
            </a:r>
            <a:r>
              <a:rPr lang="hu-HU" sz="1400" dirty="0" err="1" smtClean="0">
                <a:solidFill>
                  <a:prstClr val="white"/>
                </a:solidFill>
                <a:latin typeface="DINPro-Regular" panose="02000503030000020004" pitchFamily="2" charset="0"/>
              </a:rPr>
              <a:t>ELKÉSZíTHETŐ</a:t>
            </a:r>
            <a:endParaRPr lang="hu-HU" sz="1400" dirty="0" smtClean="0">
              <a:solidFill>
                <a:prstClr val="white"/>
              </a:solidFill>
              <a:latin typeface="DINPro-Regular" panose="02000503030000020004" pitchFamily="2" charset="0"/>
            </a:endParaRP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… ÉS A LEGFONTOSABB: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MINDEN SZAKÁCSOM ELÉG KÉPZETT AHHOZ, HOGY MINDIG A TÖKÉLETES VÉGEREDMÉNYT </a:t>
            </a:r>
            <a:r>
              <a:rPr lang="hu-HU" sz="1400" dirty="0" err="1" smtClean="0">
                <a:solidFill>
                  <a:prstClr val="white"/>
                </a:solidFill>
                <a:latin typeface="DINPro-Regular" panose="02000503030000020004" pitchFamily="2" charset="0"/>
              </a:rPr>
              <a:t>BIZTOSíTSA</a:t>
            </a: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??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MINŐSÉGI ÁLLANDÓSÁG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6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10399" y="613200"/>
            <a:ext cx="8298663" cy="36933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b="1" i="0" kern="1200">
                <a:solidFill>
                  <a:schemeClr val="accent1"/>
                </a:solidFill>
                <a:latin typeface="+mj-lt"/>
                <a:ea typeface="+mn-ea"/>
                <a:cs typeface="DINPro-Light"/>
                <a:sym typeface="DINPro-Regular" panose="0200050303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rgbClr val="E45212"/>
                </a:solidFill>
              </a:rPr>
              <a:t>Ha már állandó, megfelelő </a:t>
            </a:r>
            <a:r>
              <a:rPr lang="hu-HU" dirty="0" err="1" smtClean="0">
                <a:solidFill>
                  <a:srgbClr val="E45212"/>
                </a:solidFill>
              </a:rPr>
              <a:t>ízvilág</a:t>
            </a:r>
            <a:r>
              <a:rPr lang="hu-HU" dirty="0" smtClean="0">
                <a:solidFill>
                  <a:srgbClr val="E45212"/>
                </a:solidFill>
              </a:rPr>
              <a:t>..</a:t>
            </a:r>
          </a:p>
          <a:p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63967"/>
            <a:ext cx="9144000" cy="169403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MILYEN KÖRÜLMÉNYEK BEFOLYÁSOLJÁK A KÉSZÉTEL ÍZÉT?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Szakértelem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Friss alapanyagok minősége és mennyisége (mirelit, </a:t>
            </a:r>
            <a:r>
              <a:rPr lang="hu-HU" sz="1400" b="1" dirty="0" err="1" smtClean="0">
                <a:solidFill>
                  <a:prstClr val="white"/>
                </a:solidFill>
                <a:latin typeface="DINPro-Regular" panose="02000503030000020004" pitchFamily="2" charset="0"/>
              </a:rPr>
              <a:t>food</a:t>
            </a:r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 </a:t>
            </a:r>
            <a:r>
              <a:rPr lang="hu-HU" sz="1400" b="1" dirty="0" err="1" smtClean="0">
                <a:solidFill>
                  <a:prstClr val="white"/>
                </a:solidFill>
                <a:latin typeface="DINPro-Regular" panose="02000503030000020004" pitchFamily="2" charset="0"/>
              </a:rPr>
              <a:t>cost</a:t>
            </a:r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, elvárt haszonkulcs miatt kevesebb hús…)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7618"/>
              </p:ext>
            </p:extLst>
          </p:nvPr>
        </p:nvGraphicFramePr>
        <p:xfrm>
          <a:off x="371034" y="713024"/>
          <a:ext cx="4311190" cy="358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174"/>
                <a:gridCol w="874808"/>
                <a:gridCol w="1112991"/>
                <a:gridCol w="482023"/>
                <a:gridCol w="490194"/>
              </a:tblGrid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MARHAHÚSLEVES hagyományosan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Bruttó mennyiség(g)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bruttó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marhahús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marhacsont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sárgarépa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petrezselyem gyökér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zeller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karalábé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kelkáposzta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vöröshagyma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fokhagyma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paradicsompüré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bors,egész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3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dl/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5622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2003,75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(3 dl/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95694"/>
              </p:ext>
            </p:extLst>
          </p:nvPr>
        </p:nvGraphicFramePr>
        <p:xfrm>
          <a:off x="4859730" y="727222"/>
          <a:ext cx="4311190" cy="329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070"/>
                <a:gridCol w="684912"/>
                <a:gridCol w="1112991"/>
                <a:gridCol w="530518"/>
                <a:gridCol w="441699"/>
              </a:tblGrid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KNORR MARHAHÚSLEVES ALAPPAL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Bruttó mennyiség(g)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bruttó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mennyiség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marhacsont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húsos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sárgarépa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petrezselyem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gyökér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zeller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karalábé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kelkáposzta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KNORR Marhahúsleves alap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3300"/>
                          </a:solidFill>
                          <a:latin typeface="Calibri"/>
                        </a:rPr>
                        <a:t>10 adag (3 dl/adag)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3300"/>
                          </a:solidFill>
                          <a:latin typeface="Calibri"/>
                        </a:rPr>
                        <a:t>5075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721,9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(3 dl/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33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Megfelelő infrastruktúra áll rendelkezésre?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7517" y="1405167"/>
            <a:ext cx="493493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Unilever </a:t>
            </a:r>
            <a:r>
              <a:rPr lang="hu-HU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hu-H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hu-H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partnerek konyhai eszközeinek fejlesztését aktívan támogatja gépekkel, berendezésekkel, konyhai eszközökkel, hozzájárulva ezzel sikeres működésükhöz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u-HU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beruházások többnyire jelentős költségmegtakarítást hoznak, melyek akár a működési költségének csökkenését is eredményezhetik.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Számos partnerünknél 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sikerült haszonkölcsön szerződést kötnünk. Ennek keretein belül különböző nagykonyhai gépesítés valósult meg olyan konyhákon ahol önerőből ezt nem tudták volna megvalósítani. </a:t>
            </a:r>
            <a:endParaRPr lang="hu-HU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Termelő eszközt előre megkapnak a cégek ahhoz, hogy profitot termeljenek. &gt; előzetes beruházást nem igényel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434" y="2828041"/>
            <a:ext cx="3082566" cy="164026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sz="1400" dirty="0" smtClean="0">
              <a:latin typeface="DINPro-Regular" panose="02000503030000020004" pitchFamily="2" charset="0"/>
            </a:endParaRPr>
          </a:p>
          <a:p>
            <a:pPr algn="ctr"/>
            <a:r>
              <a:rPr lang="hu-HU" sz="1400" dirty="0" smtClean="0">
                <a:latin typeface="DINPro-Regular" panose="02000503030000020004" pitchFamily="2" charset="0"/>
              </a:rPr>
              <a:t>Közel 200 nagykonyhán valósult már meg sikeres gépesítés</a:t>
            </a:r>
            <a:endParaRPr lang="en-GB" sz="1400" dirty="0" err="1" smtClean="0">
              <a:latin typeface="DINPro-Regular" panose="0200050303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34" y="932357"/>
            <a:ext cx="3101419" cy="18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 a leggyakoribb eszköz, amit a cégek választanak?</a:t>
            </a:r>
            <a:endParaRPr lang="en-GB" dirty="0"/>
          </a:p>
        </p:txBody>
      </p:sp>
      <p:pic>
        <p:nvPicPr>
          <p:cNvPr id="6" name="Picture 8" descr="SCC 2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1" y="732553"/>
            <a:ext cx="1526556" cy="22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693" y="952107"/>
            <a:ext cx="3695307" cy="3065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692" y="4018016"/>
            <a:ext cx="3695307" cy="205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3" y="2896212"/>
            <a:ext cx="5243908" cy="3896907"/>
          </a:xfrm>
          <a:prstGeom prst="rect">
            <a:avLst/>
          </a:prstGeom>
        </p:spPr>
      </p:pic>
      <p:pic>
        <p:nvPicPr>
          <p:cNvPr id="11" name="Picture 6" descr="Rama Combi Prof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46" y="878226"/>
            <a:ext cx="1154112" cy="196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0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7999" y="224118"/>
            <a:ext cx="8298663" cy="606014"/>
          </a:xfrm>
        </p:spPr>
        <p:txBody>
          <a:bodyPr>
            <a:noAutofit/>
          </a:bodyPr>
          <a:lstStyle/>
          <a:p>
            <a:r>
              <a:rPr lang="hu-HU" sz="3200" dirty="0" smtClean="0"/>
              <a:t>Rama Combi Profi – Megéri?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557999" y="1010679"/>
            <a:ext cx="960836" cy="75408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hu-HU" sz="12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Kalkulátor</a:t>
            </a:r>
            <a:endParaRPr lang="en-GB" sz="12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9" y="1764760"/>
            <a:ext cx="8010966" cy="43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2.xml><?xml version="1.0" encoding="utf-8"?>
<a:theme xmlns:a="http://schemas.openxmlformats.org/drawingml/2006/main" name="6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3.xml><?xml version="1.0" encoding="utf-8"?>
<a:theme xmlns:a="http://schemas.openxmlformats.org/drawingml/2006/main" name="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4.xml><?xml version="1.0" encoding="utf-8"?>
<a:theme xmlns:a="http://schemas.openxmlformats.org/drawingml/2006/main" name="2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5.xml><?xml version="1.0" encoding="utf-8"?>
<a:theme xmlns:a="http://schemas.openxmlformats.org/drawingml/2006/main" name="3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6.xml><?xml version="1.0" encoding="utf-8"?>
<a:theme xmlns:a="http://schemas.openxmlformats.org/drawingml/2006/main" name="5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7.xml><?xml version="1.0" encoding="utf-8"?>
<a:theme xmlns:a="http://schemas.openxmlformats.org/drawingml/2006/main" name="4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MS339 ">
      <a:srgbClr val="00B388"/>
    </a:custClr>
    <a:custClr name="PMS326">
      <a:srgbClr val="00B2A9"/>
    </a:custClr>
    <a:custClr name="PMS3288">
      <a:srgbClr val="008264"/>
    </a:custClr>
    <a:custClr name="PMS7467">
      <a:srgbClr val="00A3AD"/>
    </a:custClr>
    <a:custClr name="PMS328">
      <a:srgbClr val="007367"/>
    </a:custClr>
    <a:custClr name="PMS7737">
      <a:srgbClr val="6BA539"/>
    </a:custClr>
    <a:custClr name="PMS368">
      <a:srgbClr val="78BE20"/>
    </a:custClr>
    <a:custClr name="PMS7484">
      <a:srgbClr val="00573F"/>
    </a:custClr>
    <a:custClr name="PMS7741">
      <a:srgbClr val="44883E"/>
    </a:custClr>
    <a:custClr name="PMS376">
      <a:srgbClr val="84BD0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9252</TotalTime>
  <Words>621</Words>
  <Application>Microsoft Office PowerPoint</Application>
  <PresentationFormat>On-screen Show (4:3)</PresentationFormat>
  <Paragraphs>228</Paragraphs>
  <Slides>10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Calibri</vt:lpstr>
      <vt:lpstr>DINPro-Bold</vt:lpstr>
      <vt:lpstr>DINPro-Light</vt:lpstr>
      <vt:lpstr>DINPro-Medium</vt:lpstr>
      <vt:lpstr>DINPro-Regular</vt:lpstr>
      <vt:lpstr>Times New Roman</vt:lpstr>
      <vt:lpstr>Unilever DIN Offc Pro</vt:lpstr>
      <vt:lpstr>Wingdings</vt:lpstr>
      <vt:lpstr>1_UFS Template</vt:lpstr>
      <vt:lpstr>6_UFS Template</vt:lpstr>
      <vt:lpstr>UFS Template</vt:lpstr>
      <vt:lpstr>2_UFS Template</vt:lpstr>
      <vt:lpstr>3_UFS Template</vt:lpstr>
      <vt:lpstr>5_UFS Template</vt:lpstr>
      <vt:lpstr>4_UFS Template</vt:lpstr>
      <vt:lpstr>think-cell Slide</vt:lpstr>
      <vt:lpstr>Költséghatékonyság és munkaerő optimalizálás a konyhában </vt:lpstr>
      <vt:lpstr>MEGOLDÁSOKAT KíNÁLUNK…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Hatvani, Orsolya</cp:lastModifiedBy>
  <cp:revision>526</cp:revision>
  <dcterms:created xsi:type="dcterms:W3CDTF">2014-11-26T19:52:49Z</dcterms:created>
  <dcterms:modified xsi:type="dcterms:W3CDTF">2017-05-03T13:19:49Z</dcterms:modified>
</cp:coreProperties>
</file>