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7" r:id="rId1"/>
  </p:sldMasterIdLst>
  <p:notesMasterIdLst>
    <p:notesMasterId r:id="rId20"/>
  </p:notesMasterIdLst>
  <p:handoutMasterIdLst>
    <p:handoutMasterId r:id="rId21"/>
  </p:handoutMasterIdLst>
  <p:sldIdLst>
    <p:sldId id="349" r:id="rId2"/>
    <p:sldId id="344" r:id="rId3"/>
    <p:sldId id="342" r:id="rId4"/>
    <p:sldId id="343" r:id="rId5"/>
    <p:sldId id="345" r:id="rId6"/>
    <p:sldId id="346" r:id="rId7"/>
    <p:sldId id="352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0070DE-DF5B-4992-B8B9-0B15DE57410F}">
          <p14:sldIdLst>
            <p14:sldId id="349"/>
            <p14:sldId id="344"/>
            <p14:sldId id="342"/>
            <p14:sldId id="343"/>
            <p14:sldId id="345"/>
            <p14:sldId id="346"/>
            <p14:sldId id="352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</p14:sldIdLst>
        </p14:section>
        <p14:section name="Untitled Section" id="{4D6DF28C-61BA-495E-AAE2-5AC3872DD6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6804" userDrawn="1">
          <p15:clr>
            <a:srgbClr val="A4A3A4"/>
          </p15:clr>
        </p15:guide>
        <p15:guide id="3" pos="4585" userDrawn="1">
          <p15:clr>
            <a:srgbClr val="A4A3A4"/>
          </p15:clr>
        </p15:guide>
        <p15:guide id="4" pos="453" userDrawn="1">
          <p15:clr>
            <a:srgbClr val="A4A3A4"/>
          </p15:clr>
        </p15:guide>
        <p15:guide id="5" pos="7227" userDrawn="1">
          <p15:clr>
            <a:srgbClr val="A4A3A4"/>
          </p15:clr>
        </p15:guide>
        <p15:guide id="6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0E6"/>
    <a:srgbClr val="E5C8C7"/>
    <a:srgbClr val="CFB8AD"/>
    <a:srgbClr val="009EB2"/>
    <a:srgbClr val="BCD5EC"/>
    <a:srgbClr val="76AFCA"/>
    <a:srgbClr val="C7D44E"/>
    <a:srgbClr val="7B6D68"/>
    <a:srgbClr val="DF724B"/>
    <a:srgbClr val="007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6684" autoAdjust="0"/>
  </p:normalViewPr>
  <p:slideViewPr>
    <p:cSldViewPr snapToGrid="0" snapToObjects="1">
      <p:cViewPr varScale="1">
        <p:scale>
          <a:sx n="76" d="100"/>
          <a:sy n="76" d="100"/>
        </p:scale>
        <p:origin x="941" y="53"/>
      </p:cViewPr>
      <p:guideLst>
        <p:guide orient="horz" pos="4110"/>
        <p:guide pos="6804"/>
        <p:guide pos="4585"/>
        <p:guide pos="453"/>
        <p:guide pos="7227"/>
        <p:guide orient="horz" pos="37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7ECB6-AE68-D249-9B2F-832951553D15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A6F54-9391-8246-8952-1FDF5D547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6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7F5E3-5EF0-4617-8167-D5DE095098B9}" type="datetimeFigureOut">
              <a:rPr lang="en-GB" smtClean="0"/>
              <a:t>06/10/2017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732EA-9476-4625-B846-D40192A34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85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152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98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68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410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010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3 gyár ( Röszke, Nyírbátor, Veszprém )</a:t>
            </a:r>
            <a:endParaRPr lang="en-US" sz="1200" dirty="0"/>
          </a:p>
          <a:p>
            <a:r>
              <a:rPr lang="hu-HU" sz="1200" dirty="0"/>
              <a:t>20 év alatt több, mint 60mrd fejlesztés</a:t>
            </a:r>
          </a:p>
          <a:p>
            <a:r>
              <a:rPr lang="hu-HU" sz="1200" dirty="0"/>
              <a:t>Röszke : magyar alapanyagból, magyar piacra gyártott termék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4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olidFill>
                  <a:srgbClr val="460812"/>
                </a:solidFill>
              </a:rPr>
              <a:t>Salt intake reduction</a:t>
            </a:r>
          </a:p>
          <a:p>
            <a:pPr lvl="1"/>
            <a:r>
              <a:rPr lang="hu-HU" sz="1200" dirty="0">
                <a:solidFill>
                  <a:prstClr val="black"/>
                </a:solidFill>
              </a:rPr>
              <a:t>Dedicated Hunagrian product developments</a:t>
            </a:r>
          </a:p>
          <a:p>
            <a:pPr lvl="1"/>
            <a:endParaRPr lang="hu-HU" sz="12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rgbClr val="460812"/>
                </a:solidFill>
              </a:rPr>
              <a:t>TFA (transfats)</a:t>
            </a:r>
          </a:p>
          <a:p>
            <a:pPr lvl="1">
              <a:spcAft>
                <a:spcPts val="1100"/>
              </a:spcAft>
              <a:buSzPct val="120000"/>
            </a:pPr>
            <a:r>
              <a:rPr lang="hu-HU" sz="1200" dirty="0">
                <a:solidFill>
                  <a:prstClr val="black"/>
                </a:solidFill>
              </a:rPr>
              <a:t>Our products fully comply with new regulation for long time</a:t>
            </a: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rgbClr val="460812"/>
                </a:solidFill>
              </a:rPr>
              <a:t>Local Sourcing</a:t>
            </a:r>
          </a:p>
          <a:p>
            <a:pPr lvl="1"/>
            <a:r>
              <a:rPr lang="hu-HU" sz="1200" dirty="0">
                <a:solidFill>
                  <a:prstClr val="black"/>
                </a:solidFill>
              </a:rPr>
              <a:t>We have signed Knorr Lnadmar Farm agreement with an oinion farmer in Murony</a:t>
            </a:r>
          </a:p>
          <a:p>
            <a:pPr lvl="1"/>
            <a:endParaRPr lang="hu-HU" sz="1200" dirty="0">
              <a:solidFill>
                <a:prstClr val="black"/>
              </a:solidFill>
            </a:endParaRP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rgbClr val="460812"/>
                </a:solidFill>
              </a:rPr>
              <a:t>Fat intake reduction</a:t>
            </a:r>
          </a:p>
          <a:p>
            <a:pPr lvl="1">
              <a:spcAft>
                <a:spcPts val="1100"/>
              </a:spcAft>
              <a:buSzPct val="120000"/>
            </a:pPr>
            <a:r>
              <a:rPr lang="hu-HU" sz="1200" dirty="0">
                <a:solidFill>
                  <a:prstClr val="black"/>
                </a:solidFill>
              </a:rPr>
              <a:t>Using Rama Combi Profi 80%-less fat is enough to prepare the most popular dishes for kids in Social sector</a:t>
            </a:r>
          </a:p>
          <a:p>
            <a:r>
              <a:rPr lang="hu-HU" dirty="0">
                <a:solidFill>
                  <a:prstClr val="black"/>
                </a:solidFill>
              </a:rPr>
              <a:t>Allergens and Taste Enhancer (MSG) freee range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21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77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70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27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99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9480927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40705" y="536113"/>
            <a:ext cx="747412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</a:t>
            </a:r>
            <a:br>
              <a:rPr lang="en-GB" dirty="0"/>
            </a:br>
            <a:r>
              <a:rPr lang="en-GB" dirty="0"/>
              <a:t>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40705" y="2396045"/>
            <a:ext cx="747412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presenter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40699" y="2676132"/>
            <a:ext cx="74736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0944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18" name="TextBox 7"/>
          <p:cNvSpPr txBox="1"/>
          <p:nvPr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7"/>
          <p:cNvSpPr txBox="1"/>
          <p:nvPr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7"/>
          <p:cNvSpPr txBox="1"/>
          <p:nvPr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7"/>
          <p:cNvSpPr txBox="1"/>
          <p:nvPr userDrawn="1"/>
        </p:nvSpPr>
        <p:spPr>
          <a:xfrm>
            <a:off x="2141571" y="2726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pic>
        <p:nvPicPr>
          <p:cNvPr id="17" name="Picture 16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70" y="6198684"/>
            <a:ext cx="1151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9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8930901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799"/>
            <a:ext cx="11064884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666800"/>
            <a:ext cx="5832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3301995"/>
            <a:ext cx="4176333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44001" y="1289937"/>
            <a:ext cx="11064883" cy="205184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21404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7352374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42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799"/>
            <a:ext cx="11064884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666800"/>
            <a:ext cx="5832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3301995"/>
            <a:ext cx="4176333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44001" y="909794"/>
            <a:ext cx="11064883" cy="205184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95507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081148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5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800"/>
            <a:ext cx="11064884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089025"/>
            <a:ext cx="5832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3301995"/>
            <a:ext cx="4176333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4023950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68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1659657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5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800"/>
            <a:ext cx="11064884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1" y="1089025"/>
            <a:ext cx="11064883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386841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68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9030571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8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800"/>
            <a:ext cx="11064884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089025"/>
            <a:ext cx="5352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56884" y="1089025"/>
            <a:ext cx="5352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37552304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68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195955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73885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987064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802"/>
            <a:ext cx="11064884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4005" y="1152000"/>
            <a:ext cx="1106488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1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5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9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3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742955" y="1928813"/>
            <a:ext cx="11065932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690078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68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7738630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57894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89" y="1117"/>
          <a:ext cx="1488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88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" y="1117"/>
                        <a:ext cx="1488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bk object 33"/>
          <p:cNvSpPr/>
          <p:nvPr userDrawn="1"/>
        </p:nvSpPr>
        <p:spPr>
          <a:xfrm>
            <a:off x="0" y="0"/>
            <a:ext cx="12192000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1266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644313" y="6501747"/>
            <a:ext cx="272652" cy="37870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 marL="17859"/>
            <a:fld id="{81D60167-4931-47E6-BA6A-407CBD079E47}" type="slidenum">
              <a:rPr lang="en-GB" spc="4" smtClean="0"/>
              <a:pPr marL="17859"/>
              <a:t>‹#›</a:t>
            </a:fld>
            <a:endParaRPr lang="en-GB" spc="4" dirty="0"/>
          </a:p>
        </p:txBody>
      </p:sp>
      <p:sp>
        <p:nvSpPr>
          <p:cNvPr id="32" name="Tijdelijke aanduiding voor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66751" y="1017984"/>
            <a:ext cx="10821293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687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266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266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266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266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</a:t>
            </a:r>
          </a:p>
          <a:p>
            <a:pPr lvl="2"/>
            <a:r>
              <a:rPr lang="en-GB" dirty="0"/>
              <a:t>Third</a:t>
            </a:r>
          </a:p>
          <a:p>
            <a:pPr lvl="3"/>
            <a:r>
              <a:rPr lang="en-GB" dirty="0"/>
              <a:t>Fourth</a:t>
            </a:r>
          </a:p>
          <a:p>
            <a:pPr lvl="4"/>
            <a:r>
              <a:rPr lang="en-GB" dirty="0"/>
              <a:t>Fifth</a:t>
            </a:r>
          </a:p>
        </p:txBody>
      </p:sp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1" y="6250637"/>
            <a:ext cx="10813718" cy="63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34319"/>
                </a:solidFill>
              </a:rPr>
              <a:t>Presentation title in footer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DC6AA-D1C3-4F49-984A-3C229C8972EA}" type="slidenum">
              <a:rPr lang="en-US">
                <a:solidFill>
                  <a:srgbClr val="A3431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34319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34319"/>
                </a:solidFill>
              </a:rPr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251426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156014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endParaRPr sz="1800" b="0" dirty="0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526808"/>
            <a:ext cx="10752333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</a:t>
            </a:r>
            <a:br>
              <a:rPr lang="en-GB" dirty="0"/>
            </a:br>
            <a:r>
              <a:rPr lang="en-GB" dirty="0"/>
              <a:t>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  <p:pic>
        <p:nvPicPr>
          <p:cNvPr id="8" name="Picture 16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70" y="6198684"/>
            <a:ext cx="1151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06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pos="3840" userDrawn="1">
          <p15:clr>
            <a:srgbClr val="FBAE40"/>
          </p15:clr>
        </p15:guide>
        <p15:guide id="1" pos="7227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738953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526808"/>
            <a:ext cx="10752333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</a:t>
            </a:r>
            <a:br>
              <a:rPr lang="en-GB" dirty="0"/>
            </a:br>
            <a:r>
              <a:rPr lang="en-GB" dirty="0"/>
              <a:t>style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7586133" y="3222667"/>
            <a:ext cx="388620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  <p:pic>
        <p:nvPicPr>
          <p:cNvPr id="9" name="Picture 16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70" y="6198684"/>
            <a:ext cx="1151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8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227" userDrawn="1">
          <p15:clr>
            <a:srgbClr val="FBAE40"/>
          </p15:clr>
        </p15:guide>
        <p15:guide id="3" pos="4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747749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4000" y="460802"/>
            <a:ext cx="58176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4005" y="882000"/>
            <a:ext cx="58303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5" y="1665288"/>
            <a:ext cx="58303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0"/>
            <a:ext cx="4896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2554900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orient="horz" pos="550" userDrawn="1">
          <p15:clr>
            <a:srgbClr val="FBAE40"/>
          </p15:clr>
        </p15:guide>
        <p15:guide id="3" orient="horz" pos="453" userDrawn="1">
          <p15:clr>
            <a:srgbClr val="FBAE40"/>
          </p15:clr>
        </p15:guide>
        <p15:guide id="4" pos="45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2569339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39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4000" y="460802"/>
            <a:ext cx="58176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5" y="1665288"/>
            <a:ext cx="58303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0"/>
            <a:ext cx="4896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338859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orient="horz" pos="550" userDrawn="1">
          <p15:clr>
            <a:srgbClr val="FBAE40"/>
          </p15:clr>
        </p15:guide>
        <p15:guide id="3" orient="horz" pos="453" userDrawn="1">
          <p15:clr>
            <a:srgbClr val="FBAE40"/>
          </p15:clr>
        </p15:guide>
        <p15:guide id="4" pos="459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966069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4001" y="460802"/>
            <a:ext cx="11064883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4001" y="1152000"/>
            <a:ext cx="5352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1" y="1928188"/>
            <a:ext cx="5352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1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5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9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3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9528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5756819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4001" y="460802"/>
            <a:ext cx="11064883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4001" y="1152000"/>
            <a:ext cx="11064883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44" y="2583334"/>
            <a:ext cx="5352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1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5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9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3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90837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2900773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802"/>
            <a:ext cx="11064884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666800"/>
            <a:ext cx="5832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3301995"/>
            <a:ext cx="4176333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2127636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04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4622502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3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3999" y="460799"/>
            <a:ext cx="11064884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4000" y="1666800"/>
            <a:ext cx="5832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7296000" y="3301995"/>
            <a:ext cx="4176333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icon to add a </a:t>
            </a:r>
            <a:r>
              <a:rPr lang="en-GB" dirty="0" err="1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2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6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0" name="TextBox 15"/>
          <p:cNvSpPr txBox="1"/>
          <p:nvPr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34" name="TextBox 15"/>
          <p:cNvSpPr txBox="1"/>
          <p:nvPr userDrawn="1"/>
        </p:nvSpPr>
        <p:spPr>
          <a:xfrm>
            <a:off x="2094388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dirty="0"/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58103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592405147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20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8"/>
            <a:ext cx="12192000" cy="745807"/>
          </a:xfrm>
          <a:prstGeom prst="rect">
            <a:avLst/>
          </a:prstGeom>
          <a:blipFill>
            <a:blip r:embed="rId25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70" y="6198684"/>
            <a:ext cx="1151903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564820" y="6385692"/>
            <a:ext cx="43336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fld id="{8A33A49E-4140-0947-94AD-CABE7EBC8E47}" type="slidenum">
              <a:rPr lang="en-GB" sz="1100" b="0" i="0" u="none" strike="noStrike" kern="1200" spc="-100" baseline="0" smtClean="0">
                <a:solidFill>
                  <a:schemeClr val="bg1"/>
                </a:solidFill>
                <a:latin typeface="+mn-lt"/>
                <a:ea typeface="+mj-ea"/>
                <a:cs typeface="DINPro-Light"/>
              </a:rPr>
              <a:pPr marL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b="0" i="0" u="none" strike="noStrike" kern="1200" spc="-100" baseline="0" dirty="0">
              <a:solidFill>
                <a:schemeClr val="bg1"/>
              </a:solidFill>
              <a:latin typeface="+mn-lt"/>
              <a:ea typeface="+mj-ea"/>
              <a:cs typeface="DINPro-Light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029" y="6375605"/>
            <a:ext cx="889624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dirty="0"/>
              <a:t>Presentation title - insert as footer</a:t>
            </a:r>
          </a:p>
        </p:txBody>
      </p:sp>
    </p:spTree>
    <p:extLst>
      <p:ext uri="{BB962C8B-B14F-4D97-AF65-F5344CB8AC3E}">
        <p14:creationId xmlns:p14="http://schemas.microsoft.com/office/powerpoint/2010/main" val="15728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818" r:id="rId5"/>
    <p:sldLayoutId id="2147483772" r:id="rId6"/>
    <p:sldLayoutId id="2147483813" r:id="rId7"/>
    <p:sldLayoutId id="2147483773" r:id="rId8"/>
    <p:sldLayoutId id="2147483816" r:id="rId9"/>
    <p:sldLayoutId id="2147483825" r:id="rId10"/>
    <p:sldLayoutId id="2147483824" r:id="rId11"/>
    <p:sldLayoutId id="2147483817" r:id="rId12"/>
    <p:sldLayoutId id="2147483822" r:id="rId13"/>
    <p:sldLayoutId id="2147483823" r:id="rId14"/>
    <p:sldLayoutId id="2147483774" r:id="rId15"/>
    <p:sldLayoutId id="2147483821" r:id="rId16"/>
    <p:sldLayoutId id="2147483776" r:id="rId17"/>
    <p:sldLayoutId id="2147483827" r:id="rId18"/>
    <p:sldLayoutId id="2147483828" r:id="rId19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pos="7439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5243" y="1115859"/>
            <a:ext cx="8582295" cy="5293757"/>
          </a:xfrm>
        </p:spPr>
        <p:txBody>
          <a:bodyPr/>
          <a:lstStyle/>
          <a:p>
            <a:pPr algn="ctr"/>
            <a:br>
              <a:rPr lang="hu-HU" sz="4000" dirty="0"/>
            </a:br>
            <a:r>
              <a:rPr lang="hu-HU" sz="4000" dirty="0"/>
              <a:t>Professzionális megoldások </a:t>
            </a:r>
            <a:br>
              <a:rPr lang="hu-HU" sz="4000" dirty="0"/>
            </a:br>
            <a:r>
              <a:rPr lang="hu-HU" sz="4000" dirty="0"/>
              <a:t>a vendéglátás területén</a:t>
            </a:r>
            <a:br>
              <a:rPr lang="hu-HU" sz="4000" dirty="0"/>
            </a:br>
            <a:br>
              <a:rPr lang="hu-HU" sz="4000" dirty="0"/>
            </a:br>
            <a:r>
              <a:rPr lang="hu-HU" sz="3200" dirty="0"/>
              <a:t>Unilever Food Solutions</a:t>
            </a:r>
            <a:br>
              <a:rPr lang="hu-HU" sz="4000" dirty="0"/>
            </a:br>
            <a:br>
              <a:rPr lang="hu-HU" sz="4000" dirty="0"/>
            </a:br>
            <a:br>
              <a:rPr lang="hu-HU" sz="4000" dirty="0"/>
            </a:br>
            <a:br>
              <a:rPr lang="en-US" sz="4000" dirty="0"/>
            </a:br>
            <a:r>
              <a:rPr lang="hu-HU" sz="2400" dirty="0"/>
              <a:t>2017. október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15" y="3008352"/>
            <a:ext cx="2998160" cy="1865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65" y="0"/>
            <a:ext cx="3012010" cy="3221045"/>
          </a:xfrm>
          <a:prstGeom prst="rect">
            <a:avLst/>
          </a:prstGeom>
        </p:spPr>
      </p:pic>
      <p:pic>
        <p:nvPicPr>
          <p:cNvPr id="5" name="Picture Placeholder 3" descr="DSC_6893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0" t="21209" r="2610" b="28506"/>
          <a:stretch/>
        </p:blipFill>
        <p:spPr>
          <a:xfrm>
            <a:off x="-153474" y="4873497"/>
            <a:ext cx="3090820" cy="19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 flipV="1">
            <a:off x="12387262" y="6175627"/>
            <a:ext cx="757238" cy="82524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>
              <a:defRPr sz="1500">
                <a:solidFill>
                  <a:srgbClr val="005EB8"/>
                </a:solidFill>
                <a:latin typeface="+mn-lt"/>
                <a:cs typeface="Unilever DIN Offc Pro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0"/>
            <a:ext cx="12197647" cy="1079999"/>
          </a:xfrm>
          <a:prstGeom prst="rect">
            <a:avLst/>
          </a:prstGeom>
        </p:spPr>
      </p:pic>
      <p:sp>
        <p:nvSpPr>
          <p:cNvPr id="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67" y="230400"/>
            <a:ext cx="11064884" cy="492443"/>
          </a:xfrm>
        </p:spPr>
        <p:txBody>
          <a:bodyPr anchor="t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DIGITÁLIS VILÁG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12361" y="2650156"/>
            <a:ext cx="6519805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Szakmai igényekhez igazított új weboldal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Online kommunikáció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Online inspiráció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Online termékminta rendelés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636" y="3891776"/>
            <a:ext cx="2948455" cy="2134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"/>
          <a:stretch/>
        </p:blipFill>
        <p:spPr>
          <a:xfrm>
            <a:off x="459367" y="1570600"/>
            <a:ext cx="2948455" cy="21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err="1"/>
              <a:t>www.ufs.com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491" y="197429"/>
            <a:ext cx="4114800" cy="7000875"/>
          </a:xfrm>
          <a:prstGeom prst="rect">
            <a:avLst/>
          </a:prstGeom>
          <a:ln w="38100">
            <a:solidFill>
              <a:schemeClr val="accent1"/>
            </a:solidFill>
          </a:ln>
          <a:scene3d>
            <a:camera prst="perspectiveLeft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41" y="3697866"/>
            <a:ext cx="6143625" cy="6781800"/>
          </a:xfrm>
          <a:prstGeom prst="rect">
            <a:avLst/>
          </a:prstGeom>
          <a:ln w="38100">
            <a:solidFill>
              <a:schemeClr val="accent1"/>
            </a:solidFill>
          </a:ln>
          <a:scene3d>
            <a:camera prst="perspectiveRigh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571867" y="1347960"/>
            <a:ext cx="4891133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Ötletek, inspirációk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Termékek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Receptek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Allergén információk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Termék specifikációk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Tréningek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Minta igénylés és termék rendelés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71866" y="5091286"/>
            <a:ext cx="3906615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chemeClr val="bg1"/>
                </a:solidFill>
              </a:rPr>
              <a:t>MINDEZ EGY HELYEN</a:t>
            </a:r>
          </a:p>
          <a:p>
            <a:pPr algn="ctr">
              <a:defRPr/>
            </a:pPr>
            <a:r>
              <a:rPr lang="hu-HU" sz="2000" b="1" dirty="0">
                <a:solidFill>
                  <a:schemeClr val="bg1"/>
                </a:solidFill>
              </a:rPr>
              <a:t>ÚJ FUNKCIÓKKAL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1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PIACI TENDENCIA VS. TULAJDONOSI SZEMLÉLET</a:t>
            </a:r>
            <a:endParaRPr lang="en-GB" dirty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5220409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HATÉKONYSÁG NÖVELÉS SEGÍTÉSE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813830" y="5224113"/>
            <a:ext cx="3906615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FELZÁRKÓZTATÁS</a:t>
            </a:r>
          </a:p>
          <a:p>
            <a:pPr algn="ctr">
              <a:defRPr/>
            </a:pP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902268" y="5221624"/>
            <a:ext cx="3906615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SZAKMAI / ANYAGI TÁMOGATÁS</a:t>
            </a:r>
          </a:p>
          <a:p>
            <a:pPr algn="ctr">
              <a:defRPr/>
            </a:pP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836084" y="1183759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SZAKKÉPZETLEN MUNKAERŐ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36084" y="2108537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TAPASZTALT, MAGAS BÉRIGÉNYŰ MUNKAERŐ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7326939" y="1153086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MEGTÉRÜLŐ ÜZLET</a:t>
            </a:r>
          </a:p>
          <a:p>
            <a:pPr algn="ctr">
              <a:defRPr/>
            </a:pPr>
            <a:endParaRPr lang="hu-HU" sz="2000" b="1" dirty="0">
              <a:solidFill>
                <a:prstClr val="white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836083" y="2954735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KAPACITÁSHIÁNY</a:t>
            </a:r>
          </a:p>
          <a:p>
            <a:pPr algn="ctr">
              <a:defRPr/>
            </a:pPr>
            <a:endParaRPr lang="hu-HU" sz="2000" b="1" dirty="0">
              <a:solidFill>
                <a:prstClr val="white"/>
              </a:solidFill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326937" y="2114811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MOTIVÁLT DOLGOZÓK</a:t>
            </a:r>
          </a:p>
          <a:p>
            <a:pPr algn="ctr">
              <a:defRPr/>
            </a:pPr>
            <a:endParaRPr lang="hu-HU" sz="2000" b="1" dirty="0">
              <a:solidFill>
                <a:prstClr val="white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326938" y="2954735"/>
            <a:ext cx="363200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prstClr val="white"/>
                </a:solidFill>
              </a:rPr>
              <a:t>ZÖKKENŐMENTES MUNKA</a:t>
            </a:r>
          </a:p>
          <a:p>
            <a:pPr algn="ctr">
              <a:defRPr/>
            </a:pPr>
            <a:endParaRPr lang="hu-HU" sz="2000" b="1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967527" y="3054699"/>
            <a:ext cx="2066319" cy="202021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600" b="1" dirty="0">
                <a:latin typeface="DINPro-Regular" panose="02000503030000020004" pitchFamily="2" charset="0"/>
              </a:rPr>
              <a:t>WWW.UFS.COM</a:t>
            </a:r>
            <a:endParaRPr lang="en-GB" sz="1600" b="1" dirty="0" err="1">
              <a:latin typeface="DIN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SZAKMAI TÁMOGATÁS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766" y="218209"/>
            <a:ext cx="4635141" cy="3131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16" y="1257300"/>
            <a:ext cx="7867650" cy="5600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884" y="2738279"/>
            <a:ext cx="7791450" cy="4391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81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RECEPT KALKULÁTOR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64" y="941615"/>
            <a:ext cx="8607136" cy="60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1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MINTA / DEMO IGÉNYLÉS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819" y="2030675"/>
            <a:ext cx="1940364" cy="2808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73" y="1508098"/>
            <a:ext cx="2897631" cy="3349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05" y="645466"/>
            <a:ext cx="2503816" cy="4211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71867" y="1347960"/>
            <a:ext cx="489113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Termék kipróbálás befektetés nélkül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Egyedülálló a piacon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Felhasználási </a:t>
            </a:r>
          </a:p>
          <a:p>
            <a:pPr lvl="0">
              <a:spcBef>
                <a:spcPct val="20000"/>
              </a:spcBef>
            </a:pPr>
            <a:r>
              <a:rPr lang="hu-HU" sz="2400" dirty="0">
                <a:sym typeface="DINPro-Regular" panose="02000503030000020004" pitchFamily="2" charset="0"/>
              </a:rPr>
              <a:t>      lehetőségek bemutatásra   	kerülnek igény esetén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70530" y="4969123"/>
            <a:ext cx="5698543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chemeClr val="bg1"/>
                </a:solidFill>
              </a:rPr>
              <a:t>RIZIKÓMENTES ÉS INGYENES TERMÉK KIPRÓBÁLÁS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3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ONLINE PÁLYÁZATOK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367" y="1190467"/>
            <a:ext cx="2772633" cy="4173543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70530" y="4969123"/>
            <a:ext cx="5698543" cy="4001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chemeClr val="bg1"/>
                </a:solidFill>
              </a:rPr>
              <a:t>76.000 ELÉRÉS CSAK FACEBOOK-ON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93892" name="Picture 4" descr="Unilever Food Solutions Magyarország fénykép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46" y="1190467"/>
            <a:ext cx="3418321" cy="35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1867" y="1347960"/>
            <a:ext cx="4891133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Magas reklámérték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 err="1">
                <a:sym typeface="DINPro-Regular" panose="02000503030000020004" pitchFamily="2" charset="0"/>
              </a:rPr>
              <a:t>Promótálás</a:t>
            </a:r>
            <a:r>
              <a:rPr lang="hu-HU" sz="2400" dirty="0">
                <a:sym typeface="DINPro-Regular" panose="02000503030000020004" pitchFamily="2" charset="0"/>
              </a:rPr>
              <a:t> online-offline felületek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Szakmai lapokban is bemutatásra kerül </a:t>
            </a:r>
          </a:p>
          <a:p>
            <a:pPr lvl="0">
              <a:spcBef>
                <a:spcPct val="20000"/>
              </a:spcBef>
            </a:pPr>
            <a:r>
              <a:rPr lang="hu-HU" sz="2400" dirty="0">
                <a:sym typeface="DINPro-Regular" panose="02000503030000020004" pitchFamily="2" charset="0"/>
              </a:rPr>
              <a:t>NAGY ÉRTÉKŰ SZAKMAI ESZKÖZ BEFEKTETÉS NÉLKÜL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46" y="1075625"/>
            <a:ext cx="6190954" cy="49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SZAKMAI EGYÜTTMŰKÖDÉS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43999" y="2758694"/>
            <a:ext cx="489113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MUNKARUHÁZATI KUPON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  <a:sym typeface="DINPro-Regular" panose="02000503030000020004" pitchFamily="2" charset="0"/>
              </a:rPr>
              <a:t>SZABAD FELHASZNÁLÁS </a:t>
            </a:r>
            <a:r>
              <a:rPr lang="hu-HU" sz="2400" dirty="0">
                <a:sym typeface="DINPro-Regular" panose="02000503030000020004" pitchFamily="2" charset="0"/>
              </a:rPr>
              <a:t>A KONYHA IGÉNYEIRE SZABVA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KUPONKÓD FORMÁJÁBAN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  <a:sym typeface="DINPro-Regular" panose="02000503030000020004" pitchFamily="2" charset="0"/>
              </a:rPr>
              <a:t>ONLINE BEVÁLTÁS </a:t>
            </a:r>
            <a:r>
              <a:rPr lang="hu-HU" sz="2400" dirty="0">
                <a:sym typeface="DINPro-Regular" panose="02000503030000020004" pitchFamily="2" charset="0"/>
              </a:rPr>
              <a:t>KISZÁLLITÁSSAL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43" y="645466"/>
            <a:ext cx="5667375" cy="5086350"/>
          </a:xfrm>
          <a:prstGeom prst="rect">
            <a:avLst/>
          </a:prstGeom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54993" y="1394303"/>
            <a:ext cx="4810625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chemeClr val="bg1"/>
                </a:solidFill>
              </a:rPr>
              <a:t>ANYAGI KERET KEVÉS HELYEN VAN A DOLGOZÓK RUHÁZTATÁSÁRA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19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796" y="2576060"/>
            <a:ext cx="8582295" cy="738664"/>
          </a:xfrm>
        </p:spPr>
        <p:txBody>
          <a:bodyPr/>
          <a:lstStyle/>
          <a:p>
            <a:pPr algn="ctr"/>
            <a:r>
              <a:rPr lang="hu-HU" sz="4800" dirty="0"/>
              <a:t>Köszönjük a figyelmet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697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map_UFS_July 2014.jpg"/>
          <p:cNvPicPr>
            <a:picLocks noChangeAspect="1"/>
          </p:cNvPicPr>
          <p:nvPr/>
        </p:nvPicPr>
        <p:blipFill rotWithShape="1">
          <a:blip r:embed="rId3" cstate="print"/>
          <a:srcRect t="12962"/>
          <a:stretch/>
        </p:blipFill>
        <p:spPr>
          <a:xfrm>
            <a:off x="1997946" y="1176111"/>
            <a:ext cx="7860087" cy="3852205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323585" y="276134"/>
            <a:ext cx="11064884" cy="3693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GB" sz="1100" b="0" i="0" kern="1200">
                <a:solidFill>
                  <a:schemeClr val="bg1"/>
                </a:solidFill>
                <a:latin typeface="+mj-lt"/>
                <a:ea typeface="+mn-ea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/>
              <a:t>Főbb eredményünk, együttműködési területeink</a:t>
            </a:r>
            <a:endParaRPr lang="hu-HU" sz="3200" dirty="0"/>
          </a:p>
        </p:txBody>
      </p:sp>
      <p:sp>
        <p:nvSpPr>
          <p:cNvPr id="9" name="Rectangle 8"/>
          <p:cNvSpPr/>
          <p:nvPr/>
        </p:nvSpPr>
        <p:spPr>
          <a:xfrm>
            <a:off x="80388" y="184068"/>
            <a:ext cx="11994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u-HU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Unilever Food Solutions </a:t>
            </a:r>
            <a:r>
              <a:rPr lang="en-US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= 74 </a:t>
            </a:r>
            <a:r>
              <a:rPr lang="en-US" sz="3200" b="1" dirty="0" err="1">
                <a:solidFill>
                  <a:srgbClr val="E45212"/>
                </a:solidFill>
                <a:sym typeface="DINPro-Regular" panose="02000503030000020004" pitchFamily="2" charset="0"/>
              </a:rPr>
              <a:t>orsz</a:t>
            </a:r>
            <a:r>
              <a:rPr lang="hu-HU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ág, 4700 alkalmazott (230 séf)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585" y="5151693"/>
            <a:ext cx="11644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hu-HU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UFS Magyarország </a:t>
            </a:r>
            <a:r>
              <a:rPr lang="en-US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= </a:t>
            </a:r>
            <a:r>
              <a:rPr lang="hu-HU" sz="3200" b="1" dirty="0">
                <a:solidFill>
                  <a:srgbClr val="E45212"/>
                </a:solidFill>
                <a:sym typeface="DINPro-Regular" panose="02000503030000020004" pitchFamily="2" charset="0"/>
              </a:rPr>
              <a:t> 43 alkalmazott  (6 séf, 3 dietetikus) </a:t>
            </a:r>
          </a:p>
        </p:txBody>
      </p:sp>
    </p:spTree>
    <p:extLst>
      <p:ext uri="{BB962C8B-B14F-4D97-AF65-F5344CB8AC3E}">
        <p14:creationId xmlns:p14="http://schemas.microsoft.com/office/powerpoint/2010/main" val="127710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15" y="688479"/>
            <a:ext cx="6869723" cy="4673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7736" y="94189"/>
            <a:ext cx="11064884" cy="624446"/>
          </a:xfrm>
        </p:spPr>
        <p:txBody>
          <a:bodyPr>
            <a:noAutofit/>
          </a:bodyPr>
          <a:lstStyle/>
          <a:p>
            <a:r>
              <a:rPr lang="hu-HU" sz="3200" dirty="0"/>
              <a:t>Márkáink, küldetésünk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7301" y="1910134"/>
            <a:ext cx="5449597" cy="4142933"/>
            <a:chOff x="227301" y="1910134"/>
            <a:chExt cx="5449597" cy="4142933"/>
          </a:xfrm>
        </p:grpSpPr>
        <p:sp>
          <p:nvSpPr>
            <p:cNvPr id="6" name="Rectangle 5"/>
            <p:cNvSpPr/>
            <p:nvPr/>
          </p:nvSpPr>
          <p:spPr>
            <a:xfrm>
              <a:off x="713803" y="1910134"/>
              <a:ext cx="464494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hu-HU" sz="2400" b="1" dirty="0">
                  <a:sym typeface="DINPro-Regular" panose="02000503030000020004" pitchFamily="2" charset="0"/>
                </a:rPr>
                <a:t>Támogatni a séfeket :</a:t>
              </a:r>
              <a:r>
                <a:rPr lang="hu-HU" sz="2400" dirty="0">
                  <a:sym typeface="DINPro-Regular" panose="02000503030000020004" pitchFamily="2" charset="0"/>
                </a:rPr>
                <a:t> </a:t>
              </a:r>
            </a:p>
            <a:p>
              <a:pPr marL="342900" lvl="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hu-HU" sz="2400" dirty="0">
                  <a:sym typeface="DINPro-Regular" panose="02000503030000020004" pitchFamily="2" charset="0"/>
                </a:rPr>
                <a:t>Inspirációval</a:t>
              </a:r>
            </a:p>
            <a:p>
              <a:pPr marL="342900" lvl="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hu-HU" sz="2400" dirty="0">
                  <a:sym typeface="DINPro-Regular" panose="02000503030000020004" pitchFamily="2" charset="0"/>
                </a:rPr>
                <a:t>Folyamatos fejlesztésekkel</a:t>
              </a:r>
            </a:p>
            <a:p>
              <a:pPr marL="342900" lvl="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hu-HU" sz="2400" dirty="0">
                  <a:sym typeface="DINPro-Regular" panose="02000503030000020004" pitchFamily="2" charset="0"/>
                </a:rPr>
                <a:t>Hatékonyság javításával</a:t>
              </a:r>
            </a:p>
            <a:p>
              <a:pPr marL="342900" lvl="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hu-HU" sz="2400" dirty="0">
                  <a:sym typeface="DINPro-Regular" panose="02000503030000020004" pitchFamily="2" charset="0"/>
                </a:rPr>
                <a:t>Környezet-tudatossággal</a:t>
              </a:r>
            </a:p>
            <a:p>
              <a:pPr marL="457200" lvl="0" indent="-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endParaRPr lang="hu-HU" sz="2400" dirty="0">
                <a:sym typeface="DINPro-Regular" panose="02000503030000020004" pitchFamily="2" charset="0"/>
              </a:endParaRP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301" y="5118265"/>
              <a:ext cx="757438" cy="934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93896" y="5269813"/>
              <a:ext cx="801434" cy="51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5166" y="5235771"/>
              <a:ext cx="655412" cy="58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3057" y="5235771"/>
              <a:ext cx="733774" cy="6085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2857" y="5164754"/>
              <a:ext cx="1014041" cy="72788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2686" y="5182715"/>
              <a:ext cx="750664" cy="652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1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4290" y="199696"/>
            <a:ext cx="11064884" cy="624446"/>
          </a:xfrm>
        </p:spPr>
        <p:txBody>
          <a:bodyPr>
            <a:noAutofit/>
          </a:bodyPr>
          <a:lstStyle/>
          <a:p>
            <a:r>
              <a:rPr lang="hu-HU" sz="3200"/>
              <a:t>Stratégiai eredményeink, szakmai kapcsolataink</a:t>
            </a:r>
            <a:endParaRPr lang="hu-HU" sz="3200" dirty="0"/>
          </a:p>
        </p:txBody>
      </p:sp>
      <p:pic>
        <p:nvPicPr>
          <p:cNvPr id="9" name="Picture 6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13" y="3230449"/>
            <a:ext cx="1933941" cy="27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15200" y="1445273"/>
            <a:ext cx="4734448" cy="1531166"/>
            <a:chOff x="7072159" y="1434771"/>
            <a:chExt cx="4977489" cy="15416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322" y="1434771"/>
              <a:ext cx="2334326" cy="1531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2159" y="1445273"/>
              <a:ext cx="2348374" cy="1531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08712" y="4783266"/>
            <a:ext cx="7365988" cy="1025946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/>
              <a:t>Szakmai partnereink</a:t>
            </a:r>
            <a:endParaRPr lang="hu-HU" sz="1800" b="1" dirty="0"/>
          </a:p>
          <a:p>
            <a:pPr marL="0" indent="0">
              <a:buNone/>
            </a:pPr>
            <a:r>
              <a:rPr lang="hu-HU" sz="1800" dirty="0"/>
              <a:t>SOTE, MDOSZ, ÁNTSZ, ÉLOSZ, KÖZSZÖV, MNGSZ, Vendéglátás Magazin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942" y="3277341"/>
            <a:ext cx="1976296" cy="2623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249" y="1493130"/>
            <a:ext cx="667591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2015-től a Magyar Kormány Stratégiai partnere vagyunk</a:t>
            </a:r>
          </a:p>
          <a:p>
            <a:r>
              <a:rPr lang="hu-HU" dirty="0"/>
              <a:t>3 gyár ( Röszke, Nyírbátor, Veszprém )</a:t>
            </a:r>
            <a:endParaRPr lang="en-US" dirty="0"/>
          </a:p>
          <a:p>
            <a:r>
              <a:rPr lang="hu-HU" dirty="0"/>
              <a:t>20 év alatt több, mint 60mrd Ft fejlesztés</a:t>
            </a:r>
          </a:p>
          <a:p>
            <a:r>
              <a:rPr lang="hu-HU" dirty="0"/>
              <a:t>Röszke : magyar alapanyagból, magyar piacra gyártott termék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25" y="3277341"/>
            <a:ext cx="7365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Konyhás néni program</a:t>
            </a:r>
          </a:p>
          <a:p>
            <a:r>
              <a:rPr lang="hu-HU" dirty="0"/>
              <a:t>EMMI által támogatott program</a:t>
            </a:r>
          </a:p>
          <a:p>
            <a:r>
              <a:rPr lang="hu-HU" dirty="0"/>
              <a:t>Célja az egészséges és a rendeleteknek megfelelő gyermekétkeztetés</a:t>
            </a:r>
          </a:p>
        </p:txBody>
      </p:sp>
    </p:spTree>
    <p:extLst>
      <p:ext uri="{BB962C8B-B14F-4D97-AF65-F5344CB8AC3E}">
        <p14:creationId xmlns:p14="http://schemas.microsoft.com/office/powerpoint/2010/main" val="42508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4290" y="199696"/>
            <a:ext cx="11064884" cy="624446"/>
          </a:xfrm>
        </p:spPr>
        <p:txBody>
          <a:bodyPr>
            <a:noAutofit/>
          </a:bodyPr>
          <a:lstStyle/>
          <a:p>
            <a:r>
              <a:rPr lang="hu-HU" sz="3200" dirty="0"/>
              <a:t>Társadalami felelősségvállalás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4919" y="3040333"/>
            <a:ext cx="6046220" cy="2958534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/>
              <a:t>Egészséges táplálkozás</a:t>
            </a:r>
            <a:endParaRPr lang="hu-HU" sz="1800" b="1" dirty="0"/>
          </a:p>
          <a:p>
            <a:r>
              <a:rPr lang="hu-HU" sz="1800" dirty="0"/>
              <a:t>Só bevitel / felhasználás csökkentés</a:t>
            </a:r>
          </a:p>
          <a:p>
            <a:r>
              <a:rPr lang="hu-HU" sz="1800" dirty="0"/>
              <a:t>TFA ( transz zsírsav ) csökkentés</a:t>
            </a:r>
          </a:p>
          <a:p>
            <a:r>
              <a:rPr lang="hu-HU" sz="1800" dirty="0"/>
              <a:t>Allergén, laktóz, glutén mentesség</a:t>
            </a:r>
          </a:p>
          <a:p>
            <a:r>
              <a:rPr lang="hu-HU" sz="1800" dirty="0"/>
              <a:t>MSG mentesség</a:t>
            </a:r>
          </a:p>
          <a:p>
            <a:r>
              <a:rPr lang="hu-HU" sz="1800" dirty="0"/>
              <a:t>Zsírbevitel / bő zsíradék használatának csökkentése</a:t>
            </a:r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977" y="4011025"/>
            <a:ext cx="2566854" cy="18802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06861" y="978468"/>
            <a:ext cx="3692770" cy="4912785"/>
            <a:chOff x="8006861" y="824142"/>
            <a:chExt cx="3692770" cy="5067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5777" y="4020004"/>
              <a:ext cx="2293854" cy="18712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6861" y="824142"/>
              <a:ext cx="3483742" cy="2732561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94290" y="174047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/>
              <a:t>Knorr Mintafarm program</a:t>
            </a:r>
          </a:p>
          <a:p>
            <a:r>
              <a:rPr lang="hu-HU" dirty="0"/>
              <a:t>Muronyi hagyma a magyar piacra gyártott Delikátokban</a:t>
            </a:r>
          </a:p>
        </p:txBody>
      </p:sp>
    </p:spTree>
    <p:extLst>
      <p:ext uri="{BB962C8B-B14F-4D97-AF65-F5344CB8AC3E}">
        <p14:creationId xmlns:p14="http://schemas.microsoft.com/office/powerpoint/2010/main" val="16432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 flipV="1">
            <a:off x="12387262" y="6175627"/>
            <a:ext cx="757238" cy="82524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>
              <a:defRPr sz="1500">
                <a:solidFill>
                  <a:srgbClr val="005EB8"/>
                </a:solidFill>
                <a:latin typeface="+mn-lt"/>
                <a:cs typeface="Unilever DIN Offc Pro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125951"/>
            <a:ext cx="12192000" cy="2732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 err="1">
              <a:latin typeface="DINPro-Regular" panose="02000503030000020004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158474"/>
            <a:ext cx="3043125" cy="2692154"/>
            <a:chOff x="0" y="4158474"/>
            <a:chExt cx="3043125" cy="26921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13" y="4620660"/>
              <a:ext cx="2927257" cy="222996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4158474"/>
              <a:ext cx="3043125" cy="433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0000" tIns="108000" rIns="180000" bIns="108000" rtlCol="0" anchor="ctr">
              <a:spAutoFit/>
            </a:bodyPr>
            <a:lstStyle/>
            <a:p>
              <a:pPr algn="ctr"/>
              <a:r>
                <a:rPr lang="en-US" sz="1400" b="1" cap="all" spc="200" dirty="0">
                  <a:solidFill>
                    <a:schemeClr val="tx2"/>
                  </a:solidFill>
                </a:rPr>
                <a:t>e-commerce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34868" y="4165591"/>
            <a:ext cx="6119543" cy="2683838"/>
            <a:chOff x="3134868" y="4165591"/>
            <a:chExt cx="6119543" cy="26838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4868" y="4630595"/>
              <a:ext cx="3065402" cy="22188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61"/>
            <a:stretch/>
          </p:blipFill>
          <p:spPr>
            <a:xfrm>
              <a:off x="6194760" y="4630595"/>
              <a:ext cx="3059651" cy="220817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804747" y="4165591"/>
              <a:ext cx="3043125" cy="433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72000" tIns="108000" rIns="72000" bIns="108000" rtlCol="0" anchor="ctr">
              <a:spAutoFit/>
            </a:bodyPr>
            <a:lstStyle/>
            <a:p>
              <a:pPr algn="ctr"/>
              <a:r>
                <a:rPr lang="en-US" sz="1400" b="1" cap="all" spc="200" dirty="0">
                  <a:solidFill>
                    <a:schemeClr val="tx2"/>
                  </a:solidFill>
                </a:rPr>
                <a:t>d</a:t>
              </a:r>
              <a:r>
                <a:rPr lang="hu-HU" sz="1400" b="1" cap="all" spc="200" dirty="0">
                  <a:solidFill>
                    <a:schemeClr val="tx2"/>
                  </a:solidFill>
                </a:rPr>
                <a:t>IGITÁLIS VILÁG</a:t>
              </a:r>
              <a:endParaRPr lang="en-US" sz="1400" b="1" cap="all" spc="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9304" y="1310399"/>
            <a:ext cx="5888301" cy="2793809"/>
            <a:chOff x="3129304" y="1310399"/>
            <a:chExt cx="5888301" cy="2793809"/>
          </a:xfrm>
        </p:grpSpPr>
        <p:sp>
          <p:nvSpPr>
            <p:cNvPr id="23" name="Rectangle 22"/>
            <p:cNvSpPr/>
            <p:nvPr/>
          </p:nvSpPr>
          <p:spPr>
            <a:xfrm>
              <a:off x="4418496" y="1310399"/>
              <a:ext cx="3043125" cy="433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72000" tIns="108000" rIns="72000" bIns="108000" rtlCol="0" anchor="ctr">
              <a:spAutoFit/>
            </a:bodyPr>
            <a:lstStyle/>
            <a:p>
              <a:pPr algn="ctr"/>
              <a:r>
                <a:rPr lang="hu-HU" sz="1400" b="1" cap="all" spc="200" dirty="0">
                  <a:solidFill>
                    <a:schemeClr val="tx2"/>
                  </a:solidFill>
                </a:rPr>
                <a:t>GASZTRONÓMIA </a:t>
              </a:r>
              <a:r>
                <a:rPr lang="en-US" sz="1400" b="1" cap="all" spc="200" dirty="0">
                  <a:solidFill>
                    <a:schemeClr val="tx2"/>
                  </a:solidFill>
                </a:rPr>
                <a:t>= </a:t>
              </a:r>
              <a:r>
                <a:rPr lang="hu-HU" sz="1400" b="1" cap="all" spc="200" dirty="0">
                  <a:solidFill>
                    <a:schemeClr val="tx2"/>
                  </a:solidFill>
                </a:rPr>
                <a:t>TrENDI</a:t>
              </a:r>
              <a:endParaRPr lang="en-US" sz="1400" b="1" cap="all" spc="200" dirty="0">
                <a:solidFill>
                  <a:schemeClr val="tx2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9304" y="1944782"/>
              <a:ext cx="2928757" cy="215942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3134" y="1955502"/>
              <a:ext cx="2954471" cy="214870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3186" y="1328402"/>
            <a:ext cx="3043125" cy="2770695"/>
            <a:chOff x="53186" y="1328402"/>
            <a:chExt cx="3043125" cy="27706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26759"/>
            <a:stretch/>
          </p:blipFill>
          <p:spPr>
            <a:xfrm>
              <a:off x="53186" y="1944782"/>
              <a:ext cx="2936751" cy="215431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3186" y="1328402"/>
              <a:ext cx="3043125" cy="433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0000" tIns="108000" rIns="180000" bIns="108000" rtlCol="0" anchor="ctr">
              <a:spAutoFit/>
            </a:bodyPr>
            <a:lstStyle/>
            <a:p>
              <a:pPr algn="ctr"/>
              <a:r>
                <a:rPr lang="hu-HU" sz="1400" b="1" cap="all" spc="200" dirty="0">
                  <a:solidFill>
                    <a:schemeClr val="tx2"/>
                  </a:solidFill>
                </a:rPr>
                <a:t>MUNKAERŐ HIÁNY</a:t>
              </a:r>
              <a:endParaRPr lang="en-US" sz="1400" b="1" cap="all" spc="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28397" y="1326946"/>
            <a:ext cx="3043125" cy="2552058"/>
            <a:chOff x="8928397" y="1326946"/>
            <a:chExt cx="3043125" cy="255205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8984" y="1877926"/>
              <a:ext cx="2752538" cy="200107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8928397" y="1326946"/>
              <a:ext cx="3043125" cy="433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0000" tIns="108000" rIns="180000" bIns="108000" rtlCol="0" anchor="ctr">
              <a:spAutoFit/>
            </a:bodyPr>
            <a:lstStyle/>
            <a:p>
              <a:pPr algn="ctr"/>
              <a:r>
                <a:rPr lang="hu-HU" sz="1400" b="1" cap="all" spc="200" dirty="0">
                  <a:solidFill>
                    <a:schemeClr val="tx2"/>
                  </a:solidFill>
                </a:rPr>
                <a:t>KÖLTSÉGEK NÖVEKEDÉSE</a:t>
              </a:r>
              <a:endParaRPr lang="en-US" sz="1400" b="1" cap="all" spc="200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0"/>
            <a:ext cx="12197647" cy="1079999"/>
          </a:xfrm>
          <a:prstGeom prst="rect">
            <a:avLst/>
          </a:prstGeom>
        </p:spPr>
      </p:pic>
      <p:sp>
        <p:nvSpPr>
          <p:cNvPr id="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67" y="230400"/>
            <a:ext cx="11064884" cy="492443"/>
          </a:xfrm>
        </p:spPr>
        <p:txBody>
          <a:bodyPr anchor="t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VENDÉGLÁTÁS - HELYZETJELENTÉS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429023" y="4176134"/>
            <a:ext cx="2623750" cy="4335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ctr">
            <a:spAutoFit/>
          </a:bodyPr>
          <a:lstStyle/>
          <a:p>
            <a:pPr algn="ctr"/>
            <a:endParaRPr lang="en-US" sz="1400" b="1" cap="all" spc="2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412683" y="3966176"/>
            <a:ext cx="2776721" cy="2872593"/>
            <a:chOff x="9412683" y="3966176"/>
            <a:chExt cx="2776721" cy="2872593"/>
          </a:xfrm>
        </p:grpSpPr>
        <p:sp>
          <p:nvSpPr>
            <p:cNvPr id="37" name="Rectangle 36"/>
            <p:cNvSpPr/>
            <p:nvPr/>
          </p:nvSpPr>
          <p:spPr>
            <a:xfrm>
              <a:off x="9535239" y="3966176"/>
              <a:ext cx="2517534" cy="648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0000" tIns="108000" rIns="180000" bIns="108000" rtlCol="0" anchor="ctr">
              <a:spAutoFit/>
            </a:bodyPr>
            <a:lstStyle/>
            <a:p>
              <a:pPr algn="ctr"/>
              <a:r>
                <a:rPr lang="hu-HU" sz="1400" b="1" cap="all" spc="200" dirty="0">
                  <a:solidFill>
                    <a:schemeClr val="tx2"/>
                  </a:solidFill>
                </a:rPr>
                <a:t>GENERÁCIÓS </a:t>
              </a:r>
            </a:p>
            <a:p>
              <a:pPr algn="ctr"/>
              <a:r>
                <a:rPr lang="hu-HU" sz="1400" b="1" cap="all" spc="200" dirty="0">
                  <a:solidFill>
                    <a:schemeClr val="tx2"/>
                  </a:solidFill>
                </a:rPr>
                <a:t>KÜLÖNBSÉGEK</a:t>
              </a:r>
              <a:endParaRPr lang="en-US" sz="1400" b="1" cap="all" spc="200" dirty="0">
                <a:solidFill>
                  <a:schemeClr val="tx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12683" y="4620660"/>
              <a:ext cx="2776721" cy="2218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3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 flipV="1">
            <a:off x="12387262" y="6175627"/>
            <a:ext cx="757238" cy="82524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>
              <a:defRPr sz="1500">
                <a:solidFill>
                  <a:srgbClr val="005EB8"/>
                </a:solidFill>
                <a:latin typeface="+mn-lt"/>
                <a:cs typeface="Unilever DIN Offc Pro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759"/>
          <a:stretch/>
        </p:blipFill>
        <p:spPr>
          <a:xfrm>
            <a:off x="351886" y="2045144"/>
            <a:ext cx="4465442" cy="327571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0"/>
            <a:ext cx="12197647" cy="1079999"/>
          </a:xfrm>
          <a:prstGeom prst="rect">
            <a:avLst/>
          </a:prstGeom>
        </p:spPr>
      </p:pic>
      <p:sp>
        <p:nvSpPr>
          <p:cNvPr id="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67" y="230400"/>
            <a:ext cx="11064884" cy="492443"/>
          </a:xfrm>
        </p:spPr>
        <p:txBody>
          <a:bodyPr anchor="t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MUNKAERŐ HIÁNY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82785" y="2647308"/>
            <a:ext cx="586925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Munkafolyamatokat kiváltó termékek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Termékhasználat bemutatók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Alapanyag felhasználás hatékonysága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 flipV="1">
            <a:off x="12387262" y="6175627"/>
            <a:ext cx="757238" cy="82524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>
              <a:defRPr sz="1500">
                <a:solidFill>
                  <a:srgbClr val="005EB8"/>
                </a:solidFill>
                <a:latin typeface="+mn-lt"/>
                <a:cs typeface="Unilever DIN Offc Pro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0"/>
            <a:ext cx="12197647" cy="1079999"/>
          </a:xfrm>
          <a:prstGeom prst="rect">
            <a:avLst/>
          </a:prstGeom>
        </p:spPr>
      </p:pic>
      <p:sp>
        <p:nvSpPr>
          <p:cNvPr id="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67" y="230400"/>
            <a:ext cx="11064884" cy="492443"/>
          </a:xfrm>
        </p:spPr>
        <p:txBody>
          <a:bodyPr anchor="t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GASZTRONÓMIA = TRENDI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26594" y="2624195"/>
            <a:ext cx="6662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Receptúrák, megoldások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Szezonalitáshoz igazított kiadványok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Ételérzékenységnek megfelelő alapanyagok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Chef-klubbok, rendezvények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Véleményvezérekkel történő együttműködés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06" y="1999727"/>
            <a:ext cx="4426186" cy="32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 flipV="1">
            <a:off x="12387262" y="6175627"/>
            <a:ext cx="757238" cy="82524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>
              <a:defRPr sz="1500">
                <a:solidFill>
                  <a:srgbClr val="005EB8"/>
                </a:solidFill>
                <a:latin typeface="+mn-lt"/>
                <a:cs typeface="Unilever DIN Offc Pro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0"/>
            <a:ext cx="12197647" cy="1079999"/>
          </a:xfrm>
          <a:prstGeom prst="rect">
            <a:avLst/>
          </a:prstGeom>
        </p:spPr>
      </p:pic>
      <p:sp>
        <p:nvSpPr>
          <p:cNvPr id="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67" y="230400"/>
            <a:ext cx="11064884" cy="492443"/>
          </a:xfrm>
        </p:spPr>
        <p:txBody>
          <a:bodyPr anchor="t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KÖLTSÉGEK NÖVEKEDÉSE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12361" y="2650156"/>
            <a:ext cx="651980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Tartós, rögzített beszerzési árak</a:t>
            </a:r>
            <a:endParaRPr lang="en-US" sz="2400" dirty="0">
              <a:sym typeface="DINPro-Regular" panose="02000503030000020004" pitchFamily="2" charset="0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ym typeface="DINPro-Regular" panose="02000503030000020004" pitchFamily="2" charset="0"/>
              </a:rPr>
              <a:t>Eszk</a:t>
            </a:r>
            <a:r>
              <a:rPr lang="hu-HU" sz="2400" dirty="0">
                <a:sym typeface="DINPro-Regular" panose="02000503030000020004" pitchFamily="2" charset="0"/>
              </a:rPr>
              <a:t>özkihelyezési, fejlesztési együttműködés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ym typeface="DINPro-Regular" panose="02000503030000020004" pitchFamily="2" charset="0"/>
              </a:rPr>
              <a:t>Promóciók ( szakmai ajándékok )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sz="2400" dirty="0">
              <a:sym typeface="DINPro-Regular" panose="0200050303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78" y="1984679"/>
            <a:ext cx="4184783" cy="30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87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8a33af5ad1ef2c75e7f3a584e3ec9e7f21232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F00693CD-8415-4022-ACD2-762C1198F9E8}" vid="{D3745070-9F3C-49F3-9AF3-45E98CFD232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465</Words>
  <Application>Microsoft Office PowerPoint</Application>
  <PresentationFormat>Widescreen</PresentationFormat>
  <Paragraphs>123</Paragraphs>
  <Slides>18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DINPro-Light</vt:lpstr>
      <vt:lpstr>DINPro-Medium</vt:lpstr>
      <vt:lpstr>DINPro-Regular</vt:lpstr>
      <vt:lpstr>Unilever DIN Offc Pro</vt:lpstr>
      <vt:lpstr>Wingdings</vt:lpstr>
      <vt:lpstr>UFS Template</vt:lpstr>
      <vt:lpstr>think-cell Slide</vt:lpstr>
      <vt:lpstr> Professzionális megoldások  a vendéglátás területén  Unilever Food Solutions    2017. október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Köszönjük a figyelmet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2015-01-22T14:42:55Z</dcterms:created>
  <dcterms:modified xsi:type="dcterms:W3CDTF">2017-10-06T12:02:14Z</dcterms:modified>
</cp:coreProperties>
</file>