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9" r:id="rId1"/>
  </p:sldMasterIdLst>
  <p:notesMasterIdLst>
    <p:notesMasterId r:id="rId31"/>
  </p:notesMasterIdLst>
  <p:sldIdLst>
    <p:sldId id="350" r:id="rId2"/>
    <p:sldId id="397" r:id="rId3"/>
    <p:sldId id="353" r:id="rId4"/>
    <p:sldId id="400" r:id="rId5"/>
    <p:sldId id="396" r:id="rId6"/>
    <p:sldId id="398" r:id="rId7"/>
    <p:sldId id="399" r:id="rId8"/>
    <p:sldId id="372" r:id="rId9"/>
    <p:sldId id="378" r:id="rId10"/>
    <p:sldId id="391" r:id="rId11"/>
    <p:sldId id="379" r:id="rId12"/>
    <p:sldId id="380" r:id="rId13"/>
    <p:sldId id="390" r:id="rId14"/>
    <p:sldId id="381" r:id="rId15"/>
    <p:sldId id="395" r:id="rId16"/>
    <p:sldId id="362" r:id="rId17"/>
    <p:sldId id="367" r:id="rId18"/>
    <p:sldId id="383" r:id="rId19"/>
    <p:sldId id="363" r:id="rId20"/>
    <p:sldId id="382" r:id="rId21"/>
    <p:sldId id="375" r:id="rId22"/>
    <p:sldId id="345" r:id="rId23"/>
    <p:sldId id="389" r:id="rId24"/>
    <p:sldId id="384" r:id="rId25"/>
    <p:sldId id="385" r:id="rId26"/>
    <p:sldId id="376" r:id="rId27"/>
    <p:sldId id="387" r:id="rId28"/>
    <p:sldId id="401" r:id="rId29"/>
    <p:sldId id="282" r:id="rId30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ECFF"/>
    <a:srgbClr val="FDF9E9"/>
    <a:srgbClr val="66FF33"/>
    <a:srgbClr val="FFFFCC"/>
    <a:srgbClr val="FFFF99"/>
    <a:srgbClr val="FFFF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8F00BE7-6FA0-46EC-AFF0-02FF2423F013}" type="datetimeFigureOut">
              <a:rPr lang="hu-HU"/>
              <a:pPr>
                <a:defRPr/>
              </a:pPr>
              <a:t>2017.10.17.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432B216-B63D-4DC5-8339-257A082632B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103DD-49AC-499B-94C7-DE117A0B8CE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526EB-B755-4F94-A136-7443FBA528C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A876B-FEF7-43C5-8465-C8AF1D9D5B0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3AA00-76D5-4288-BAEA-59FC9BFC62A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FAFB8-1ECC-40DF-A343-B5F2433C31F4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9CF37-64BD-41A1-B969-CA757ADF77A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2D590-63E1-45E6-8EB4-B1282761FA8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669007-3C60-4CC0-88E6-5E16B6DAE14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9FE62-63BD-45E9-9A4E-00A65FAE8C4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CAA1E-E23A-4B9D-AE2D-940F94B59BF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11C02-FCC3-4915-8F4C-10650E48724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4E5E88-F315-432F-B367-B1FFD394BAE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293096"/>
            <a:ext cx="6553200" cy="864047"/>
          </a:xfrm>
        </p:spPr>
        <p:txBody>
          <a:bodyPr>
            <a:normAutofit/>
          </a:bodyPr>
          <a:lstStyle/>
          <a:p>
            <a:pPr marL="26988" algn="ctr" eaLnBrk="1" hangingPunct="1"/>
            <a:r>
              <a:rPr lang="hu-HU" sz="3600" b="1" dirty="0" smtClean="0">
                <a:solidFill>
                  <a:srgbClr val="0070C0"/>
                </a:solidFill>
                <a:latin typeface="Arial" charset="0"/>
              </a:rPr>
              <a:t>RÉGIÓK és TRENDEK</a:t>
            </a:r>
          </a:p>
          <a:p>
            <a:pPr marL="26988" algn="ctr" eaLnBrk="1" hangingPunct="1"/>
            <a:endParaRPr lang="hu-HU" sz="20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691680" y="5085184"/>
            <a:ext cx="59046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Csíki Sándor </a:t>
            </a:r>
          </a:p>
          <a:p>
            <a:pPr algn="ctr"/>
            <a:r>
              <a:rPr lang="hu-HU" b="1" dirty="0" smtClean="0">
                <a:solidFill>
                  <a:srgbClr val="FF0000"/>
                </a:solidFill>
                <a:latin typeface="Calibri" pitchFamily="34" charset="0"/>
              </a:rPr>
              <a:t>FOOD&amp;WINE</a:t>
            </a:r>
            <a:endParaRPr lang="hu-HU" dirty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hu-HU" sz="1400" dirty="0" smtClean="0">
                <a:latin typeface="Calibri" pitchFamily="34" charset="0"/>
              </a:rPr>
              <a:t>   </a:t>
            </a:r>
            <a:r>
              <a:rPr lang="hu-HU" sz="1600" b="1" dirty="0" smtClean="0"/>
              <a:t>Vendéglátás Akadémia</a:t>
            </a:r>
          </a:p>
          <a:p>
            <a:pPr algn="ctr"/>
            <a:r>
              <a:rPr lang="hu-HU" sz="800" b="1" dirty="0" smtClean="0"/>
              <a:t> </a:t>
            </a:r>
          </a:p>
          <a:p>
            <a:pPr algn="ctr"/>
            <a:r>
              <a:rPr lang="hu-HU" sz="1400" smtClean="0"/>
              <a:t>SZEGED, </a:t>
            </a:r>
            <a:r>
              <a:rPr lang="hu-HU" sz="1400" dirty="0" smtClean="0"/>
              <a:t>2017</a:t>
            </a:r>
          </a:p>
          <a:p>
            <a:endParaRPr lang="hu-HU" sz="1600" dirty="0">
              <a:latin typeface="Calibri" pitchFamily="34" charset="0"/>
            </a:endParaRPr>
          </a:p>
          <a:p>
            <a:endParaRPr lang="hu-HU" b="1" dirty="0">
              <a:latin typeface="Calibri" pitchFamily="34" charset="0"/>
            </a:endParaRPr>
          </a:p>
        </p:txBody>
      </p:sp>
      <p:pic>
        <p:nvPicPr>
          <p:cNvPr id="9220" name="Kép 7" descr="BigFoodsLobbyist85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32656"/>
            <a:ext cx="654367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1052736"/>
            <a:ext cx="453650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00B0F0"/>
                </a:solidFill>
              </a:rPr>
              <a:t>     2017 TOP15 étel trendje</a:t>
            </a:r>
          </a:p>
          <a:p>
            <a:endParaRPr lang="hu-HU" sz="1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sz="1400" dirty="0" smtClean="0"/>
              <a:t>Új metszésű húsok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400" dirty="0" err="1" smtClean="0"/>
              <a:t>Steet-food</a:t>
            </a:r>
            <a:r>
              <a:rPr lang="hu-HU" sz="1400" dirty="0" smtClean="0"/>
              <a:t> inspirálta ételek 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400" dirty="0" smtClean="0"/>
              <a:t>Egészséges gyermek ételek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400" b="1" dirty="0" smtClean="0">
                <a:solidFill>
                  <a:srgbClr val="FF0000"/>
                </a:solidFill>
              </a:rPr>
              <a:t>Házi készítésű</a:t>
            </a:r>
            <a:r>
              <a:rPr lang="hu-HU" sz="1400" dirty="0" smtClean="0"/>
              <a:t> hentesáruk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400" dirty="0" smtClean="0"/>
              <a:t>Fenntartható tengeri élelmiszerek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400" dirty="0" smtClean="0"/>
              <a:t>Etnikai konyhák inspirálta reggelik 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400" b="1" dirty="0" smtClean="0">
                <a:solidFill>
                  <a:srgbClr val="FF0000"/>
                </a:solidFill>
              </a:rPr>
              <a:t>Házi készítésű</a:t>
            </a:r>
            <a:r>
              <a:rPr lang="hu-HU" sz="1400" dirty="0" smtClean="0"/>
              <a:t> fűszerek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400" dirty="0" smtClean="0"/>
              <a:t>Autentikus etnikai konyha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400" dirty="0" smtClean="0"/>
              <a:t>Ősi, elfeledett fajták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400" dirty="0" smtClean="0"/>
              <a:t>Afrikai zamatok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400" dirty="0" smtClean="0"/>
              <a:t>Etnikai fűszerek</a:t>
            </a:r>
            <a:r>
              <a:rPr lang="hu-HU" sz="1400" i="1" dirty="0" smtClean="0"/>
              <a:t> </a:t>
            </a:r>
            <a:endParaRPr lang="hu-HU" sz="1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sz="1400" b="1" dirty="0" smtClean="0">
                <a:solidFill>
                  <a:srgbClr val="FF0000"/>
                </a:solidFill>
              </a:rPr>
              <a:t>Házi készítésű</a:t>
            </a:r>
            <a:r>
              <a:rPr lang="hu-HU" sz="1400" dirty="0" smtClean="0"/>
              <a:t> kolbászok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400" b="1" dirty="0" smtClean="0">
                <a:solidFill>
                  <a:srgbClr val="FF0000"/>
                </a:solidFill>
              </a:rPr>
              <a:t>Házi készítésű</a:t>
            </a:r>
            <a:r>
              <a:rPr lang="hu-HU" sz="1400" dirty="0" smtClean="0"/>
              <a:t> savanyúságok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400" dirty="0" smtClean="0"/>
              <a:t>Ősi gabonafélék </a:t>
            </a:r>
            <a:r>
              <a:rPr lang="hu-HU" sz="1400" i="1" dirty="0" smtClean="0"/>
              <a:t>(</a:t>
            </a:r>
            <a:endParaRPr lang="hu-HU" sz="1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sz="1400" b="1" dirty="0" smtClean="0">
                <a:solidFill>
                  <a:srgbClr val="FF0000"/>
                </a:solidFill>
              </a:rPr>
              <a:t>Házi készítésű</a:t>
            </a:r>
            <a:r>
              <a:rPr lang="hu-HU" sz="1400" dirty="0" smtClean="0"/>
              <a:t> / kézműves fagylaltok</a:t>
            </a:r>
            <a:endParaRPr lang="hu-HU" sz="1400" dirty="0"/>
          </a:p>
        </p:txBody>
      </p:sp>
      <p:pic>
        <p:nvPicPr>
          <p:cNvPr id="5" name="Kép 4" descr="butcherm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7849" y="620688"/>
            <a:ext cx="5526151" cy="422760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0" y="5229200"/>
            <a:ext cx="9144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00B0F0"/>
                </a:solidFill>
              </a:rPr>
              <a:t> Egyszerűség</a:t>
            </a:r>
            <a:r>
              <a:rPr lang="hu-HU" sz="4000" dirty="0" smtClean="0"/>
              <a:t>, vissza az alapokhoz!</a:t>
            </a:r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1988840"/>
            <a:ext cx="30963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</a:rPr>
              <a:t>Az elmúlt 10 évben legnagyobb mértékben előretört</a:t>
            </a:r>
          </a:p>
          <a:p>
            <a:pPr algn="r"/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sz="1600" b="1" dirty="0" smtClean="0">
                <a:solidFill>
                  <a:srgbClr val="FF0000"/>
                </a:solidFill>
              </a:rPr>
              <a:t>kulináris trendek</a:t>
            </a:r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algn="r"/>
            <a:endParaRPr lang="hu-HU" sz="1600" dirty="0" smtClean="0">
              <a:solidFill>
                <a:schemeClr val="tx2"/>
              </a:solidFill>
            </a:endParaRPr>
          </a:p>
          <a:p>
            <a:pPr marL="342900" indent="-342900" algn="r"/>
            <a:r>
              <a:rPr lang="hu-HU" sz="1600" dirty="0" smtClean="0"/>
              <a:t>Helyi beszerzési források</a:t>
            </a:r>
          </a:p>
          <a:p>
            <a:pPr marL="342900" indent="-342900" algn="r"/>
            <a:r>
              <a:rPr lang="hu-HU" sz="1600" dirty="0" err="1" smtClean="0"/>
              <a:t>Gluténmentes</a:t>
            </a:r>
            <a:r>
              <a:rPr lang="hu-HU" sz="1600" dirty="0" smtClean="0"/>
              <a:t> konyha</a:t>
            </a:r>
          </a:p>
          <a:p>
            <a:pPr marL="342900" indent="-342900" algn="r"/>
            <a:r>
              <a:rPr lang="hu-HU" sz="1600" b="1" dirty="0" smtClean="0">
                <a:solidFill>
                  <a:srgbClr val="00B050"/>
                </a:solidFill>
              </a:rPr>
              <a:t>A környezet fenntarthatósága</a:t>
            </a:r>
            <a:r>
              <a:rPr lang="hu-HU" sz="1600" dirty="0" smtClean="0"/>
              <a:t> </a:t>
            </a:r>
          </a:p>
          <a:p>
            <a:pPr marL="342900" indent="-342900" algn="r"/>
            <a:r>
              <a:rPr lang="hu-HU" sz="1600" dirty="0" smtClean="0"/>
              <a:t>Etnikai konyhák és ízek</a:t>
            </a:r>
          </a:p>
          <a:p>
            <a:pPr marL="342900" indent="-342900" algn="r"/>
            <a:r>
              <a:rPr lang="hu-HU" sz="1600" dirty="0" smtClean="0"/>
              <a:t>Az ételek tápláló tulajdonságai</a:t>
            </a:r>
          </a:p>
          <a:p>
            <a:pPr marL="342900" indent="-342900">
              <a:buFont typeface="+mj-lt"/>
              <a:buAutoNum type="arabicPeriod"/>
            </a:pPr>
            <a:endParaRPr lang="hu-HU" sz="1400" dirty="0" smtClean="0"/>
          </a:p>
          <a:p>
            <a:pPr marL="342900" indent="-342900"/>
            <a:endParaRPr lang="hu-HU" sz="1400" dirty="0" smtClean="0"/>
          </a:p>
          <a:p>
            <a:pPr marL="342900" indent="-342900"/>
            <a:endParaRPr lang="hu-HU" sz="1400" dirty="0" smtClean="0"/>
          </a:p>
          <a:p>
            <a:pPr marL="342900" indent="-342900"/>
            <a:endParaRPr lang="hu-HU" sz="1400" dirty="0" smtClean="0"/>
          </a:p>
          <a:p>
            <a:pPr marL="342900" indent="-342900"/>
            <a:endParaRPr lang="hu-HU" sz="1400" dirty="0" smtClean="0"/>
          </a:p>
          <a:p>
            <a:pPr marL="342900" indent="-342900"/>
            <a:endParaRPr lang="hu-HU" sz="1400" dirty="0" smtClean="0"/>
          </a:p>
          <a:p>
            <a:pPr marL="342900" indent="-342900"/>
            <a:endParaRPr lang="hu-HU" sz="1400" dirty="0" smtClean="0"/>
          </a:p>
          <a:p>
            <a:pPr marL="342900" indent="-342900"/>
            <a:endParaRPr lang="hu-HU" sz="1400" dirty="0" smtClean="0"/>
          </a:p>
          <a:p>
            <a:pPr marL="342900" indent="-342900"/>
            <a:endParaRPr lang="hu-HU" sz="1400" dirty="0" smtClean="0"/>
          </a:p>
          <a:p>
            <a:pPr marL="342900" indent="-342900"/>
            <a:endParaRPr lang="hu-HU" sz="1400" dirty="0" smtClean="0"/>
          </a:p>
          <a:p>
            <a:pPr marL="342900" indent="-342900"/>
            <a:endParaRPr lang="hu-HU" sz="1400" dirty="0" smtClean="0"/>
          </a:p>
          <a:p>
            <a:endParaRPr lang="hu-HU" sz="1600" dirty="0" smtClean="0">
              <a:solidFill>
                <a:schemeClr val="tx2"/>
              </a:solidFill>
            </a:endParaRPr>
          </a:p>
          <a:p>
            <a:endParaRPr lang="hu-HU" sz="1400" dirty="0" smtClean="0">
              <a:solidFill>
                <a:schemeClr val="tx2"/>
              </a:solidFill>
            </a:endParaRPr>
          </a:p>
          <a:p>
            <a:endParaRPr lang="hu-HU" sz="1400" dirty="0" smtClean="0"/>
          </a:p>
        </p:txBody>
      </p:sp>
      <p:pic>
        <p:nvPicPr>
          <p:cNvPr id="4" name="Kép 3" descr="image18_8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340768"/>
            <a:ext cx="5602851" cy="4258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55576" y="836712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dirty="0" smtClean="0">
                <a:solidFill>
                  <a:schemeClr val="bg2">
                    <a:lumMod val="50000"/>
                  </a:schemeClr>
                </a:solidFill>
              </a:rPr>
              <a:t>Ami kiment a divatból?</a:t>
            </a:r>
          </a:p>
          <a:p>
            <a:pPr algn="just"/>
            <a:endParaRPr lang="hu-HU" sz="1400" dirty="0" smtClean="0">
              <a:solidFill>
                <a:schemeClr val="tx2"/>
              </a:solidFill>
            </a:endParaRPr>
          </a:p>
          <a:p>
            <a:pPr algn="just"/>
            <a:r>
              <a:rPr lang="hu-HU" sz="1400" dirty="0" smtClean="0"/>
              <a:t>Amikor a séfeket arra kérték, hogy nevezzék meg, hogy mi volt trendi 10 évvel ezelőtt, ami ma már nem az, igen sokféle válasz érkezett, mint a: </a:t>
            </a:r>
            <a:r>
              <a:rPr lang="hu-HU" sz="1400" b="1" dirty="0" smtClean="0">
                <a:solidFill>
                  <a:srgbClr val="FF0000"/>
                </a:solidFill>
              </a:rPr>
              <a:t>molekuláris gasztronómia, </a:t>
            </a:r>
            <a:r>
              <a:rPr lang="hu-HU" sz="1400" b="1" dirty="0" err="1" smtClean="0">
                <a:solidFill>
                  <a:srgbClr val="FF0000"/>
                </a:solidFill>
              </a:rPr>
              <a:t>sous-vide</a:t>
            </a:r>
            <a:r>
              <a:rPr lang="hu-HU" sz="1400" b="1" dirty="0" smtClean="0">
                <a:solidFill>
                  <a:srgbClr val="FF0000"/>
                </a:solidFill>
              </a:rPr>
              <a:t>, habok, falatkák</a:t>
            </a:r>
            <a:r>
              <a:rPr lang="hu-HU" sz="1400" dirty="0" smtClean="0"/>
              <a:t>. A leggyakoribb válaszok között voltak a divatjamúlt “</a:t>
            </a:r>
            <a:r>
              <a:rPr lang="hu-HU" sz="1400" dirty="0" err="1" smtClean="0"/>
              <a:t>all-you-can-eat</a:t>
            </a:r>
            <a:r>
              <a:rPr lang="hu-HU" sz="1400" dirty="0" smtClean="0"/>
              <a:t>” büfék és a nagy adagok, amelyek átengedték a helyüket a kis tányéroknak.</a:t>
            </a:r>
          </a:p>
        </p:txBody>
      </p:sp>
      <p:pic>
        <p:nvPicPr>
          <p:cNvPr id="3" name="Kép 2" descr="canap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43784"/>
            <a:ext cx="9144000" cy="401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483768" y="332656"/>
            <a:ext cx="4572000" cy="19236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b="1" dirty="0" smtClean="0">
                <a:solidFill>
                  <a:schemeClr val="bg2">
                    <a:lumMod val="50000"/>
                  </a:schemeClr>
                </a:solidFill>
              </a:rPr>
              <a:t>Ami 10 év múlva is trendi lesz?</a:t>
            </a:r>
          </a:p>
          <a:p>
            <a:endParaRPr lang="hu-HU" sz="900" dirty="0" smtClean="0">
              <a:solidFill>
                <a:schemeClr val="tx2"/>
              </a:solidFill>
            </a:endParaRPr>
          </a:p>
          <a:p>
            <a:pPr marL="342900" indent="-342900" algn="ctr"/>
            <a:r>
              <a:rPr lang="hu-HU" b="1" dirty="0" smtClean="0">
                <a:solidFill>
                  <a:srgbClr val="00B050"/>
                </a:solidFill>
              </a:rPr>
              <a:t>A környezet fenntarthatósága</a:t>
            </a:r>
          </a:p>
          <a:p>
            <a:pPr marL="342900" indent="-342900" algn="ctr"/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A helyi beszerzési források </a:t>
            </a:r>
          </a:p>
          <a:p>
            <a:pPr marL="342900" indent="-342900" algn="ctr"/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Az ételek tápláló tulajdonságai </a:t>
            </a:r>
          </a:p>
          <a:p>
            <a:pPr marL="342900" indent="-342900" algn="ctr"/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Az etnikai konyhák és ízek </a:t>
            </a:r>
          </a:p>
          <a:p>
            <a:pPr marL="342900" indent="-342900" algn="ctr"/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hu-HU" dirty="0" err="1" smtClean="0">
                <a:solidFill>
                  <a:schemeClr val="bg2">
                    <a:lumMod val="50000"/>
                  </a:schemeClr>
                </a:solidFill>
              </a:rPr>
              <a:t>gluténmentes</a:t>
            </a:r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 konyha </a:t>
            </a:r>
            <a:endParaRPr lang="hu-H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Kép 5" descr="03_T2_SustainabilityReimagined_hero_1440x6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9144000" cy="458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55576" y="404664"/>
            <a:ext cx="792088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 smtClean="0">
                <a:solidFill>
                  <a:schemeClr val="bg2">
                    <a:lumMod val="50000"/>
                  </a:schemeClr>
                </a:solidFill>
              </a:rPr>
              <a:t>Az egyszerűség művészete </a:t>
            </a:r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hu-HU" sz="2000" dirty="0" smtClean="0">
                <a:solidFill>
                  <a:srgbClr val="FF0000"/>
                </a:solidFill>
              </a:rPr>
              <a:t>vissza a gyökerekhez</a:t>
            </a:r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!</a:t>
            </a:r>
          </a:p>
          <a:p>
            <a:pPr algn="just"/>
            <a:endParaRPr lang="hu-HU" dirty="0" smtClean="0">
              <a:solidFill>
                <a:schemeClr val="tx2"/>
              </a:solidFill>
            </a:endParaRPr>
          </a:p>
          <a:p>
            <a:pPr algn="just"/>
            <a:r>
              <a:rPr lang="hu-HU" sz="1400" dirty="0" smtClean="0">
                <a:solidFill>
                  <a:schemeClr val="tx2"/>
                </a:solidFill>
              </a:rPr>
              <a:t>A kézműves és házi készítésű fogalmaival újra előtérbe került a soha meg nem unható egyszerűséghez és klasszikus fogásokhoz való visszatérés. A </a:t>
            </a:r>
            <a:r>
              <a:rPr lang="hu-HU" sz="1400" b="1" dirty="0" smtClean="0">
                <a:solidFill>
                  <a:srgbClr val="00B0F0"/>
                </a:solidFill>
              </a:rPr>
              <a:t>savanyítás, fermentálás, füstölés</a:t>
            </a:r>
            <a:r>
              <a:rPr lang="hu-HU" sz="1400" dirty="0" smtClean="0">
                <a:solidFill>
                  <a:schemeClr val="tx2"/>
                </a:solidFill>
              </a:rPr>
              <a:t>, a </a:t>
            </a:r>
            <a:r>
              <a:rPr lang="hu-HU" sz="1400" b="1" dirty="0" smtClean="0">
                <a:solidFill>
                  <a:srgbClr val="00B0F0"/>
                </a:solidFill>
              </a:rPr>
              <a:t>hagyományos receptek felfrissítése</a:t>
            </a:r>
            <a:r>
              <a:rPr lang="hu-HU" sz="1400" dirty="0" smtClean="0">
                <a:solidFill>
                  <a:schemeClr val="tx2"/>
                </a:solidFill>
              </a:rPr>
              <a:t>, a kevesebb számú hozzávaló, a tisztább, karakteresebb, közérthetőbb ízek újra népszerűek a séfek körében is…</a:t>
            </a:r>
            <a:endParaRPr lang="hu-HU" sz="1400" dirty="0">
              <a:solidFill>
                <a:schemeClr val="tx2"/>
              </a:solidFill>
            </a:endParaRPr>
          </a:p>
        </p:txBody>
      </p:sp>
      <p:pic>
        <p:nvPicPr>
          <p:cNvPr id="4" name="Kép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9144000" cy="4420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95536" y="476672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b="1" dirty="0" err="1" smtClean="0">
                <a:solidFill>
                  <a:srgbClr val="FF0000"/>
                </a:solidFill>
              </a:rPr>
              <a:t>Hiper-lokális</a:t>
            </a:r>
            <a:r>
              <a:rPr lang="hu-HU" dirty="0" smtClean="0"/>
              <a:t> beszerzési források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b="1" dirty="0" smtClean="0">
                <a:solidFill>
                  <a:srgbClr val="FF0000"/>
                </a:solidFill>
              </a:rPr>
              <a:t>Természetes</a:t>
            </a:r>
            <a:r>
              <a:rPr lang="hu-HU" b="1" dirty="0" smtClean="0"/>
              <a:t> </a:t>
            </a:r>
            <a:r>
              <a:rPr lang="hu-HU" dirty="0" smtClean="0"/>
              <a:t>alapanyagok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b="1" dirty="0" smtClean="0">
                <a:solidFill>
                  <a:srgbClr val="FF0000"/>
                </a:solidFill>
              </a:rPr>
              <a:t>Helyben termesztett</a:t>
            </a:r>
            <a:r>
              <a:rPr lang="hu-HU" dirty="0" smtClean="0"/>
              <a:t> termékek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b="1" dirty="0" smtClean="0">
                <a:solidFill>
                  <a:srgbClr val="FF0000"/>
                </a:solidFill>
              </a:rPr>
              <a:t>Helyi eredetű</a:t>
            </a:r>
            <a:r>
              <a:rPr lang="hu-HU" dirty="0" smtClean="0"/>
              <a:t> húsok és tengeri 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5411450"/>
            <a:ext cx="914400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8800" b="1" dirty="0" smtClean="0"/>
              <a:t>REGIONALITÁS</a:t>
            </a:r>
            <a:endParaRPr lang="hu-HU" sz="8800" b="1" dirty="0"/>
          </a:p>
        </p:txBody>
      </p:sp>
      <p:pic>
        <p:nvPicPr>
          <p:cNvPr id="5" name="Kép 4" descr="Ké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5417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446449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195736" y="548680"/>
            <a:ext cx="455169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0070C0"/>
                </a:solidFill>
              </a:rPr>
              <a:t>A KÁRPÁT-MEDENCE RÉGIÓI</a:t>
            </a:r>
          </a:p>
          <a:p>
            <a:pPr algn="ctr"/>
            <a:r>
              <a:rPr lang="hu-HU" sz="1400" b="1" dirty="0" smtClean="0">
                <a:solidFill>
                  <a:srgbClr val="0070C0"/>
                </a:solidFill>
              </a:rPr>
              <a:t>(régiós versenykörnyezet)</a:t>
            </a:r>
            <a:endParaRPr lang="hu-H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Kép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82233"/>
            <a:ext cx="9144000" cy="5475767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483768" y="404664"/>
            <a:ext cx="400199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0070C0"/>
                </a:solidFill>
              </a:rPr>
              <a:t>MAGYARORSZÁG RÉGIÓI</a:t>
            </a:r>
          </a:p>
          <a:p>
            <a:pPr algn="ctr"/>
            <a:r>
              <a:rPr lang="hu-HU" sz="1400" b="1" dirty="0" smtClean="0">
                <a:solidFill>
                  <a:srgbClr val="0070C0"/>
                </a:solidFill>
              </a:rPr>
              <a:t>(régiós versenykörnyezet)</a:t>
            </a:r>
            <a:endParaRPr lang="hu-H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83568" y="332656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200" b="1" dirty="0" smtClean="0">
                <a:solidFill>
                  <a:srgbClr val="0070C0"/>
                </a:solidFill>
              </a:rPr>
              <a:t>A VÁLTOZATOSSÁG CSÖKKENÉSE: </a:t>
            </a:r>
            <a:r>
              <a:rPr lang="hu-HU" sz="1200" dirty="0" smtClean="0"/>
              <a:t>Az I. világháború utáni békekötések következményeként, az ízek és illatok korábban még színes térképe is drámaian átrajzolódott. Az ország fizikai méretének csökkenése a kisebb területre záródott, maradék regionális konyhák további közeledését, asszimilálódását, az alföldi regionális konyha további megerősödését, és mindezek elkerülhetetlen következményeként, a változatosság csökkenését hozta magával.  </a:t>
            </a:r>
          </a:p>
          <a:p>
            <a:endParaRPr lang="hu-HU" dirty="0"/>
          </a:p>
        </p:txBody>
      </p:sp>
      <p:pic>
        <p:nvPicPr>
          <p:cNvPr id="3" name="Picture 2" descr="neprajz_terkep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8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Kép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461323"/>
            <a:ext cx="9143999" cy="5396677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0" y="620688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/>
              <a:t>A „Magyar tájak, régiók </a:t>
            </a:r>
            <a:r>
              <a:rPr lang="hu-HU" sz="1600" dirty="0" err="1" smtClean="0"/>
              <a:t>íztérképe</a:t>
            </a:r>
            <a:r>
              <a:rPr lang="hu-HU" sz="1600" dirty="0" smtClean="0"/>
              <a:t>” [</a:t>
            </a:r>
            <a:r>
              <a:rPr lang="hu-HU" sz="1600" dirty="0" err="1" smtClean="0"/>
              <a:t>Biacs</a:t>
            </a:r>
            <a:r>
              <a:rPr lang="hu-HU" sz="1600" dirty="0" smtClean="0"/>
              <a:t> P., Szabó E.]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640px-Lucas_Cranach_d.Ä._-_Das_Goldene_Zeitalter_Nasjonalgalleriet_Oslo-640x3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554461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084168" y="6488668"/>
            <a:ext cx="3059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latin typeface="Cambria" pitchFamily="18" charset="0"/>
              </a:rPr>
              <a:t>Id. Lucas </a:t>
            </a:r>
            <a:r>
              <a:rPr lang="hu-HU" sz="1100" dirty="0" err="1" smtClean="0">
                <a:latin typeface="Cambria" pitchFamily="18" charset="0"/>
              </a:rPr>
              <a:t>Cranach</a:t>
            </a:r>
            <a:r>
              <a:rPr lang="hu-HU" sz="1100" dirty="0" smtClean="0">
                <a:latin typeface="Cambria" pitchFamily="18" charset="0"/>
              </a:rPr>
              <a:t> – </a:t>
            </a:r>
            <a:r>
              <a:rPr lang="hu-HU" sz="1100" b="1" dirty="0" smtClean="0">
                <a:latin typeface="Cambria" pitchFamily="18" charset="0"/>
              </a:rPr>
              <a:t>Az Aranykor </a:t>
            </a:r>
            <a:r>
              <a:rPr lang="hu-HU" sz="1100" dirty="0" smtClean="0">
                <a:latin typeface="Cambria" pitchFamily="18" charset="0"/>
              </a:rPr>
              <a:t>(cca. 1530)</a:t>
            </a:r>
            <a:endParaRPr lang="hu-HU" sz="1100" dirty="0">
              <a:latin typeface="Cambria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40466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AZ ARANYKOR</a:t>
            </a:r>
            <a:r>
              <a:rPr lang="hu-H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MÍTOSZ</a:t>
            </a:r>
            <a:endParaRPr lang="hu-H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827584" y="0"/>
            <a:ext cx="756084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Symbol" pitchFamily="18" charset="2"/>
              <a:buNone/>
            </a:pPr>
            <a:endParaRPr lang="hu-HU" i="1" dirty="0"/>
          </a:p>
          <a:p>
            <a:pPr algn="just"/>
            <a:r>
              <a:rPr lang="hu-HU" sz="1400" i="1" dirty="0" smtClean="0"/>
              <a:t>„</a:t>
            </a:r>
            <a:r>
              <a:rPr lang="hu-HU" sz="1400" i="1" dirty="0"/>
              <a:t>A </a:t>
            </a:r>
            <a:r>
              <a:rPr lang="hu-HU" sz="1400" b="1" i="1" dirty="0">
                <a:solidFill>
                  <a:schemeClr val="accent1"/>
                </a:solidFill>
              </a:rPr>
              <a:t>belső megfigyelő</a:t>
            </a:r>
            <a:r>
              <a:rPr lang="hu-HU" sz="1400" i="1" dirty="0"/>
              <a:t> legtöbbször semmi különöset nem talál saját vidéke leggyakoribb alapételeiben, azok hiányát vagy eltérő formáját más táplálkozási szokások ismerete híján el sem tudja képzelni</a:t>
            </a:r>
            <a:r>
              <a:rPr lang="hu-HU" sz="1400" i="1" dirty="0" smtClean="0"/>
              <a:t>.”</a:t>
            </a:r>
            <a:endParaRPr lang="hu-HU" sz="1400" dirty="0" smtClean="0">
              <a:solidFill>
                <a:srgbClr val="0070C0"/>
              </a:solidFill>
            </a:endParaRPr>
          </a:p>
          <a:p>
            <a:pPr algn="just">
              <a:buFont typeface="Symbol" pitchFamily="18" charset="2"/>
              <a:buNone/>
            </a:pPr>
            <a:endParaRPr lang="hu-HU" sz="1400" dirty="0"/>
          </a:p>
          <a:p>
            <a:endParaRPr lang="hu-HU" dirty="0"/>
          </a:p>
        </p:txBody>
      </p:sp>
      <p:pic>
        <p:nvPicPr>
          <p:cNvPr id="8" name="Kép 7" descr="15025587_10205704675975613_6189984596572495203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5"/>
            <a:ext cx="9144000" cy="573325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852457-960x720-original-wiener-schnitz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0" y="33265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rgbClr val="0070C0"/>
                </a:solidFill>
              </a:rPr>
              <a:t>   Egy adott régió lakói, jellegzetesnek, többnyire a gyakrabban előforduló, </a:t>
            </a:r>
          </a:p>
          <a:p>
            <a:pPr algn="ctr"/>
            <a:r>
              <a:rPr lang="hu-HU" b="1" dirty="0" smtClean="0">
                <a:solidFill>
                  <a:srgbClr val="0070C0"/>
                </a:solidFill>
              </a:rPr>
              <a:t>   történelmileg fiatal, ünnepi ételeket érzik</a:t>
            </a:r>
            <a:r>
              <a:rPr lang="hu-HU" dirty="0" smtClean="0">
                <a:solidFill>
                  <a:srgbClr val="0070C0"/>
                </a:solidFill>
              </a:rPr>
              <a:t>.</a:t>
            </a:r>
            <a:endParaRPr lang="hu-H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2195513" y="908050"/>
            <a:ext cx="4689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4400" b="1" dirty="0">
                <a:solidFill>
                  <a:schemeClr val="accent1"/>
                </a:solidFill>
              </a:rPr>
              <a:t>Látni és látszani!</a:t>
            </a:r>
          </a:p>
        </p:txBody>
      </p:sp>
      <p:pic>
        <p:nvPicPr>
          <p:cNvPr id="19459" name="Picture 5" descr="global-vill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03783"/>
            <a:ext cx="9144000" cy="45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7092950" y="5013325"/>
            <a:ext cx="1254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 b="1"/>
              <a:t>„Globális falu”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14634075687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07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6632"/>
            <a:ext cx="8769152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400" b="1" dirty="0" smtClean="0">
                <a:solidFill>
                  <a:schemeClr val="tx2">
                    <a:satMod val="130000"/>
                  </a:schemeClr>
                </a:solidFill>
              </a:rPr>
              <a:t>  </a:t>
            </a:r>
            <a:r>
              <a:rPr lang="hu-HU" sz="24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MÍTOSZ </a:t>
            </a:r>
            <a:r>
              <a:rPr lang="hu-H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MARKETING</a:t>
            </a:r>
            <a:endParaRPr lang="hu-H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Tartalom helye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1584176"/>
          </a:xfrm>
        </p:spPr>
        <p:txBody>
          <a:bodyPr>
            <a:normAutofit fontScale="25000" lnSpcReduction="20000"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hu-HU" sz="5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	</a:t>
            </a:r>
            <a:r>
              <a:rPr lang="hu-HU" sz="5600" dirty="0" smtClean="0">
                <a:latin typeface="Arial" charset="0"/>
                <a:cs typeface="Arial" charset="0"/>
              </a:rPr>
              <a:t>„Legelőször is tudni kell a víz tulajdonságát; azután az alkalmatos halnak az arányát, azután a megtisztítást, azután a darabolást, az egyforma </a:t>
            </a:r>
            <a:r>
              <a:rPr lang="hu-HU" sz="5600" dirty="0" err="1" smtClean="0">
                <a:latin typeface="Arial" charset="0"/>
                <a:cs typeface="Arial" charset="0"/>
              </a:rPr>
              <a:t>megszíjjalást</a:t>
            </a:r>
            <a:r>
              <a:rPr lang="hu-HU" sz="5600" dirty="0" smtClean="0">
                <a:latin typeface="Arial" charset="0"/>
                <a:cs typeface="Arial" charset="0"/>
              </a:rPr>
              <a:t>, azután a só mennyiségét, azután a hagymáét, paprikáét – hát még a tűz igazgatását, a sodrást – mert kavarni a világért sem szabad; s mindennek az </a:t>
            </a:r>
            <a:r>
              <a:rPr lang="hu-HU" sz="5600" dirty="0" err="1" smtClean="0">
                <a:latin typeface="Arial" charset="0"/>
                <a:cs typeface="Arial" charset="0"/>
              </a:rPr>
              <a:t>azután-osztánnak</a:t>
            </a:r>
            <a:r>
              <a:rPr lang="hu-HU" sz="5600" dirty="0" smtClean="0">
                <a:latin typeface="Arial" charset="0"/>
                <a:cs typeface="Arial" charset="0"/>
              </a:rPr>
              <a:t> a legfőbbjét: hogy mikor van készen az a halászlé, – miről lehet ezt megtudni?” </a:t>
            </a:r>
            <a:r>
              <a:rPr lang="hu-HU" sz="48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(Herman Ottó, A magyar halászat könyve, 1887)</a:t>
            </a:r>
          </a:p>
          <a:p>
            <a:pPr eaLnBrk="1" hangingPunct="1">
              <a:buFont typeface="Wingdings 2" pitchFamily="18" charset="2"/>
              <a:buNone/>
            </a:pPr>
            <a:endParaRPr lang="hu-HU" sz="1800" i="1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hu-HU" sz="1800" i="1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hu-HU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hu-HU" sz="1600" dirty="0" smtClean="0">
                <a:latin typeface="Arial" pitchFamily="34" charset="0"/>
                <a:cs typeface="Arial" pitchFamily="34" charset="0"/>
              </a:rPr>
              <a:t>	</a:t>
            </a:r>
            <a:endParaRPr lang="hu-HU" sz="1600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Kép 6" descr="644_halaszok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8712"/>
            <a:ext cx="9144000" cy="4849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int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0201"/>
            <a:ext cx="9144000" cy="55578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755576" y="404664"/>
            <a:ext cx="79928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1400" dirty="0" smtClean="0"/>
              <a:t> 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A mítosz felnagyítja,  misztikus magasságokba emeli az ételt, amely ettől bizonyítottan csak ott, akkor, és mindenekfelett </a:t>
            </a:r>
            <a:r>
              <a:rPr lang="hu-H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csak az által a személy által elképzelhetően lesz elkészíthető, és így válik megkülönböztethetően más, jobb, kiválóbb étellé, mint bárkié, bárhol a világon</a:t>
            </a:r>
            <a:endParaRPr lang="hu-H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lim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75360"/>
            <a:ext cx="9144000" cy="588264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51520" y="260648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400" dirty="0" smtClean="0">
                <a:latin typeface="Arial" pitchFamily="34" charset="0"/>
                <a:cs typeface="Arial" pitchFamily="34" charset="0"/>
              </a:rPr>
              <a:t>A mítosz-marketing (MM) hatékonyan működik, mert nem az iskolázottságtól, sokkal inkább </a:t>
            </a:r>
          </a:p>
          <a:p>
            <a:pPr algn="just"/>
            <a:r>
              <a:rPr lang="hu-HU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az emberi természettől és a mélység és a történetmesélés iránti fogékonyságból lesz az, ami.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14634075687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07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475656" y="404664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</a:t>
            </a:r>
            <a:r>
              <a:rPr lang="hu-HU" dirty="0" smtClean="0"/>
              <a:t>z </a:t>
            </a:r>
            <a:r>
              <a:rPr lang="hu-HU" dirty="0" smtClean="0"/>
              <a:t>emberiség </a:t>
            </a:r>
            <a:r>
              <a:rPr lang="hu-HU" b="1" dirty="0" smtClean="0">
                <a:latin typeface="Arial Black" pitchFamily="34" charset="0"/>
              </a:rPr>
              <a:t>3</a:t>
            </a:r>
            <a:r>
              <a:rPr lang="hu-HU" dirty="0" smtClean="0"/>
              <a:t> </a:t>
            </a:r>
            <a:r>
              <a:rPr lang="hu-HU" dirty="0" smtClean="0"/>
              <a:t>legfontosabb kérdése</a:t>
            </a:r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1475656" y="836712"/>
            <a:ext cx="4644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/>
              <a:t>Honnan jövünk? </a:t>
            </a:r>
            <a:endParaRPr lang="hu-HU" sz="2000" b="1" dirty="0"/>
          </a:p>
        </p:txBody>
      </p:sp>
      <p:pic>
        <p:nvPicPr>
          <p:cNvPr id="5" name="Kép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20801"/>
            <a:ext cx="9144000" cy="4737199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475656" y="1268760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  <a:latin typeface="Arial Black" pitchFamily="34" charset="0"/>
              </a:rPr>
              <a:t>MI LESZ MA EBÉDRE? </a:t>
            </a:r>
            <a:endParaRPr lang="hu-HU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491880" y="836712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 smtClean="0"/>
              <a:t>Hová tartunk? </a:t>
            </a:r>
            <a:endParaRPr lang="hu-H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1680" y="1124744"/>
            <a:ext cx="4464496" cy="576064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hu-HU" sz="20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hu-HU" sz="3300" b="1" dirty="0" smtClean="0">
                <a:solidFill>
                  <a:srgbClr val="FF0000"/>
                </a:solidFill>
                <a:latin typeface="Calibri" pitchFamily="34" charset="0"/>
              </a:rPr>
              <a:t>Köszönöm </a:t>
            </a:r>
            <a:r>
              <a:rPr lang="hu-HU" sz="3300" dirty="0" smtClean="0">
                <a:solidFill>
                  <a:srgbClr val="FF0000"/>
                </a:solidFill>
                <a:latin typeface="Calibri" pitchFamily="34" charset="0"/>
              </a:rPr>
              <a:t>megtisztelő figyelmüket!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hu-HU" sz="33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hu-HU" sz="33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5" name="Kép 14" descr="210x210 foodandwine.h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60648"/>
            <a:ext cx="1440160" cy="1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figs-1620590_960_7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95474"/>
            <a:ext cx="9144000" cy="49625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96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36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683568" y="332657"/>
            <a:ext cx="756084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hu-HU" sz="1400" dirty="0">
                <a:solidFill>
                  <a:schemeClr val="tx2"/>
                </a:solidFill>
              </a:rPr>
              <a:t>A korábbi évszázadokat Európában is a </a:t>
            </a:r>
            <a:r>
              <a:rPr lang="hu-HU" sz="1400" b="1" dirty="0">
                <a:solidFill>
                  <a:schemeClr val="tx2"/>
                </a:solidFill>
              </a:rPr>
              <a:t>hiányos táplálkozás</a:t>
            </a:r>
            <a:r>
              <a:rPr lang="hu-HU" sz="1400" dirty="0">
                <a:solidFill>
                  <a:schemeClr val="tx2"/>
                </a:solidFill>
              </a:rPr>
              <a:t>, a </a:t>
            </a:r>
            <a:r>
              <a:rPr lang="hu-HU" sz="1400" b="1" dirty="0">
                <a:solidFill>
                  <a:schemeClr val="tx2"/>
                </a:solidFill>
              </a:rPr>
              <a:t>nehezen emészthető</a:t>
            </a:r>
            <a:r>
              <a:rPr lang="hu-HU" sz="1400" b="1" dirty="0">
                <a:solidFill>
                  <a:srgbClr val="00B0F0"/>
                </a:solidFill>
              </a:rPr>
              <a:t>, </a:t>
            </a:r>
            <a:r>
              <a:rPr lang="hu-HU" sz="1400" b="1" dirty="0">
                <a:solidFill>
                  <a:srgbClr val="FF0000"/>
                </a:solidFill>
              </a:rPr>
              <a:t>íztelen</a:t>
            </a:r>
            <a:r>
              <a:rPr lang="hu-HU" sz="1400" dirty="0">
                <a:solidFill>
                  <a:srgbClr val="FF0000"/>
                </a:solidFill>
              </a:rPr>
              <a:t>, </a:t>
            </a:r>
            <a:r>
              <a:rPr lang="hu-HU" sz="1400" dirty="0">
                <a:solidFill>
                  <a:schemeClr val="tx2"/>
                </a:solidFill>
              </a:rPr>
              <a:t>sok rostot tartalmazó, </a:t>
            </a:r>
            <a:r>
              <a:rPr lang="hu-HU" sz="1400" b="1" dirty="0">
                <a:solidFill>
                  <a:schemeClr val="tx2"/>
                </a:solidFill>
              </a:rPr>
              <a:t>rosszul  elkészített</a:t>
            </a:r>
            <a:r>
              <a:rPr lang="hu-HU" sz="1400" dirty="0">
                <a:solidFill>
                  <a:schemeClr val="tx2"/>
                </a:solidFill>
              </a:rPr>
              <a:t>, figyelmetlenségből, vagy tudatlanságból </a:t>
            </a:r>
            <a:r>
              <a:rPr lang="hu-HU" sz="1400" b="1" dirty="0">
                <a:solidFill>
                  <a:schemeClr val="tx2"/>
                </a:solidFill>
              </a:rPr>
              <a:t>szennyezett ételek</a:t>
            </a:r>
            <a:r>
              <a:rPr lang="hu-HU" sz="1400" dirty="0"/>
              <a:t>, </a:t>
            </a:r>
            <a:r>
              <a:rPr lang="hu-HU" sz="1400" dirty="0">
                <a:solidFill>
                  <a:schemeClr val="tx2"/>
                </a:solidFill>
              </a:rPr>
              <a:t>az </a:t>
            </a:r>
            <a:r>
              <a:rPr lang="hu-HU" sz="1400" b="1" dirty="0" smtClean="0">
                <a:solidFill>
                  <a:schemeClr val="tx2"/>
                </a:solidFill>
              </a:rPr>
              <a:t>éhínségek </a:t>
            </a:r>
            <a:r>
              <a:rPr lang="hu-HU" sz="1400" dirty="0" smtClean="0">
                <a:solidFill>
                  <a:schemeClr val="tx2"/>
                </a:solidFill>
              </a:rPr>
              <a:t>jellemezték</a:t>
            </a:r>
            <a:r>
              <a:rPr lang="hu-HU" sz="1400" dirty="0">
                <a:solidFill>
                  <a:schemeClr val="tx2"/>
                </a:solidFill>
              </a:rPr>
              <a:t>.</a:t>
            </a:r>
          </a:p>
          <a:p>
            <a:pPr algn="r"/>
            <a:endParaRPr lang="hu-HU" sz="1600" dirty="0">
              <a:solidFill>
                <a:schemeClr val="tx2"/>
              </a:solidFill>
            </a:endParaRPr>
          </a:p>
          <a:p>
            <a:pPr algn="r"/>
            <a:endParaRPr lang="hu-HU" sz="1600" dirty="0">
              <a:solidFill>
                <a:schemeClr val="tx2"/>
              </a:solidFill>
            </a:endParaRPr>
          </a:p>
          <a:p>
            <a:pPr algn="r"/>
            <a:endParaRPr lang="hu-HU" sz="1600" dirty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hu-HU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hu-HU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hu-HU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hu-HU" dirty="0">
              <a:solidFill>
                <a:schemeClr val="tx2"/>
              </a:solidFill>
            </a:endParaRPr>
          </a:p>
          <a:p>
            <a:pPr>
              <a:buFontTx/>
              <a:buChar char="•"/>
            </a:pPr>
            <a:endParaRPr lang="hu-HU" dirty="0">
              <a:solidFill>
                <a:schemeClr val="tx2"/>
              </a:solidFill>
            </a:endParaRPr>
          </a:p>
          <a:p>
            <a:endParaRPr lang="hu-HU" sz="1400" dirty="0">
              <a:solidFill>
                <a:schemeClr val="tx2"/>
              </a:solidFill>
            </a:endParaRPr>
          </a:p>
          <a:p>
            <a:r>
              <a:rPr lang="hu-HU" sz="1400" dirty="0">
                <a:solidFill>
                  <a:schemeClr val="tx2"/>
                </a:solidFill>
              </a:rPr>
              <a:t>	</a:t>
            </a:r>
            <a:endParaRPr lang="hu-HU" sz="1400" dirty="0" smtClean="0">
              <a:solidFill>
                <a:schemeClr val="tx2"/>
              </a:solidFill>
            </a:endParaRPr>
          </a:p>
          <a:p>
            <a:endParaRPr lang="hu-HU" sz="16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8" name="Kép 7" descr="The close of a career in New York, 1900-19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52954"/>
            <a:ext cx="7308304" cy="57050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beef-trust-he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020272" y="3717032"/>
            <a:ext cx="187220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u-HU" sz="1600" dirty="0" smtClean="0">
              <a:solidFill>
                <a:schemeClr val="tx2"/>
              </a:solidFill>
            </a:endParaRPr>
          </a:p>
          <a:p>
            <a:r>
              <a:rPr lang="hu-HU" sz="1400" dirty="0" smtClean="0">
                <a:solidFill>
                  <a:srgbClr val="FF0000"/>
                </a:solidFill>
              </a:rPr>
              <a:t>Az élelmiszerek tulajdonságai közül a</a:t>
            </a:r>
            <a:r>
              <a:rPr lang="hu-HU" sz="1400" dirty="0" smtClean="0">
                <a:solidFill>
                  <a:schemeClr val="tx2"/>
                </a:solidFill>
              </a:rPr>
              <a:t> </a:t>
            </a:r>
            <a:r>
              <a:rPr lang="hu-HU" sz="1400" dirty="0" smtClean="0">
                <a:solidFill>
                  <a:srgbClr val="FF0000"/>
                </a:solidFill>
              </a:rPr>
              <a:t>legfontosabb</a:t>
            </a:r>
            <a:r>
              <a:rPr lang="hu-HU" sz="1400" dirty="0" smtClean="0">
                <a:solidFill>
                  <a:schemeClr val="tx2"/>
                </a:solidFill>
              </a:rPr>
              <a:t>:</a:t>
            </a:r>
          </a:p>
          <a:p>
            <a:endParaRPr lang="hu-HU" sz="1400" dirty="0" smtClean="0">
              <a:solidFill>
                <a:schemeClr val="tx2"/>
              </a:solidFill>
            </a:endParaRPr>
          </a:p>
          <a:p>
            <a:r>
              <a:rPr lang="hu-HU" sz="1400" dirty="0" smtClean="0">
                <a:solidFill>
                  <a:srgbClr val="00B0F0"/>
                </a:solidFill>
              </a:rPr>
              <a:t>mennyire kiadós,</a:t>
            </a:r>
            <a:r>
              <a:rPr lang="hu-HU" sz="1400" dirty="0" smtClean="0">
                <a:solidFill>
                  <a:schemeClr val="tx2"/>
                </a:solidFill>
              </a:rPr>
              <a:t> </a:t>
            </a: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mennyibe kerül, </a:t>
            </a:r>
          </a:p>
          <a:p>
            <a:r>
              <a:rPr lang="hu-HU" sz="1400" dirty="0" smtClean="0">
                <a:solidFill>
                  <a:srgbClr val="00B0F0"/>
                </a:solidFill>
              </a:rPr>
              <a:t>milyen mértékben reprezentálja a társadalmi státuszt</a:t>
            </a:r>
            <a:r>
              <a:rPr lang="hu-HU" sz="1400" dirty="0" smtClean="0">
                <a:solidFill>
                  <a:schemeClr val="tx2"/>
                </a:solidFill>
              </a:rPr>
              <a:t>, </a:t>
            </a:r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mennyire laktató.</a:t>
            </a:r>
          </a:p>
          <a:p>
            <a:pPr lvl="2">
              <a:buFontTx/>
              <a:buChar char="•"/>
            </a:pPr>
            <a:endParaRPr lang="hu-HU" sz="1400" b="1" dirty="0" smtClean="0">
              <a:solidFill>
                <a:schemeClr val="tx2"/>
              </a:solidFill>
            </a:endParaRPr>
          </a:p>
          <a:p>
            <a:pPr lvl="2"/>
            <a:endParaRPr lang="hu-HU" b="1" dirty="0" smtClean="0">
              <a:solidFill>
                <a:srgbClr val="FF0000"/>
              </a:solidFill>
            </a:endParaRPr>
          </a:p>
          <a:p>
            <a:pPr lvl="2"/>
            <a:endParaRPr lang="hu-HU" b="1" dirty="0" smtClean="0">
              <a:solidFill>
                <a:srgbClr val="FF0000"/>
              </a:solidFill>
            </a:endParaRPr>
          </a:p>
          <a:p>
            <a:pPr lvl="2"/>
            <a:endParaRPr lang="hu-HU" b="1" dirty="0" smtClean="0">
              <a:solidFill>
                <a:srgbClr val="FF0000"/>
              </a:solidFill>
            </a:endParaRPr>
          </a:p>
          <a:p>
            <a:pPr lvl="2"/>
            <a:endParaRPr lang="hu-HU" b="1" dirty="0" smtClean="0">
              <a:solidFill>
                <a:srgbClr val="FF0000"/>
              </a:solidFill>
            </a:endParaRPr>
          </a:p>
          <a:p>
            <a:pPr lvl="2"/>
            <a:endParaRPr lang="hu-HU" b="1" dirty="0" smtClean="0">
              <a:solidFill>
                <a:srgbClr val="FF0000"/>
              </a:solidFill>
            </a:endParaRPr>
          </a:p>
          <a:p>
            <a:pPr lvl="2"/>
            <a:endParaRPr lang="hu-HU" b="1" dirty="0" smtClean="0">
              <a:solidFill>
                <a:srgbClr val="FF0000"/>
              </a:solidFill>
            </a:endParaRPr>
          </a:p>
          <a:p>
            <a:pPr lvl="2"/>
            <a:endParaRPr lang="hu-HU" b="1" dirty="0" smtClean="0">
              <a:solidFill>
                <a:srgbClr val="FF0000"/>
              </a:solidFill>
            </a:endParaRPr>
          </a:p>
          <a:p>
            <a:pPr lvl="2"/>
            <a:endParaRPr lang="hu-HU" b="1" dirty="0" smtClean="0">
              <a:solidFill>
                <a:srgbClr val="FF0000"/>
              </a:solidFill>
            </a:endParaRPr>
          </a:p>
          <a:p>
            <a:pPr lvl="2"/>
            <a:endParaRPr lang="hu-HU" b="1" dirty="0" smtClean="0">
              <a:solidFill>
                <a:srgbClr val="FF0000"/>
              </a:solidFill>
            </a:endParaRPr>
          </a:p>
          <a:p>
            <a:pPr lvl="2"/>
            <a:endParaRPr lang="hu-HU" b="1" dirty="0" smtClean="0">
              <a:solidFill>
                <a:srgbClr val="FF0000"/>
              </a:solidFill>
            </a:endParaRPr>
          </a:p>
          <a:p>
            <a:endParaRPr lang="hu-HU" sz="1600" b="1" dirty="0" smtClean="0">
              <a:solidFill>
                <a:srgbClr val="FF0000"/>
              </a:solidFill>
            </a:endParaRPr>
          </a:p>
        </p:txBody>
      </p:sp>
      <p:pic>
        <p:nvPicPr>
          <p:cNvPr id="4" name="Kép 3" descr="22207219_10207709680179465_172265401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76672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 smtClean="0"/>
              <a:t>Az élelmiszerek tulajdonságai közül </a:t>
            </a:r>
            <a:r>
              <a:rPr lang="hu-HU" sz="1600" b="1" dirty="0" smtClean="0">
                <a:solidFill>
                  <a:srgbClr val="FF0000"/>
                </a:solidFill>
              </a:rPr>
              <a:t>NEM fontos</a:t>
            </a:r>
            <a:r>
              <a:rPr lang="hu-H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600" dirty="0" smtClean="0"/>
              <a:t>a </a:t>
            </a:r>
            <a:r>
              <a:rPr lang="hu-HU" sz="1600" b="1" dirty="0" smtClean="0"/>
              <a:t>tápértéke, íze.</a:t>
            </a:r>
            <a:endParaRPr lang="hu-HU" sz="1600" dirty="0"/>
          </a:p>
        </p:txBody>
      </p:sp>
      <p:pic>
        <p:nvPicPr>
          <p:cNvPr id="4" name="Kép 3" descr="cucina-medievale-car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8772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eefst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104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99593" y="332656"/>
            <a:ext cx="7560840" cy="670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hu-HU" b="1" dirty="0">
                <a:solidFill>
                  <a:schemeClr val="accent1"/>
                </a:solidFill>
              </a:rPr>
              <a:t>AZ ÍZLÉS, MINT TÁRSADALMI , GAZDASÁGI </a:t>
            </a:r>
            <a:r>
              <a:rPr lang="hu-HU" b="1" dirty="0">
                <a:solidFill>
                  <a:srgbClr val="FF0000"/>
                </a:solidFill>
              </a:rPr>
              <a:t>MOZGATÓRUGÓ</a:t>
            </a:r>
            <a:endParaRPr lang="hu-HU" b="1" dirty="0">
              <a:solidFill>
                <a:schemeClr val="tx2"/>
              </a:solidFill>
            </a:endParaRPr>
          </a:p>
          <a:p>
            <a:endParaRPr lang="hu-HU" sz="1600" dirty="0">
              <a:solidFill>
                <a:schemeClr val="tx2"/>
              </a:solidFill>
            </a:endParaRPr>
          </a:p>
          <a:p>
            <a:pPr algn="r"/>
            <a:r>
              <a:rPr lang="hu-HU" sz="1400" dirty="0">
                <a:solidFill>
                  <a:schemeClr val="tx2"/>
                </a:solidFill>
              </a:rPr>
              <a:t>A táplálkozás mágiával, majd vallási rituálékkal való szoros kapcsolata helyett, az elmúlt évszázadokban egyre erősödve, a </a:t>
            </a:r>
            <a:r>
              <a:rPr lang="hu-HU" sz="1400" b="1" dirty="0">
                <a:solidFill>
                  <a:schemeClr val="accent1"/>
                </a:solidFill>
              </a:rPr>
              <a:t>tudományos szemlélet</a:t>
            </a:r>
            <a:r>
              <a:rPr lang="hu-HU" sz="1400" dirty="0">
                <a:solidFill>
                  <a:schemeClr val="tx2"/>
                </a:solidFill>
              </a:rPr>
              <a:t> </a:t>
            </a:r>
            <a:r>
              <a:rPr lang="hu-HU" sz="1400" dirty="0">
                <a:solidFill>
                  <a:schemeClr val="accent1"/>
                </a:solidFill>
              </a:rPr>
              <a:t>(dietétikai összefüggések, tápérték,</a:t>
            </a:r>
            <a:r>
              <a:rPr lang="hu-HU" sz="1400" dirty="0"/>
              <a:t> </a:t>
            </a:r>
            <a:r>
              <a:rPr lang="hu-HU" sz="1400" dirty="0">
                <a:solidFill>
                  <a:schemeClr val="accent1"/>
                </a:solidFill>
              </a:rPr>
              <a:t>stb.)</a:t>
            </a:r>
            <a:r>
              <a:rPr lang="hu-HU" sz="1400" b="1" dirty="0">
                <a:solidFill>
                  <a:schemeClr val="tx2"/>
                </a:solidFill>
              </a:rPr>
              <a:t> </a:t>
            </a:r>
            <a:r>
              <a:rPr lang="hu-HU" sz="1400" dirty="0">
                <a:solidFill>
                  <a:schemeClr val="tx2"/>
                </a:solidFill>
              </a:rPr>
              <a:t>vált egyre erősebbé, napjainkra pedig uralkodóvá. </a:t>
            </a:r>
          </a:p>
          <a:p>
            <a:endParaRPr lang="hu-HU" sz="1600" dirty="0">
              <a:solidFill>
                <a:schemeClr val="tx2"/>
              </a:solidFill>
            </a:endParaRPr>
          </a:p>
          <a:p>
            <a:endParaRPr lang="hu-HU" sz="1600" dirty="0">
              <a:solidFill>
                <a:schemeClr val="tx2"/>
              </a:solidFill>
            </a:endParaRPr>
          </a:p>
          <a:p>
            <a:endParaRPr lang="hu-HU" sz="1600" dirty="0">
              <a:solidFill>
                <a:schemeClr val="tx2"/>
              </a:solidFill>
            </a:endParaRPr>
          </a:p>
          <a:p>
            <a:endParaRPr lang="hu-HU" sz="1600" dirty="0">
              <a:solidFill>
                <a:schemeClr val="tx2"/>
              </a:solidFill>
            </a:endParaRPr>
          </a:p>
          <a:p>
            <a:endParaRPr lang="hu-HU" sz="1600" dirty="0">
              <a:solidFill>
                <a:schemeClr val="tx2"/>
              </a:solidFill>
            </a:endParaRPr>
          </a:p>
          <a:p>
            <a:endParaRPr lang="hu-HU" sz="1600" dirty="0">
              <a:solidFill>
                <a:schemeClr val="tx2"/>
              </a:solidFill>
            </a:endParaRPr>
          </a:p>
          <a:p>
            <a:endParaRPr lang="hu-HU" sz="1600" dirty="0">
              <a:solidFill>
                <a:schemeClr val="tx2"/>
              </a:solidFill>
            </a:endParaRPr>
          </a:p>
          <a:p>
            <a:endParaRPr lang="hu-HU" sz="1600" dirty="0">
              <a:solidFill>
                <a:schemeClr val="tx2"/>
              </a:solidFill>
            </a:endParaRPr>
          </a:p>
          <a:p>
            <a:endParaRPr lang="hu-HU" sz="1600" dirty="0">
              <a:solidFill>
                <a:schemeClr val="tx2"/>
              </a:solidFill>
            </a:endParaRPr>
          </a:p>
          <a:p>
            <a:endParaRPr lang="hu-HU" sz="2000" dirty="0">
              <a:solidFill>
                <a:schemeClr val="tx2"/>
              </a:solidFill>
            </a:endParaRPr>
          </a:p>
          <a:p>
            <a:endParaRPr lang="hu-HU" sz="2000" dirty="0">
              <a:solidFill>
                <a:schemeClr val="tx2"/>
              </a:solidFill>
            </a:endParaRPr>
          </a:p>
          <a:p>
            <a:pPr algn="r"/>
            <a:endParaRPr lang="hu-HU" sz="1400" dirty="0">
              <a:solidFill>
                <a:schemeClr val="tx2"/>
              </a:solidFill>
            </a:endParaRPr>
          </a:p>
          <a:p>
            <a:pPr algn="r"/>
            <a:endParaRPr lang="hu-HU" sz="1400" dirty="0" smtClean="0">
              <a:solidFill>
                <a:schemeClr val="tx2"/>
              </a:solidFill>
            </a:endParaRPr>
          </a:p>
          <a:p>
            <a:pPr algn="r"/>
            <a:r>
              <a:rPr lang="hu-HU" sz="1400" dirty="0" smtClean="0">
                <a:solidFill>
                  <a:schemeClr val="tx2"/>
                </a:solidFill>
              </a:rPr>
              <a:t>A </a:t>
            </a:r>
            <a:r>
              <a:rPr lang="hu-HU" sz="1400" dirty="0">
                <a:solidFill>
                  <a:schemeClr val="tx2"/>
                </a:solidFill>
              </a:rPr>
              <a:t>20. század végi fogyasztói társadalmak trendjeként megszületve, az új évezredre az ételek </a:t>
            </a:r>
            <a:r>
              <a:rPr lang="hu-HU" sz="1400" b="1" dirty="0">
                <a:solidFill>
                  <a:srgbClr val="FF0000"/>
                </a:solidFill>
              </a:rPr>
              <a:t>egészségessége, tápértéke és íze (illata</a:t>
            </a:r>
            <a:r>
              <a:rPr lang="hu-HU" sz="1400" dirty="0">
                <a:solidFill>
                  <a:srgbClr val="FF0000"/>
                </a:solidFill>
              </a:rPr>
              <a:t>) </a:t>
            </a:r>
            <a:r>
              <a:rPr lang="hu-HU" sz="1400" dirty="0">
                <a:solidFill>
                  <a:schemeClr val="tx2"/>
                </a:solidFill>
              </a:rPr>
              <a:t>vált a nyugati világ, élelmiszerekhez kötődő, legtöbbre tartott értékévé. </a:t>
            </a:r>
          </a:p>
          <a:p>
            <a:pPr algn="r"/>
            <a:endParaRPr lang="hu-HU" sz="1000" dirty="0">
              <a:solidFill>
                <a:schemeClr val="tx2"/>
              </a:solidFill>
            </a:endParaRPr>
          </a:p>
          <a:p>
            <a:pPr algn="r"/>
            <a:r>
              <a:rPr lang="hu-HU" sz="1400" dirty="0">
                <a:solidFill>
                  <a:schemeClr val="tx2"/>
                </a:solidFill>
              </a:rPr>
              <a:t>Az </a:t>
            </a:r>
            <a:r>
              <a:rPr lang="hu-HU" sz="1400" b="1" dirty="0">
                <a:solidFill>
                  <a:srgbClr val="FF0000"/>
                </a:solidFill>
              </a:rPr>
              <a:t>íz és az ízlés </a:t>
            </a:r>
            <a:r>
              <a:rPr lang="hu-HU" sz="1400" dirty="0">
                <a:solidFill>
                  <a:schemeClr val="tx2"/>
                </a:solidFill>
              </a:rPr>
              <a:t>folyamatosan megújuló irányelvvé, a táplálkozáshoz kötődően pedig </a:t>
            </a:r>
            <a:endParaRPr lang="hu-HU" sz="1400" dirty="0" smtClean="0">
              <a:solidFill>
                <a:schemeClr val="tx2"/>
              </a:solidFill>
            </a:endParaRPr>
          </a:p>
          <a:p>
            <a:pPr algn="r"/>
            <a:r>
              <a:rPr lang="hu-HU" sz="1400" dirty="0" smtClean="0">
                <a:solidFill>
                  <a:srgbClr val="00B0F0"/>
                </a:solidFill>
              </a:rPr>
              <a:t>a </a:t>
            </a:r>
            <a:r>
              <a:rPr lang="hu-HU" sz="1400" dirty="0">
                <a:solidFill>
                  <a:srgbClr val="00B0F0"/>
                </a:solidFill>
              </a:rPr>
              <a:t>gazdasági és társadalmi változások mozgatórugójává vált. </a:t>
            </a:r>
          </a:p>
          <a:p>
            <a:endParaRPr lang="hu-HU" dirty="0">
              <a:solidFill>
                <a:srgbClr val="00B0F0"/>
              </a:solidFill>
            </a:endParaRPr>
          </a:p>
          <a:p>
            <a:endParaRPr lang="hu-HU" dirty="0">
              <a:solidFill>
                <a:srgbClr val="00B0F0"/>
              </a:solidFill>
            </a:endParaRPr>
          </a:p>
          <a:p>
            <a:endParaRPr lang="hu-HU" dirty="0">
              <a:solidFill>
                <a:srgbClr val="00B0F0"/>
              </a:solidFill>
            </a:endParaRPr>
          </a:p>
        </p:txBody>
      </p:sp>
      <p:pic>
        <p:nvPicPr>
          <p:cNvPr id="5" name="Kép 4" descr="Dietetics-Clinical-Nutrit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7272808" cy="2772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671888" y="476250"/>
            <a:ext cx="5472112" cy="7921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2017 ÉTTERMI </a:t>
            </a:r>
            <a:r>
              <a:rPr lang="hu-H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TREND</a:t>
            </a:r>
            <a:r>
              <a:rPr lang="hu-HU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JEI</a:t>
            </a:r>
            <a:r>
              <a:rPr lang="hu-HU" sz="3200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611560" y="1374775"/>
            <a:ext cx="7705353" cy="41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hu-HU" sz="1600" dirty="0">
                <a:solidFill>
                  <a:schemeClr val="tx2"/>
                </a:solidFill>
              </a:rPr>
              <a:t>   	</a:t>
            </a:r>
            <a:r>
              <a:rPr lang="hu-HU" sz="1200" dirty="0">
                <a:solidFill>
                  <a:schemeClr val="tx2"/>
                </a:solidFill>
              </a:rPr>
              <a:t>National Restaurant </a:t>
            </a:r>
            <a:r>
              <a:rPr lang="hu-HU" sz="1200" dirty="0" err="1">
                <a:solidFill>
                  <a:schemeClr val="tx2"/>
                </a:solidFill>
              </a:rPr>
              <a:t>Association</a:t>
            </a:r>
            <a:r>
              <a:rPr lang="hu-HU" sz="1200" dirty="0">
                <a:solidFill>
                  <a:schemeClr val="tx2"/>
                </a:solidFill>
              </a:rPr>
              <a:t> (NRA) felmérésén, </a:t>
            </a:r>
            <a:r>
              <a:rPr lang="hu-HU" sz="1200" dirty="0" smtClean="0">
                <a:solidFill>
                  <a:schemeClr val="tx2"/>
                </a:solidFill>
              </a:rPr>
              <a:t>2016 </a:t>
            </a:r>
            <a:r>
              <a:rPr lang="hu-HU" sz="1200" dirty="0">
                <a:solidFill>
                  <a:schemeClr val="tx2"/>
                </a:solidFill>
              </a:rPr>
              <a:t>végén, az American Culinary </a:t>
            </a:r>
            <a:r>
              <a:rPr lang="hu-HU" sz="1200" dirty="0" err="1">
                <a:solidFill>
                  <a:schemeClr val="tx2"/>
                </a:solidFill>
              </a:rPr>
              <a:t>Federation</a:t>
            </a:r>
            <a:r>
              <a:rPr lang="hu-HU" sz="1200" dirty="0">
                <a:solidFill>
                  <a:schemeClr val="tx2"/>
                </a:solidFill>
              </a:rPr>
              <a:t> (ACF) </a:t>
            </a:r>
            <a:r>
              <a:rPr lang="hu-HU" sz="1200" dirty="0" smtClean="0">
                <a:solidFill>
                  <a:schemeClr val="tx2"/>
                </a:solidFill>
              </a:rPr>
              <a:t>1.300 </a:t>
            </a:r>
            <a:r>
              <a:rPr lang="hu-HU" sz="1200" dirty="0">
                <a:solidFill>
                  <a:schemeClr val="tx2"/>
                </a:solidFill>
              </a:rPr>
              <a:t>séfje nyilatkozott arra a körkérdésre válaszolva, hogy: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endParaRPr lang="hu-HU" sz="1400" dirty="0" smtClean="0">
              <a:solidFill>
                <a:schemeClr val="tx2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0000"/>
            </a:pPr>
            <a:r>
              <a:rPr lang="hu-HU" sz="1400" b="1" dirty="0">
                <a:solidFill>
                  <a:schemeClr val="tx2"/>
                </a:solidFill>
              </a:rPr>
              <a:t>	</a:t>
            </a:r>
            <a:r>
              <a:rPr lang="hu-HU" b="1" dirty="0" smtClean="0">
                <a:solidFill>
                  <a:srgbClr val="00B0F0"/>
                </a:solidFill>
              </a:rPr>
              <a:t>Mit tart 2017 TOP10 koncepcionális trendjének?</a:t>
            </a:r>
            <a:endParaRPr lang="hu-HU" b="1" dirty="0">
              <a:solidFill>
                <a:srgbClr val="00B0F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endParaRPr lang="hu-HU" sz="1600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sz="1600" b="1" dirty="0" err="1" smtClean="0">
                <a:solidFill>
                  <a:srgbClr val="FF0000"/>
                </a:solidFill>
              </a:rPr>
              <a:t>Hiper-lokális</a:t>
            </a:r>
            <a:r>
              <a:rPr lang="hu-HU" sz="1600" dirty="0" smtClean="0"/>
              <a:t> beszerzési források</a:t>
            </a:r>
            <a:r>
              <a:rPr lang="hu-HU" sz="1600" i="1" dirty="0" smtClean="0"/>
              <a:t> (éttermi kertek, házi készítésű termékek) </a:t>
            </a:r>
            <a:endParaRPr lang="hu-H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/>
              <a:t>A séf által meghatározott </a:t>
            </a:r>
            <a:r>
              <a:rPr lang="hu-HU" sz="1600" dirty="0" err="1" smtClean="0"/>
              <a:t>fast-casual</a:t>
            </a:r>
            <a:r>
              <a:rPr lang="hu-HU" sz="1600" dirty="0" smtClean="0"/>
              <a:t> koncepciók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b="1" dirty="0" smtClean="0">
                <a:solidFill>
                  <a:srgbClr val="FF0000"/>
                </a:solidFill>
              </a:rPr>
              <a:t>Természetes</a:t>
            </a:r>
            <a:r>
              <a:rPr lang="hu-HU" sz="1600" b="1" dirty="0" smtClean="0"/>
              <a:t> </a:t>
            </a:r>
            <a:r>
              <a:rPr lang="hu-HU" sz="1600" dirty="0" smtClean="0"/>
              <a:t>alapanyagok/ “tiszta” menük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/>
              <a:t>A környezet fenntarthatósága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b="1" dirty="0" smtClean="0">
                <a:solidFill>
                  <a:srgbClr val="FF0000"/>
                </a:solidFill>
              </a:rPr>
              <a:t>Helyben termesztett</a:t>
            </a:r>
            <a:r>
              <a:rPr lang="hu-HU" sz="1600" dirty="0" smtClean="0"/>
              <a:t> termékek használata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b="1" dirty="0" smtClean="0">
                <a:solidFill>
                  <a:srgbClr val="FF0000"/>
                </a:solidFill>
              </a:rPr>
              <a:t>Helyi eredetű</a:t>
            </a:r>
            <a:r>
              <a:rPr lang="hu-HU" sz="1600" dirty="0" smtClean="0"/>
              <a:t> húsok és tengeri alapanyagok használata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/>
              <a:t>Az élelmiszer-veszteség csökkentése/ kezelése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/>
              <a:t>“</a:t>
            </a:r>
            <a:r>
              <a:rPr lang="hu-HU" sz="1600" i="1" dirty="0" err="1" smtClean="0"/>
              <a:t>Meal</a:t>
            </a:r>
            <a:r>
              <a:rPr lang="hu-HU" sz="1600" i="1" dirty="0" smtClean="0"/>
              <a:t> </a:t>
            </a:r>
            <a:r>
              <a:rPr lang="hu-HU" sz="1600" i="1" dirty="0" err="1" smtClean="0"/>
              <a:t>Kits</a:t>
            </a:r>
            <a:r>
              <a:rPr lang="hu-HU" sz="1600" dirty="0" smtClean="0"/>
              <a:t>” </a:t>
            </a:r>
            <a:r>
              <a:rPr lang="hu-HU" sz="1600" i="1" dirty="0" smtClean="0"/>
              <a:t>(otthoni főzéshez előre kimért, előkészített alapanyagok)</a:t>
            </a:r>
            <a:endParaRPr lang="hu-H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hu-HU" sz="1600" b="1" dirty="0" smtClean="0">
                <a:solidFill>
                  <a:srgbClr val="FF0000"/>
                </a:solidFill>
              </a:rPr>
              <a:t>Egyszerűség</a:t>
            </a:r>
            <a:r>
              <a:rPr lang="hu-HU" sz="1600" b="1" dirty="0" smtClean="0"/>
              <a:t>, </a:t>
            </a:r>
            <a:r>
              <a:rPr lang="hu-HU" sz="1600" dirty="0" smtClean="0"/>
              <a:t>vissza az alapokhoz!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/>
              <a:t>Tápérték</a:t>
            </a:r>
          </a:p>
          <a:p>
            <a:pPr marL="342900" indent="-342900"/>
            <a:endParaRPr lang="hu-H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7285</TotalTime>
  <Words>603</Words>
  <Application>Microsoft Office PowerPoint</Application>
  <PresentationFormat>Diavetítés a képernyőre (4:3 oldalarány)</PresentationFormat>
  <Paragraphs>155</Paragraphs>
  <Slides>29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0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2017 ÉTTERMI TRENDJEI 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  MÍTOSZ MARKETING</vt:lpstr>
      <vt:lpstr>25. dia</vt:lpstr>
      <vt:lpstr>26. dia</vt:lpstr>
      <vt:lpstr>27. dia</vt:lpstr>
      <vt:lpstr>28. dia</vt:lpstr>
      <vt:lpstr>29. dia</vt:lpstr>
    </vt:vector>
  </TitlesOfParts>
  <Company>Szent Imre Kórház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MODERNITÁS ÍZE</dc:title>
  <dc:creator>csikis</dc:creator>
  <cp:lastModifiedBy>Sandor</cp:lastModifiedBy>
  <cp:revision>448</cp:revision>
  <dcterms:created xsi:type="dcterms:W3CDTF">2012-03-06T10:39:39Z</dcterms:created>
  <dcterms:modified xsi:type="dcterms:W3CDTF">2017-10-17T15:59:02Z</dcterms:modified>
</cp:coreProperties>
</file>