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267" r:id="rId5"/>
    <p:sldId id="296" r:id="rId6"/>
    <p:sldId id="288" r:id="rId7"/>
    <p:sldId id="289" r:id="rId8"/>
    <p:sldId id="291" r:id="rId9"/>
    <p:sldId id="293" r:id="rId10"/>
    <p:sldId id="272"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40" r:id="rId29"/>
    <p:sldId id="314" r:id="rId30"/>
    <p:sldId id="315" r:id="rId31"/>
    <p:sldId id="316" r:id="rId32"/>
    <p:sldId id="317" r:id="rId33"/>
    <p:sldId id="318" r:id="rId34"/>
    <p:sldId id="319" r:id="rId35"/>
    <p:sldId id="320" r:id="rId36"/>
    <p:sldId id="321" r:id="rId37"/>
    <p:sldId id="322" r:id="rId38"/>
    <p:sldId id="323" r:id="rId39"/>
    <p:sldId id="338"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9" r:id="rId55"/>
  </p:sldIdLst>
  <p:sldSz cx="12192000" cy="6858000"/>
  <p:notesSz cx="6858000" cy="9144000"/>
  <p:defaultTextStyle>
    <a:defPPr>
      <a:defRPr lang="hu-H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FFCC"/>
    <a:srgbClr val="071308"/>
    <a:srgbClr val="FFFF66"/>
  </p:clrMru>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15" autoAdjust="0"/>
    <p:restoredTop sz="94660"/>
  </p:normalViewPr>
  <p:slideViewPr>
    <p:cSldViewPr snapToGrid="0">
      <p:cViewPr>
        <p:scale>
          <a:sx n="50" d="100"/>
          <a:sy n="50" d="100"/>
        </p:scale>
        <p:origin x="-1800" y="-59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kolbln\Documents\Desktop\Oszt&#225;ly\1.%20Cara%20&#201;va\2017\&#201;M%20jelent&#233;s%202016\&#201;M%202016.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kolbln\Documents\Desktop\Oszt&#225;ly\1.%20Cara%20&#201;va\2017\&#201;M%20jelent&#233;s%202016\&#201;M%2020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u-H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5.4693805566794283E-2"/>
          <c:y val="0.21545859139149329"/>
          <c:w val="0.8138888888888931"/>
          <c:h val="0.64767096821230674"/>
        </c:manualLayout>
      </c:layout>
      <c:pie3DChart>
        <c:varyColors val="1"/>
        <c:ser>
          <c:idx val="0"/>
          <c:order val="0"/>
          <c:tx>
            <c:strRef>
              <c:f>'előidéző tényezők'!$B$2</c:f>
              <c:strCache>
                <c:ptCount val="1"/>
                <c:pt idx="0">
                  <c:v>esemény</c:v>
                </c:pt>
              </c:strCache>
            </c:strRef>
          </c:tx>
          <c:spPr>
            <a:scene3d>
              <a:camera prst="orthographicFront"/>
              <a:lightRig rig="threePt" dir="t"/>
            </a:scene3d>
            <a:sp3d>
              <a:bevelT prst="angle"/>
            </a:sp3d>
          </c:spPr>
          <c:dPt>
            <c:idx val="0"/>
            <c:spPr>
              <a:solidFill>
                <a:srgbClr val="00B050"/>
              </a:solidFill>
              <a:scene3d>
                <a:camera prst="orthographicFront"/>
                <a:lightRig rig="threePt" dir="t"/>
              </a:scene3d>
              <a:sp3d>
                <a:bevelT prst="angle"/>
              </a:sp3d>
            </c:spPr>
          </c:dPt>
          <c:dPt>
            <c:idx val="1"/>
            <c:spPr>
              <a:solidFill>
                <a:schemeClr val="tx1">
                  <a:lumMod val="95000"/>
                  <a:lumOff val="5000"/>
                </a:schemeClr>
              </a:solidFill>
              <a:scene3d>
                <a:camera prst="orthographicFront"/>
                <a:lightRig rig="threePt" dir="t"/>
              </a:scene3d>
              <a:sp3d>
                <a:bevelT prst="angle"/>
              </a:sp3d>
            </c:spPr>
          </c:dPt>
          <c:dPt>
            <c:idx val="2"/>
            <c:spPr>
              <a:solidFill>
                <a:srgbClr val="FF0000"/>
              </a:solidFill>
              <a:scene3d>
                <a:camera prst="orthographicFront"/>
                <a:lightRig rig="threePt" dir="t"/>
              </a:scene3d>
              <a:sp3d>
                <a:bevelT prst="angle"/>
              </a:sp3d>
            </c:spPr>
          </c:dPt>
          <c:dPt>
            <c:idx val="3"/>
            <c:spPr>
              <a:solidFill>
                <a:srgbClr val="00B0F0"/>
              </a:solidFill>
              <a:scene3d>
                <a:camera prst="orthographicFront"/>
                <a:lightRig rig="threePt" dir="t"/>
              </a:scene3d>
              <a:sp3d>
                <a:bevelT prst="angle"/>
              </a:sp3d>
            </c:spPr>
          </c:dPt>
          <c:dPt>
            <c:idx val="4"/>
            <c:spPr>
              <a:solidFill>
                <a:srgbClr val="FFC000"/>
              </a:solidFill>
              <a:scene3d>
                <a:camera prst="orthographicFront"/>
                <a:lightRig rig="threePt" dir="t"/>
              </a:scene3d>
              <a:sp3d>
                <a:bevelT prst="angle"/>
              </a:sp3d>
            </c:spPr>
          </c:dPt>
          <c:dPt>
            <c:idx val="5"/>
            <c:spPr>
              <a:solidFill>
                <a:schemeClr val="bg1">
                  <a:lumMod val="50000"/>
                </a:schemeClr>
              </a:solidFill>
              <a:scene3d>
                <a:camera prst="orthographicFront"/>
                <a:lightRig rig="threePt" dir="t"/>
              </a:scene3d>
              <a:sp3d>
                <a:bevelT prst="angle"/>
              </a:sp3d>
            </c:spPr>
          </c:dPt>
          <c:dLbls>
            <c:dLbl>
              <c:idx val="0"/>
              <c:layout>
                <c:manualLayout>
                  <c:x val="-0.21482317999723721"/>
                  <c:y val="0"/>
                </c:manualLayout>
              </c:layout>
              <c:showVal val="1"/>
              <c:showCatName val="1"/>
            </c:dLbl>
            <c:dLbl>
              <c:idx val="1"/>
              <c:layout>
                <c:manualLayout>
                  <c:x val="2.7835354572773807E-2"/>
                  <c:y val="0"/>
                </c:manualLayout>
              </c:layout>
              <c:showVal val="1"/>
              <c:showCatName val="1"/>
            </c:dLbl>
            <c:dLbl>
              <c:idx val="2"/>
              <c:layout>
                <c:manualLayout>
                  <c:x val="7.8741540706621163E-2"/>
                  <c:y val="-8.4859377755647475E-2"/>
                </c:manualLayout>
              </c:layout>
              <c:showVal val="1"/>
              <c:showCatName val="1"/>
            </c:dLbl>
            <c:dLbl>
              <c:idx val="3"/>
              <c:layout>
                <c:manualLayout>
                  <c:x val="0"/>
                  <c:y val="-6.6653353113469383E-3"/>
                </c:manualLayout>
              </c:layout>
              <c:showVal val="1"/>
              <c:showCatName val="1"/>
            </c:dLbl>
            <c:dLbl>
              <c:idx val="4"/>
              <c:layout>
                <c:manualLayout>
                  <c:x val="0.20854321261546649"/>
                  <c:y val="6.878200699420628E-2"/>
                </c:manualLayout>
              </c:layout>
              <c:tx>
                <c:rich>
                  <a:bodyPr/>
                  <a:lstStyle/>
                  <a:p>
                    <a:r>
                      <a:rPr lang="hu-HU" dirty="0" smtClean="0"/>
                      <a:t>utófertőzés;</a:t>
                    </a:r>
                  </a:p>
                  <a:p>
                    <a:r>
                      <a:rPr lang="hu-HU" dirty="0" smtClean="0"/>
                      <a:t> </a:t>
                    </a:r>
                    <a:r>
                      <a:rPr lang="hu-HU" dirty="0"/>
                      <a:t>17</a:t>
                    </a:r>
                  </a:p>
                </c:rich>
              </c:tx>
              <c:showVal val="1"/>
              <c:showCatName val="1"/>
            </c:dLbl>
            <c:dLbl>
              <c:idx val="5"/>
              <c:layout>
                <c:manualLayout>
                  <c:x val="1.1482939632546047E-3"/>
                  <c:y val="-0.21723106622541746"/>
                </c:manualLayout>
              </c:layout>
              <c:showVal val="1"/>
              <c:showCatName val="1"/>
            </c:dLbl>
            <c:txPr>
              <a:bodyPr/>
              <a:lstStyle/>
              <a:p>
                <a:pPr>
                  <a:defRPr sz="1100" b="1"/>
                </a:pPr>
                <a:endParaRPr lang="hu-HU"/>
              </a:p>
            </c:txPr>
            <c:showVal val="1"/>
            <c:showCatName val="1"/>
            <c:showLeaderLines val="1"/>
          </c:dLbls>
          <c:cat>
            <c:strRef>
              <c:f>'előidéző tényezők'!$A$3:$A$8</c:f>
              <c:strCache>
                <c:ptCount val="6"/>
                <c:pt idx="0">
                  <c:v>nem megfelelő előkészítés</c:v>
                </c:pt>
                <c:pt idx="1">
                  <c:v>fertőzött nyersanyag használata</c:v>
                </c:pt>
                <c:pt idx="2">
                  <c:v>elégtelen hőkezelés</c:v>
                </c:pt>
                <c:pt idx="3">
                  <c:v>nem megfelelő hűtés</c:v>
                </c:pt>
                <c:pt idx="4">
                  <c:v>utófertőzés</c:v>
                </c:pt>
                <c:pt idx="5">
                  <c:v>ismeretlen</c:v>
                </c:pt>
              </c:strCache>
            </c:strRef>
          </c:cat>
          <c:val>
            <c:numRef>
              <c:f>'előidéző tényezők'!$B$3:$B$8</c:f>
              <c:numCache>
                <c:formatCode>General</c:formatCode>
                <c:ptCount val="6"/>
                <c:pt idx="0">
                  <c:v>1</c:v>
                </c:pt>
                <c:pt idx="1">
                  <c:v>4</c:v>
                </c:pt>
                <c:pt idx="2">
                  <c:v>5</c:v>
                </c:pt>
                <c:pt idx="3">
                  <c:v>3</c:v>
                </c:pt>
                <c:pt idx="4">
                  <c:v>17</c:v>
                </c:pt>
                <c:pt idx="5">
                  <c:v>19</c:v>
                </c:pt>
              </c:numCache>
            </c:numRef>
          </c:val>
        </c:ser>
      </c:pie3DChart>
    </c:plotArea>
    <c:plotVisOnly val="1"/>
  </c:chart>
  <c:spPr>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hu-HU"/>
  <c:clrMapOvr bg1="lt1" tx1="dk1" bg2="lt2" tx2="dk2" accent1="accent1" accent2="accent2" accent3="accent3" accent4="accent4" accent5="accent5" accent6="accent6" hlink="hlink" folHlink="folHlink"/>
  <c:chart>
    <c:view3D>
      <c:rotX val="30"/>
      <c:perspective val="30"/>
    </c:view3D>
    <c:plotArea>
      <c:layout>
        <c:manualLayout>
          <c:layoutTarget val="inner"/>
          <c:xMode val="edge"/>
          <c:yMode val="edge"/>
          <c:x val="9.3055555555556863E-2"/>
          <c:y val="0.15509259259259475"/>
          <c:w val="0.8138888888888931"/>
          <c:h val="0.77314814814815358"/>
        </c:manualLayout>
      </c:layout>
      <c:pie3DChart>
        <c:varyColors val="1"/>
        <c:ser>
          <c:idx val="0"/>
          <c:order val="0"/>
          <c:dPt>
            <c:idx val="0"/>
            <c:spPr>
              <a:solidFill>
                <a:srgbClr val="00B050"/>
              </a:solidFill>
            </c:spPr>
          </c:dPt>
          <c:dPt>
            <c:idx val="1"/>
            <c:spPr>
              <a:solidFill>
                <a:schemeClr val="tx1">
                  <a:lumMod val="95000"/>
                  <a:lumOff val="5000"/>
                </a:schemeClr>
              </a:solidFill>
            </c:spPr>
          </c:dPt>
          <c:dPt>
            <c:idx val="2"/>
            <c:spPr>
              <a:solidFill>
                <a:srgbClr val="FF0000"/>
              </a:solidFill>
            </c:spPr>
          </c:dPt>
          <c:dPt>
            <c:idx val="3"/>
            <c:spPr>
              <a:solidFill>
                <a:srgbClr val="00B0F0"/>
              </a:solidFill>
            </c:spPr>
          </c:dPt>
          <c:dPt>
            <c:idx val="4"/>
            <c:spPr>
              <a:solidFill>
                <a:srgbClr val="FFC000"/>
              </a:solidFill>
            </c:spPr>
          </c:dPt>
          <c:dPt>
            <c:idx val="5"/>
            <c:spPr>
              <a:solidFill>
                <a:schemeClr val="bg1">
                  <a:lumMod val="50000"/>
                </a:schemeClr>
              </a:solidFill>
            </c:spPr>
          </c:dPt>
          <c:dLbls>
            <c:dLbl>
              <c:idx val="0"/>
              <c:layout>
                <c:manualLayout>
                  <c:x val="-7.310152407419658E-2"/>
                  <c:y val="0"/>
                </c:manualLayout>
              </c:layout>
              <c:showVal val="1"/>
              <c:showCatName val="1"/>
            </c:dLbl>
            <c:dLbl>
              <c:idx val="1"/>
              <c:layout>
                <c:manualLayout>
                  <c:x val="6.7626840762551779E-2"/>
                  <c:y val="1.7217630853994478E-3"/>
                </c:manualLayout>
              </c:layout>
              <c:showVal val="1"/>
              <c:showCatName val="1"/>
            </c:dLbl>
            <c:dLbl>
              <c:idx val="2"/>
              <c:layout>
                <c:manualLayout>
                  <c:x val="-2.36771874103975E-3"/>
                  <c:y val="-8.527743432897332E-2"/>
                </c:manualLayout>
              </c:layout>
              <c:showVal val="1"/>
              <c:showCatName val="1"/>
            </c:dLbl>
            <c:dLbl>
              <c:idx val="3"/>
              <c:layout>
                <c:manualLayout>
                  <c:x val="-1.2249999999999898E-2"/>
                  <c:y val="0.15593795567220969"/>
                </c:manualLayout>
              </c:layout>
              <c:showVal val="1"/>
              <c:showCatName val="1"/>
            </c:dLbl>
            <c:dLbl>
              <c:idx val="4"/>
              <c:layout>
                <c:manualLayout>
                  <c:x val="-0.1685328325385767"/>
                  <c:y val="7.8747321493000139E-3"/>
                </c:manualLayout>
              </c:layout>
              <c:tx>
                <c:rich>
                  <a:bodyPr/>
                  <a:lstStyle/>
                  <a:p>
                    <a:r>
                      <a:rPr lang="hu-HU" sz="1050" b="1" dirty="0"/>
                      <a:t>utófertőzés; 1084</a:t>
                    </a:r>
                  </a:p>
                </c:rich>
              </c:tx>
              <c:showVal val="1"/>
              <c:showCatName val="1"/>
            </c:dLbl>
            <c:dLbl>
              <c:idx val="5"/>
              <c:layout>
                <c:manualLayout>
                  <c:x val="-4.5244344456942878E-3"/>
                  <c:y val="-9.8567818485500572E-2"/>
                </c:manualLayout>
              </c:layout>
              <c:showVal val="1"/>
              <c:showCatName val="1"/>
            </c:dLbl>
            <c:txPr>
              <a:bodyPr/>
              <a:lstStyle/>
              <a:p>
                <a:pPr>
                  <a:defRPr sz="1000" b="1"/>
                </a:pPr>
                <a:endParaRPr lang="hu-HU"/>
              </a:p>
            </c:txPr>
            <c:showVal val="1"/>
            <c:showCatName val="1"/>
            <c:showLeaderLines val="1"/>
          </c:dLbls>
          <c:cat>
            <c:strRef>
              <c:f>'előidéző tényezők'!$A$20:$A$25</c:f>
              <c:strCache>
                <c:ptCount val="6"/>
                <c:pt idx="0">
                  <c:v>nem megfelelő előkészítés</c:v>
                </c:pt>
                <c:pt idx="1">
                  <c:v>fertőzött nyersanyag használata</c:v>
                </c:pt>
                <c:pt idx="2">
                  <c:v>elégtelen hőkezelés</c:v>
                </c:pt>
                <c:pt idx="3">
                  <c:v>nem megfelelő hűtés</c:v>
                </c:pt>
                <c:pt idx="4">
                  <c:v>utófertőzés</c:v>
                </c:pt>
                <c:pt idx="5">
                  <c:v>ismeretlen</c:v>
                </c:pt>
              </c:strCache>
            </c:strRef>
          </c:cat>
          <c:val>
            <c:numRef>
              <c:f>'előidéző tényezők'!$B$20:$B$25</c:f>
              <c:numCache>
                <c:formatCode>General</c:formatCode>
                <c:ptCount val="6"/>
                <c:pt idx="0">
                  <c:v>4</c:v>
                </c:pt>
                <c:pt idx="1">
                  <c:v>157</c:v>
                </c:pt>
                <c:pt idx="2">
                  <c:v>683</c:v>
                </c:pt>
                <c:pt idx="3">
                  <c:v>51</c:v>
                </c:pt>
                <c:pt idx="4">
                  <c:v>1084</c:v>
                </c:pt>
                <c:pt idx="5">
                  <c:v>705</c:v>
                </c:pt>
              </c:numCache>
            </c:numRef>
          </c:val>
        </c:ser>
      </c:pie3DChart>
    </c:plotArea>
    <c:plotVisOnly val="1"/>
  </c:chart>
  <c:spPr>
    <a:ln>
      <a:no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72C0807-F35C-4D89-B287-C0247394CD81}" type="datetimeFigureOut">
              <a:rPr lang="hu-HU"/>
              <a:pPr>
                <a:defRPr/>
              </a:pPr>
              <a:t>2017.10.19.</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hu-HU" noProof="0"/>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01460AA-B833-411B-867B-1000456473AE}"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pPr>
              <a:defRPr/>
            </a:pPr>
            <a:fld id="{61785EA0-33AE-4F8D-A67D-845DA9259A76}" type="datetimeFigureOut">
              <a:rPr lang="hu-HU"/>
              <a:pPr>
                <a:defRPr/>
              </a:pPr>
              <a:t>2017.10.19.</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97D46EA7-E5FD-47A7-9639-B16E29B93110}"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pic>
        <p:nvPicPr>
          <p:cNvPr id="4" name="Picture 2" descr="C:\Users\nagyattila\Downloads\N%C3%89BIH_ppt_aloldal_h%C3%A1tt%C3%A9rk%C3%A9p.jpg"/>
          <p:cNvPicPr>
            <a:picLocks noChangeAspect="1" noChangeArrowheads="1"/>
          </p:cNvPicPr>
          <p:nvPr userDrawn="1"/>
        </p:nvPicPr>
        <p:blipFill>
          <a:blip r:embed="rId2" cstate="print"/>
          <a:srcRect/>
          <a:stretch>
            <a:fillRect/>
          </a:stretch>
        </p:blipFill>
        <p:spPr bwMode="auto">
          <a:xfrm>
            <a:off x="-23813" y="9525"/>
            <a:ext cx="12241213" cy="6838950"/>
          </a:xfrm>
          <a:prstGeom prst="rect">
            <a:avLst/>
          </a:prstGeom>
          <a:noFill/>
          <a:ln w="9525">
            <a:noFill/>
            <a:miter lim="800000"/>
            <a:headEnd/>
            <a:tailEnd/>
          </a:ln>
        </p:spPr>
      </p:pic>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66276CA4-E000-4636-B949-1832CCB4C1A8}" type="datetimeFigureOut">
              <a:rPr lang="hu-HU"/>
              <a:pPr>
                <a:defRPr/>
              </a:pPr>
              <a:t>2017.10.19.</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EF972B6A-1539-44FD-BF0F-26B2CCC7A820}"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020AB01B-1874-4899-A741-4751E5388F85}" type="datetimeFigureOut">
              <a:rPr lang="hu-HU"/>
              <a:pPr>
                <a:defRPr/>
              </a:pPr>
              <a:t>2017.10.19.</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E3D63B49-4CFA-4386-9F99-AF49B8A14C4F}" type="slidenum">
              <a:rPr lang="hu-HU"/>
              <a:pPr>
                <a:defRPr/>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09600" y="274639"/>
            <a:ext cx="10972800" cy="58515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Dátum helye 3"/>
          <p:cNvSpPr>
            <a:spLocks noGrp="1"/>
          </p:cNvSpPr>
          <p:nvPr>
            <p:ph type="dt" sz="half" idx="10"/>
          </p:nvPr>
        </p:nvSpPr>
        <p:spPr/>
        <p:txBody>
          <a:bodyPr/>
          <a:lstStyle>
            <a:lvl1pPr>
              <a:defRPr/>
            </a:lvl1pPr>
          </a:lstStyle>
          <a:p>
            <a:pPr>
              <a:defRPr/>
            </a:pPr>
            <a:fld id="{9F7DA1DD-ECE6-46C8-9746-925F2BB9A052}" type="datetimeFigureOut">
              <a:rPr lang="hu-HU"/>
              <a:pPr>
                <a:defRPr/>
              </a:pPr>
              <a:t>2017.10.19.</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E335F735-DA57-4497-8EC5-76E21CC254CA}" type="slidenum">
              <a:rPr lang="hu-HU"/>
              <a:pPr>
                <a:defRPr/>
              </a:pPr>
              <a:t>‹#›</a:t>
            </a:fld>
            <a:endParaRPr lang="hu-HU"/>
          </a:p>
        </p:txBody>
      </p:sp>
    </p:spTree>
  </p:cSld>
  <p:clrMapOvr>
    <a:masterClrMapping/>
  </p:clrMapOvr>
  <p:transition>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4BD95E3B-AD24-4A4A-BC03-0A6BDAEFB50E}" type="datetimeFigureOut">
              <a:rPr lang="hu-HU"/>
              <a:pPr>
                <a:defRPr/>
              </a:pPr>
              <a:t>2017.10.19.</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50539FCA-C4FE-4008-A340-4621C4E62875}"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6C7EC8B9-034F-4744-8820-CFC199ECAC8E}" type="datetimeFigureOut">
              <a:rPr lang="hu-HU"/>
              <a:pPr>
                <a:defRPr/>
              </a:pPr>
              <a:t>2017.10.19.</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EA302616-DC10-47A9-B3DF-675981E85FDD}"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38C49A36-0569-4F02-9332-F9DC284C76C0}" type="datetimeFigureOut">
              <a:rPr lang="hu-HU"/>
              <a:pPr>
                <a:defRPr/>
              </a:pPr>
              <a:t>2017.10.19.</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A3C4F1F2-A7C1-4209-BD30-2ABC96338AFC}"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0744583E-487B-41D3-8A0A-37333F9835E4}" type="datetimeFigureOut">
              <a:rPr lang="hu-HU"/>
              <a:pPr>
                <a:defRPr/>
              </a:pPr>
              <a:t>2017.10.19.</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8CE589B5-398B-4160-82BB-90842A013F76}"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67782D23-9157-4492-B701-CFC8DEF3FF57}" type="datetimeFigureOut">
              <a:rPr lang="hu-HU"/>
              <a:pPr>
                <a:defRPr/>
              </a:pPr>
              <a:t>2017.10.19.</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8E0ABFAF-3A1F-466E-9F1F-63EA47B99DA7}"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FCDECB0C-3BA6-42F4-85A2-EA41839201A0}" type="datetimeFigureOut">
              <a:rPr lang="hu-HU"/>
              <a:pPr>
                <a:defRPr/>
              </a:pPr>
              <a:t>2017.10.19.</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02F0B7DE-F349-42FD-8C50-144CE700711F}"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EECF4C1B-2098-44D7-B670-A85FE43D5162}" type="datetimeFigureOut">
              <a:rPr lang="hu-HU"/>
              <a:pPr>
                <a:defRPr/>
              </a:pPr>
              <a:t>2017.10.19.</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DED1DCC9-D1B4-4D9E-8AF1-C1747F19F555}"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ECB9CBA2-BEBC-40C8-896E-84E89127C8F3}" type="datetimeFigureOut">
              <a:rPr lang="hu-HU"/>
              <a:pPr>
                <a:defRPr/>
              </a:pPr>
              <a:t>2017.10.19.</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4D2309B5-62B8-4FF1-BADD-1CA2BBA9FA86}"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Cím helye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6147" name="Szöveg helye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3A67B70-30A1-40ED-9158-42D1D15182FA}" type="datetimeFigureOut">
              <a:rPr lang="hu-HU"/>
              <a:pPr>
                <a:defRPr/>
              </a:pPr>
              <a:t>2017.10.19.</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6F1646-5C1A-46C9-A18A-41D9773D68CC}" type="slidenum">
              <a:rPr lang="hu-HU"/>
              <a:pPr>
                <a:defRPr/>
              </a:pPr>
              <a:t>‹#›</a:t>
            </a:fld>
            <a:endParaRPr lang="hu-HU"/>
          </a:p>
        </p:txBody>
      </p:sp>
      <p:pic>
        <p:nvPicPr>
          <p:cNvPr id="6151" name="Picture 2" descr="C:\Users\nagyattila\Downloads\N%C3%89BIH_ppt_aloldal_h%C3%A1tt%C3%A9rk%C3%A9p.jpg"/>
          <p:cNvPicPr>
            <a:picLocks noChangeAspect="1" noChangeArrowheads="1"/>
          </p:cNvPicPr>
          <p:nvPr userDrawn="1"/>
        </p:nvPicPr>
        <p:blipFill>
          <a:blip r:embed="rId14" cstate="print"/>
          <a:srcRect/>
          <a:stretch>
            <a:fillRect/>
          </a:stretch>
        </p:blipFill>
        <p:spPr bwMode="auto">
          <a:xfrm>
            <a:off x="-23813" y="9525"/>
            <a:ext cx="12241213" cy="6838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1" r:id="rId10"/>
    <p:sldLayoutId id="2147483740" r:id="rId11"/>
    <p:sldLayoutId id="214748374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Excel_diagram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diagram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Office_Excel_diagram5.xls"/><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diagram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diagram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Kép 4"/>
          <p:cNvPicPr>
            <a:picLocks noChangeAspect="1"/>
          </p:cNvPicPr>
          <p:nvPr/>
        </p:nvPicPr>
        <p:blipFill>
          <a:blip r:embed="rId2" cstate="print"/>
          <a:srcRect/>
          <a:stretch>
            <a:fillRect/>
          </a:stretch>
        </p:blipFill>
        <p:spPr bwMode="auto">
          <a:xfrm>
            <a:off x="0" y="0"/>
            <a:ext cx="12233275" cy="6856413"/>
          </a:xfrm>
          <a:prstGeom prst="rect">
            <a:avLst/>
          </a:prstGeom>
          <a:noFill/>
          <a:ln w="9525">
            <a:noFill/>
            <a:miter lim="800000"/>
            <a:headEnd/>
            <a:tailEnd/>
          </a:ln>
        </p:spPr>
      </p:pic>
      <p:sp>
        <p:nvSpPr>
          <p:cNvPr id="9219" name="Szövegdoboz 6"/>
          <p:cNvSpPr txBox="1">
            <a:spLocks noChangeArrowheads="1"/>
          </p:cNvSpPr>
          <p:nvPr/>
        </p:nvSpPr>
        <p:spPr bwMode="auto">
          <a:xfrm>
            <a:off x="2138363" y="2776538"/>
            <a:ext cx="9791700" cy="3662362"/>
          </a:xfrm>
          <a:prstGeom prst="rect">
            <a:avLst/>
          </a:prstGeom>
          <a:noFill/>
          <a:ln w="9525">
            <a:noFill/>
            <a:miter lim="800000"/>
            <a:headEnd/>
            <a:tailEnd/>
          </a:ln>
        </p:spPr>
        <p:txBody>
          <a:bodyPr>
            <a:spAutoFit/>
          </a:bodyPr>
          <a:lstStyle/>
          <a:p>
            <a:r>
              <a:rPr lang="hu-HU" sz="5400">
                <a:solidFill>
                  <a:schemeClr val="bg1"/>
                </a:solidFill>
                <a:latin typeface="Cronos Pro"/>
              </a:rPr>
              <a:t>Élelmiszerbiztonsági aktualitások:</a:t>
            </a:r>
          </a:p>
          <a:p>
            <a:r>
              <a:rPr lang="hu-HU" sz="3600">
                <a:solidFill>
                  <a:schemeClr val="bg1"/>
                </a:solidFill>
                <a:latin typeface="Cronos Pro"/>
              </a:rPr>
              <a:t>Ételmérgezések / Önellenőrzés / Jelölés  </a:t>
            </a:r>
          </a:p>
          <a:p>
            <a:endParaRPr lang="hu-HU" sz="3200" i="1">
              <a:solidFill>
                <a:schemeClr val="bg1"/>
              </a:solidFill>
              <a:latin typeface="Cronos Pro Caption"/>
            </a:endParaRPr>
          </a:p>
          <a:p>
            <a:r>
              <a:rPr lang="hu-HU" sz="2800">
                <a:solidFill>
                  <a:schemeClr val="bg1"/>
                </a:solidFill>
                <a:latin typeface="Cronos Pro Caption"/>
              </a:rPr>
              <a:t>Szeged, 2017.10.19.</a:t>
            </a:r>
          </a:p>
          <a:p>
            <a:r>
              <a:rPr lang="hu-HU" sz="2800">
                <a:solidFill>
                  <a:schemeClr val="bg1"/>
                </a:solidFill>
                <a:latin typeface="Cronos Pro Caption"/>
              </a:rPr>
              <a:t>Vendéglátás Akadémia </a:t>
            </a:r>
          </a:p>
        </p:txBody>
      </p:sp>
      <p:sp>
        <p:nvSpPr>
          <p:cNvPr id="9220" name="Szövegdoboz 5"/>
          <p:cNvSpPr txBox="1">
            <a:spLocks noChangeArrowheads="1"/>
          </p:cNvSpPr>
          <p:nvPr/>
        </p:nvSpPr>
        <p:spPr bwMode="auto">
          <a:xfrm>
            <a:off x="6821488" y="354013"/>
            <a:ext cx="4678362" cy="2092325"/>
          </a:xfrm>
          <a:prstGeom prst="rect">
            <a:avLst/>
          </a:prstGeom>
          <a:noFill/>
          <a:ln w="9525">
            <a:noFill/>
            <a:miter lim="800000"/>
            <a:headEnd/>
            <a:tailEnd/>
          </a:ln>
        </p:spPr>
        <p:txBody>
          <a:bodyPr>
            <a:spAutoFit/>
          </a:bodyPr>
          <a:lstStyle/>
          <a:p>
            <a:pPr algn="r"/>
            <a:r>
              <a:rPr lang="hu-HU" sz="2800">
                <a:solidFill>
                  <a:schemeClr val="bg1"/>
                </a:solidFill>
                <a:latin typeface="Cronos Pro Caption"/>
              </a:rPr>
              <a:t>Zoltai Anna </a:t>
            </a:r>
          </a:p>
          <a:p>
            <a:pPr algn="r"/>
            <a:r>
              <a:rPr lang="hu-HU" sz="2800">
                <a:solidFill>
                  <a:schemeClr val="bg1"/>
                </a:solidFill>
                <a:latin typeface="Cronos Pro Caption"/>
              </a:rPr>
              <a:t>osztályvezető</a:t>
            </a:r>
          </a:p>
          <a:p>
            <a:pPr algn="r"/>
            <a:r>
              <a:rPr lang="hu-HU" sz="2800">
                <a:solidFill>
                  <a:schemeClr val="bg1"/>
                </a:solidFill>
                <a:latin typeface="Cronos Pro Caption"/>
              </a:rPr>
              <a:t>Vendéglátás és Étkeztetés Felügyeleti Osztály</a:t>
            </a:r>
            <a:endParaRPr lang="hu-HU">
              <a:solidFill>
                <a:schemeClr val="bg1"/>
              </a:solidFill>
              <a:latin typeface="Cronos Pro Caption"/>
            </a:endParaRPr>
          </a:p>
          <a:p>
            <a:endParaRPr lang="hu-HU">
              <a:latin typeface="Calibri" pitchFamily="34" charset="0"/>
            </a:endParaRPr>
          </a:p>
        </p:txBody>
      </p:sp>
      <p:pic>
        <p:nvPicPr>
          <p:cNvPr id="9221" name="Kép 7"/>
          <p:cNvPicPr>
            <a:picLocks noChangeAspect="1"/>
          </p:cNvPicPr>
          <p:nvPr/>
        </p:nvPicPr>
        <p:blipFill>
          <a:blip r:embed="rId3" cstate="print"/>
          <a:srcRect/>
          <a:stretch>
            <a:fillRect/>
          </a:stretch>
        </p:blipFill>
        <p:spPr bwMode="auto">
          <a:xfrm>
            <a:off x="9323388" y="2960688"/>
            <a:ext cx="2490787" cy="132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zövegdoboz 1"/>
          <p:cNvSpPr txBox="1">
            <a:spLocks noChangeArrowheads="1"/>
          </p:cNvSpPr>
          <p:nvPr/>
        </p:nvSpPr>
        <p:spPr bwMode="auto">
          <a:xfrm>
            <a:off x="2325688" y="1277938"/>
            <a:ext cx="9866312" cy="3046412"/>
          </a:xfrm>
          <a:prstGeom prst="rect">
            <a:avLst/>
          </a:prstGeom>
          <a:noFill/>
          <a:ln w="9525">
            <a:noFill/>
            <a:miter lim="800000"/>
            <a:headEnd/>
            <a:tailEnd/>
          </a:ln>
        </p:spPr>
        <p:txBody>
          <a:bodyPr>
            <a:spAutoFit/>
          </a:bodyPr>
          <a:lstStyle/>
          <a:p>
            <a:endParaRPr lang="hu-HU" sz="2800"/>
          </a:p>
          <a:p>
            <a:endParaRPr lang="hu-HU" sz="2800"/>
          </a:p>
          <a:p>
            <a:endParaRPr lang="hu-HU" sz="2800"/>
          </a:p>
          <a:p>
            <a:endParaRPr lang="hu-HU" sz="2800"/>
          </a:p>
          <a:p>
            <a:endParaRPr lang="hu-HU" sz="2800"/>
          </a:p>
          <a:p>
            <a:endParaRPr lang="hu-HU" sz="2800"/>
          </a:p>
          <a:p>
            <a:endParaRPr lang="hu-HU" sz="2400"/>
          </a:p>
        </p:txBody>
      </p:sp>
      <p:sp>
        <p:nvSpPr>
          <p:cNvPr id="14339" name="Szövegdoboz 2"/>
          <p:cNvSpPr txBox="1">
            <a:spLocks noChangeArrowheads="1"/>
          </p:cNvSpPr>
          <p:nvPr/>
        </p:nvSpPr>
        <p:spPr bwMode="auto">
          <a:xfrm>
            <a:off x="484188" y="2070100"/>
            <a:ext cx="1533525" cy="1938338"/>
          </a:xfrm>
          <a:prstGeom prst="rect">
            <a:avLst/>
          </a:prstGeom>
          <a:noFill/>
          <a:ln w="9525">
            <a:noFill/>
            <a:miter lim="800000"/>
            <a:headEnd/>
            <a:tailEnd/>
          </a:ln>
        </p:spPr>
        <p:txBody>
          <a:bodyPr>
            <a:spAutoFit/>
          </a:bodyPr>
          <a:lstStyle/>
          <a:p>
            <a:pPr algn="ctr"/>
            <a:r>
              <a:rPr lang="hu-HU" sz="2000" b="1"/>
              <a:t>A JÓL VÉGZETT ELLENŐRZÉS</a:t>
            </a:r>
          </a:p>
          <a:p>
            <a:pPr algn="ctr"/>
            <a:r>
              <a:rPr lang="hu-HU" sz="2000" b="1"/>
              <a:t>JELLEM</a:t>
            </a:r>
          </a:p>
          <a:p>
            <a:pPr algn="ctr"/>
            <a:r>
              <a:rPr lang="hu-HU" sz="2000" b="1"/>
              <a:t>ZŐI</a:t>
            </a:r>
          </a:p>
        </p:txBody>
      </p:sp>
      <p:graphicFrame>
        <p:nvGraphicFramePr>
          <p:cNvPr id="5" name="Táblázat 4"/>
          <p:cNvGraphicFramePr>
            <a:graphicFrameLocks noGrp="1"/>
          </p:cNvGraphicFramePr>
          <p:nvPr/>
        </p:nvGraphicFramePr>
        <p:xfrm>
          <a:off x="2339975" y="268288"/>
          <a:ext cx="9345706" cy="5658525"/>
        </p:xfrm>
        <a:graphic>
          <a:graphicData uri="http://schemas.openxmlformats.org/drawingml/2006/table">
            <a:tbl>
              <a:tblPr/>
              <a:tblGrid>
                <a:gridCol w="4208929"/>
                <a:gridCol w="5136777"/>
              </a:tblGrid>
              <a:tr h="696558">
                <a:tc>
                  <a:txBody>
                    <a:bodyPr/>
                    <a:lstStyle/>
                    <a:p>
                      <a:r>
                        <a:rPr lang="hu-HU" sz="2000" b="1" dirty="0" smtClean="0"/>
                        <a:t>SZABÁLYSZERŰ</a:t>
                      </a:r>
                      <a:endParaRPr lang="hu-HU" sz="2000"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CFFFF"/>
                    </a:solidFill>
                  </a:tcPr>
                </a:tc>
                <a:tc>
                  <a:txBody>
                    <a:bodyPr/>
                    <a:lstStyle/>
                    <a:p>
                      <a:r>
                        <a:rPr lang="hu-HU" dirty="0" smtClean="0"/>
                        <a:t>Arra</a:t>
                      </a:r>
                      <a:r>
                        <a:rPr lang="hu-HU" baseline="0" dirty="0" smtClean="0"/>
                        <a:t> irányul, b</a:t>
                      </a:r>
                      <a:r>
                        <a:rPr lang="hu-HU" dirty="0" smtClean="0"/>
                        <a:t>etartják-e a jogszabályokat,</a:t>
                      </a:r>
                      <a:r>
                        <a:rPr lang="hu-HU" baseline="0" dirty="0" smtClean="0"/>
                        <a:t> szabályokat?</a:t>
                      </a:r>
                    </a:p>
                    <a:p>
                      <a:endParaRPr lang="hu-HU"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96558">
                <a:tc>
                  <a:txBody>
                    <a:bodyPr/>
                    <a:lstStyle/>
                    <a:p>
                      <a:r>
                        <a:rPr lang="hu-HU" sz="2000" b="1" dirty="0" smtClean="0"/>
                        <a:t>TERVSZERŰ</a:t>
                      </a:r>
                      <a:endParaRPr lang="hu-HU" sz="2000"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CFFFF"/>
                    </a:solidFill>
                  </a:tcPr>
                </a:tc>
                <a:tc>
                  <a:txBody>
                    <a:bodyPr/>
                    <a:lstStyle/>
                    <a:p>
                      <a:r>
                        <a:rPr lang="hu-HU" b="1" dirty="0" smtClean="0">
                          <a:solidFill>
                            <a:srgbClr val="FF0000"/>
                          </a:solidFill>
                        </a:rPr>
                        <a:t>Nem marad</a:t>
                      </a:r>
                      <a:r>
                        <a:rPr lang="hu-HU" b="1" baseline="0" dirty="0" smtClean="0">
                          <a:solidFill>
                            <a:srgbClr val="FF0000"/>
                          </a:solidFill>
                        </a:rPr>
                        <a:t> lefedetlen terület</a:t>
                      </a:r>
                      <a:r>
                        <a:rPr lang="hu-HU" baseline="0" dirty="0" smtClean="0"/>
                        <a:t>.</a:t>
                      </a:r>
                    </a:p>
                    <a:p>
                      <a:endParaRPr lang="hu-HU"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96558">
                <a:tc>
                  <a:txBody>
                    <a:bodyPr/>
                    <a:lstStyle/>
                    <a:p>
                      <a:r>
                        <a:rPr lang="hu-HU" sz="2000" b="1" dirty="0" smtClean="0"/>
                        <a:t>RENDSZERES</a:t>
                      </a:r>
                      <a:endParaRPr lang="hu-HU" sz="2000"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CFFFF"/>
                    </a:solidFill>
                  </a:tcPr>
                </a:tc>
                <a:tc>
                  <a:txBody>
                    <a:bodyPr/>
                    <a:lstStyle/>
                    <a:p>
                      <a:r>
                        <a:rPr lang="hu-HU" dirty="0" smtClean="0"/>
                        <a:t>Meghatározott </a:t>
                      </a:r>
                      <a:r>
                        <a:rPr lang="hu-HU" b="1" dirty="0" smtClean="0">
                          <a:solidFill>
                            <a:srgbClr val="FF0000"/>
                          </a:solidFill>
                        </a:rPr>
                        <a:t>időrendben </a:t>
                      </a:r>
                      <a:r>
                        <a:rPr lang="hu-HU" dirty="0" smtClean="0"/>
                        <a:t>zajlik.</a:t>
                      </a:r>
                    </a:p>
                    <a:p>
                      <a:endParaRPr lang="hu-HU"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771863">
                <a:tc>
                  <a:txBody>
                    <a:bodyPr/>
                    <a:lstStyle/>
                    <a:p>
                      <a:r>
                        <a:rPr lang="hu-HU" sz="2000" b="1" dirty="0" smtClean="0"/>
                        <a:t>FOLYAMATOS</a:t>
                      </a:r>
                      <a:endParaRPr lang="hu-HU" sz="2000"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CFFFF"/>
                    </a:solidFill>
                  </a:tcPr>
                </a:tc>
                <a:tc>
                  <a:txBody>
                    <a:bodyPr/>
                    <a:lstStyle/>
                    <a:p>
                      <a:r>
                        <a:rPr lang="hu-HU" b="1" dirty="0" smtClean="0">
                          <a:solidFill>
                            <a:srgbClr val="FF0000"/>
                          </a:solidFill>
                        </a:rPr>
                        <a:t>Hézagmentesség,</a:t>
                      </a:r>
                      <a:r>
                        <a:rPr lang="hu-HU" dirty="0" smtClean="0"/>
                        <a:t> az ellenőrzési időszakok kihagyás nélkül követik egymást</a:t>
                      </a:r>
                    </a:p>
                    <a:p>
                      <a:endParaRPr lang="hu-HU"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825651">
                <a:tc>
                  <a:txBody>
                    <a:bodyPr/>
                    <a:lstStyle/>
                    <a:p>
                      <a:r>
                        <a:rPr lang="hu-HU" sz="2000" b="1" dirty="0" smtClean="0"/>
                        <a:t>OBJEKTIV, MEGALAPOZOTT  (függetlenség) </a:t>
                      </a:r>
                      <a:endParaRPr lang="hu-HU" sz="2000"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CFFFF"/>
                    </a:solidFill>
                  </a:tcPr>
                </a:tc>
                <a:tc>
                  <a:txBody>
                    <a:bodyPr/>
                    <a:lstStyle/>
                    <a:p>
                      <a:r>
                        <a:rPr lang="hu-HU" dirty="0" smtClean="0"/>
                        <a:t>Tárgyilagos, elfogulatlan</a:t>
                      </a:r>
                      <a:r>
                        <a:rPr lang="hu-HU" b="1" dirty="0" smtClean="0">
                          <a:solidFill>
                            <a:srgbClr val="FF0000"/>
                          </a:solidFill>
                        </a:rPr>
                        <a:t>, vitathatatlan</a:t>
                      </a:r>
                      <a:r>
                        <a:rPr lang="hu-HU" dirty="0" smtClean="0"/>
                        <a:t>,  nem összeférhetetlen,  reális következtetésekkel</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96558">
                <a:tc>
                  <a:txBody>
                    <a:bodyPr/>
                    <a:lstStyle/>
                    <a:p>
                      <a:r>
                        <a:rPr lang="hu-HU" sz="2000" b="1" dirty="0" smtClean="0"/>
                        <a:t>HATÉKONY</a:t>
                      </a:r>
                      <a:endParaRPr lang="hu-HU" sz="2000"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CFFFF"/>
                    </a:solidFill>
                  </a:tcPr>
                </a:tc>
                <a:tc>
                  <a:txBody>
                    <a:bodyPr/>
                    <a:lstStyle/>
                    <a:p>
                      <a:r>
                        <a:rPr lang="hu-HU" dirty="0" smtClean="0"/>
                        <a:t>Ellenőrzöttet segítő jelleg, </a:t>
                      </a:r>
                    </a:p>
                    <a:p>
                      <a:r>
                        <a:rPr lang="hu-HU" dirty="0" smtClean="0"/>
                        <a:t>a hibafeltárást</a:t>
                      </a:r>
                      <a:r>
                        <a:rPr lang="hu-HU" baseline="0" dirty="0" smtClean="0"/>
                        <a:t> </a:t>
                      </a:r>
                      <a:r>
                        <a:rPr lang="hu-HU" dirty="0" smtClean="0"/>
                        <a:t> </a:t>
                      </a:r>
                      <a:r>
                        <a:rPr lang="hu-HU" b="1" dirty="0" smtClean="0">
                          <a:solidFill>
                            <a:srgbClr val="FF0000"/>
                          </a:solidFill>
                        </a:rPr>
                        <a:t>hibajavítás követi</a:t>
                      </a:r>
                    </a:p>
                    <a:p>
                      <a:endParaRPr lang="hu-HU"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96558">
                <a:tc>
                  <a:txBody>
                    <a:bodyPr/>
                    <a:lstStyle/>
                    <a:p>
                      <a:r>
                        <a:rPr lang="hu-HU" sz="2000" b="1" dirty="0" smtClean="0"/>
                        <a:t>KOCKÁZAT ORIENTÁLT</a:t>
                      </a:r>
                      <a:endParaRPr lang="hu-HU" sz="2000" b="1"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CCFFFF"/>
                    </a:solidFill>
                  </a:tcPr>
                </a:tc>
                <a:tc>
                  <a:txBody>
                    <a:bodyPr/>
                    <a:lstStyle/>
                    <a:p>
                      <a:r>
                        <a:rPr lang="hu-HU" dirty="0" smtClean="0"/>
                        <a:t>A kockázatok központi szerepe</a:t>
                      </a:r>
                      <a:r>
                        <a:rPr lang="hu-HU" baseline="0" dirty="0" smtClean="0"/>
                        <a:t> (</a:t>
                      </a:r>
                      <a:r>
                        <a:rPr lang="hu-HU" b="1" baseline="0" dirty="0" smtClean="0">
                          <a:solidFill>
                            <a:srgbClr val="FF0000"/>
                          </a:solidFill>
                        </a:rPr>
                        <a:t>súlyozás</a:t>
                      </a:r>
                      <a:r>
                        <a:rPr lang="hu-HU" baseline="0" dirty="0" smtClean="0"/>
                        <a:t>) </a:t>
                      </a:r>
                      <a:endParaRPr lang="hu-HU" dirty="0" smtClean="0"/>
                    </a:p>
                    <a:p>
                      <a:endParaRPr lang="hu-HU"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zövegdoboz 1"/>
          <p:cNvSpPr txBox="1">
            <a:spLocks noChangeArrowheads="1"/>
          </p:cNvSpPr>
          <p:nvPr/>
        </p:nvSpPr>
        <p:spPr bwMode="auto">
          <a:xfrm>
            <a:off x="215900" y="2232025"/>
            <a:ext cx="1854200" cy="1016000"/>
          </a:xfrm>
          <a:prstGeom prst="rect">
            <a:avLst/>
          </a:prstGeom>
          <a:noFill/>
          <a:ln w="9525">
            <a:noFill/>
            <a:miter lim="800000"/>
            <a:headEnd/>
            <a:tailEnd/>
          </a:ln>
        </p:spPr>
        <p:txBody>
          <a:bodyPr>
            <a:spAutoFit/>
          </a:bodyPr>
          <a:lstStyle/>
          <a:p>
            <a:pPr algn="ctr"/>
            <a:r>
              <a:rPr lang="hu-HU" sz="2000" b="1"/>
              <a:t>AZ ELLENŐRZÉSEK FAJTÁI </a:t>
            </a:r>
          </a:p>
        </p:txBody>
      </p:sp>
      <p:sp>
        <p:nvSpPr>
          <p:cNvPr id="3" name="Szövegdoboz 2"/>
          <p:cNvSpPr txBox="1"/>
          <p:nvPr/>
        </p:nvSpPr>
        <p:spPr>
          <a:xfrm>
            <a:off x="2689225" y="201613"/>
            <a:ext cx="9502775" cy="7940675"/>
          </a:xfrm>
          <a:prstGeom prst="rect">
            <a:avLst/>
          </a:prstGeom>
          <a:noFill/>
        </p:spPr>
        <p:txBody>
          <a:bodyPr>
            <a:spAutoFit/>
          </a:bodyPr>
          <a:lstStyle/>
          <a:p>
            <a:pPr marL="342900" indent="-342900">
              <a:defRPr/>
            </a:pPr>
            <a:r>
              <a:rPr lang="hu-HU" sz="2000" b="1" dirty="0"/>
              <a:t>      1.</a:t>
            </a:r>
            <a:r>
              <a:rPr lang="hu-HU" sz="2000" b="1" u="sng" dirty="0"/>
              <a:t>Követelmény rendszerek szerint:</a:t>
            </a:r>
          </a:p>
          <a:p>
            <a:pPr marL="800100" lvl="1" indent="-342900">
              <a:defRPr/>
            </a:pPr>
            <a:r>
              <a:rPr lang="hu-HU" sz="2000" dirty="0"/>
              <a:t>				- </a:t>
            </a:r>
            <a:r>
              <a:rPr lang="hu-HU" dirty="0"/>
              <a:t>szabályszerűség ellenőrzés</a:t>
            </a:r>
          </a:p>
          <a:p>
            <a:pPr marL="800100" lvl="1" indent="-342900">
              <a:defRPr/>
            </a:pPr>
            <a:r>
              <a:rPr lang="hu-HU" dirty="0"/>
              <a:t>				- teljesítmény ellenőrzés</a:t>
            </a:r>
          </a:p>
          <a:p>
            <a:pPr marL="800100" lvl="1" indent="-342900">
              <a:defRPr/>
            </a:pPr>
            <a:r>
              <a:rPr lang="hu-HU" sz="2000" b="1" dirty="0"/>
              <a:t>2.</a:t>
            </a:r>
            <a:r>
              <a:rPr lang="hu-HU" sz="2000" b="1" u="sng" dirty="0"/>
              <a:t>Megbízó szerint:</a:t>
            </a:r>
          </a:p>
          <a:p>
            <a:pPr marL="800100" lvl="1" indent="-342900">
              <a:defRPr/>
            </a:pPr>
            <a:r>
              <a:rPr lang="hu-HU" sz="2000" dirty="0"/>
              <a:t>		</a:t>
            </a:r>
            <a:r>
              <a:rPr lang="hu-HU" sz="2000" b="1" dirty="0">
                <a:solidFill>
                  <a:srgbClr val="0000FF"/>
                </a:solidFill>
              </a:rPr>
              <a:t>- Külső ellenőrzés    </a:t>
            </a:r>
            <a:r>
              <a:rPr lang="hu-HU" dirty="0"/>
              <a:t>ÁLLAM – HATÓSÁGOK</a:t>
            </a:r>
          </a:p>
          <a:p>
            <a:pPr marL="800100" lvl="1" indent="-342900">
              <a:defRPr/>
            </a:pPr>
            <a:r>
              <a:rPr lang="hu-HU" dirty="0"/>
              <a:t>			                	   Vevő –vevői audit</a:t>
            </a:r>
          </a:p>
          <a:p>
            <a:pPr marL="800100" lvl="1" indent="-342900">
              <a:defRPr/>
            </a:pPr>
            <a:r>
              <a:rPr lang="hu-HU" dirty="0"/>
              <a:t>			               	    Harmadik fél / Tanúsító</a:t>
            </a:r>
          </a:p>
          <a:p>
            <a:pPr marL="800100" lvl="1" indent="-342900">
              <a:defRPr/>
            </a:pPr>
            <a:r>
              <a:rPr lang="hu-HU" sz="2000" dirty="0"/>
              <a:t>		</a:t>
            </a:r>
            <a:r>
              <a:rPr lang="hu-HU" sz="2000" b="1" dirty="0">
                <a:solidFill>
                  <a:srgbClr val="CC0000"/>
                </a:solidFill>
              </a:rPr>
              <a:t>- Belső ellenőrzés –vagy ÖNELLENŐRZÉS </a:t>
            </a:r>
            <a:endParaRPr lang="hu-HU" sz="2000" dirty="0"/>
          </a:p>
          <a:p>
            <a:pPr marL="342900" indent="-342900">
              <a:defRPr/>
            </a:pPr>
            <a:r>
              <a:rPr lang="hu-HU" sz="2000" b="1" dirty="0"/>
              <a:t>       3. </a:t>
            </a:r>
            <a:r>
              <a:rPr lang="hu-HU" sz="2000" b="1" u="sng" dirty="0"/>
              <a:t>Időpont szerint:</a:t>
            </a:r>
          </a:p>
          <a:p>
            <a:pPr marL="342900" indent="-342900">
              <a:defRPr/>
            </a:pPr>
            <a:r>
              <a:rPr lang="hu-HU" sz="2000" b="1" dirty="0"/>
              <a:t>     			- </a:t>
            </a:r>
            <a:r>
              <a:rPr lang="hu-HU" dirty="0"/>
              <a:t>Előzetes: megelőzi a vizsgált eseményt pl.: étlap terv előzetes 								átvizsgálása</a:t>
            </a:r>
          </a:p>
          <a:p>
            <a:pPr marL="342900" indent="-342900">
              <a:defRPr/>
            </a:pPr>
            <a:r>
              <a:rPr lang="hu-HU" dirty="0"/>
              <a:t>    			- Egyidejű : a munkafolyamattal párhuzamosan zajlik</a:t>
            </a:r>
          </a:p>
          <a:p>
            <a:pPr marL="342900" indent="-342900">
              <a:defRPr/>
            </a:pPr>
            <a:r>
              <a:rPr lang="hu-HU" dirty="0"/>
              <a:t>    			- Utó:  valaminek a teljesülését vizsgálja.</a:t>
            </a:r>
          </a:p>
          <a:p>
            <a:pPr>
              <a:defRPr/>
            </a:pPr>
            <a:r>
              <a:rPr lang="hu-HU" sz="2000" dirty="0"/>
              <a:t>      </a:t>
            </a:r>
            <a:r>
              <a:rPr lang="hu-HU" sz="2000" b="1" dirty="0"/>
              <a:t>4. </a:t>
            </a:r>
            <a:r>
              <a:rPr lang="hu-HU" sz="2000" b="1" u="sng" dirty="0"/>
              <a:t>Gyakorisága szerint:</a:t>
            </a:r>
          </a:p>
          <a:p>
            <a:pPr>
              <a:defRPr/>
            </a:pPr>
            <a:r>
              <a:rPr lang="hu-HU" sz="2000" dirty="0"/>
              <a:t>	- </a:t>
            </a:r>
            <a:r>
              <a:rPr lang="hu-HU" dirty="0"/>
              <a:t>folyamatos</a:t>
            </a:r>
          </a:p>
          <a:p>
            <a:pPr>
              <a:defRPr/>
            </a:pPr>
            <a:r>
              <a:rPr lang="hu-HU" dirty="0"/>
              <a:t>	- ismétlődő</a:t>
            </a:r>
          </a:p>
          <a:p>
            <a:pPr>
              <a:defRPr/>
            </a:pPr>
            <a:r>
              <a:rPr lang="hu-HU" dirty="0"/>
              <a:t>	- eseti</a:t>
            </a:r>
          </a:p>
          <a:p>
            <a:pPr>
              <a:defRPr/>
            </a:pPr>
            <a:r>
              <a:rPr lang="hu-HU" sz="2000" b="1" dirty="0"/>
              <a:t>      </a:t>
            </a:r>
            <a:r>
              <a:rPr lang="hu-HU" sz="2000" b="1" u="sng" dirty="0"/>
              <a:t>5. Részletessége alapján: </a:t>
            </a:r>
          </a:p>
          <a:p>
            <a:pPr>
              <a:defRPr/>
            </a:pPr>
            <a:r>
              <a:rPr lang="hu-HU" sz="2000" dirty="0"/>
              <a:t>	</a:t>
            </a:r>
            <a:r>
              <a:rPr lang="hu-HU" dirty="0"/>
              <a:t>- teljes körű (tételes)</a:t>
            </a:r>
          </a:p>
          <a:p>
            <a:pPr>
              <a:defRPr/>
            </a:pPr>
            <a:r>
              <a:rPr lang="hu-HU" dirty="0"/>
              <a:t>	- mintavételes –reprezentatív</a:t>
            </a:r>
          </a:p>
          <a:p>
            <a:pPr>
              <a:defRPr/>
            </a:pPr>
            <a:r>
              <a:rPr lang="hu-HU" dirty="0"/>
              <a:t>	- szúró próbaszerű</a:t>
            </a:r>
          </a:p>
          <a:p>
            <a:pPr marL="342900" indent="-342900">
              <a:defRPr/>
            </a:pPr>
            <a:endParaRPr lang="hu-HU" sz="2000" dirty="0"/>
          </a:p>
          <a:p>
            <a:pPr marL="342900" indent="-342900">
              <a:buFontTx/>
              <a:buAutoNum type="arabicPeriod"/>
              <a:defRPr/>
            </a:pPr>
            <a:endParaRPr lang="hu-HU" dirty="0"/>
          </a:p>
          <a:p>
            <a:pPr marL="800100" lvl="1" indent="-342900">
              <a:defRPr/>
            </a:pPr>
            <a:r>
              <a:rPr lang="hu-HU" dirty="0"/>
              <a:t>	</a:t>
            </a:r>
          </a:p>
          <a:p>
            <a:pPr marL="800100" lvl="1" indent="-342900">
              <a:defRPr/>
            </a:pPr>
            <a:r>
              <a:rPr lang="hu-HU" dirty="0"/>
              <a:t>	</a:t>
            </a:r>
          </a:p>
          <a:p>
            <a:pPr marL="800100" lvl="1" indent="-342900">
              <a:defRPr/>
            </a:pPr>
            <a:endParaRPr lang="hu-HU" dirty="0"/>
          </a:p>
          <a:p>
            <a:pPr marL="800100" lvl="1" indent="-342900">
              <a:defRPr/>
            </a:pPr>
            <a:endParaRPr lang="hu-HU" dirty="0"/>
          </a:p>
        </p:txBody>
      </p:sp>
      <p:cxnSp>
        <p:nvCxnSpPr>
          <p:cNvPr id="5" name="Egyenes összekötő nyíllal 4"/>
          <p:cNvCxnSpPr>
            <a:stCxn id="15362" idx="3"/>
          </p:cNvCxnSpPr>
          <p:nvPr/>
        </p:nvCxnSpPr>
        <p:spPr>
          <a:xfrm flipV="1">
            <a:off x="2070100" y="550863"/>
            <a:ext cx="1090613" cy="218916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a:stCxn id="15362" idx="3"/>
          </p:cNvCxnSpPr>
          <p:nvPr/>
        </p:nvCxnSpPr>
        <p:spPr>
          <a:xfrm flipV="1">
            <a:off x="2070100" y="1425575"/>
            <a:ext cx="1169988" cy="131445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a:off x="2084388" y="2740025"/>
            <a:ext cx="941387" cy="215423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Egyenes összekötő nyíllal 12"/>
          <p:cNvCxnSpPr>
            <a:stCxn id="15362" idx="3"/>
          </p:cNvCxnSpPr>
          <p:nvPr/>
        </p:nvCxnSpPr>
        <p:spPr>
          <a:xfrm flipV="1">
            <a:off x="2070100" y="2730500"/>
            <a:ext cx="1036638" cy="9525"/>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a:stCxn id="15362" idx="3"/>
          </p:cNvCxnSpPr>
          <p:nvPr/>
        </p:nvCxnSpPr>
        <p:spPr>
          <a:xfrm>
            <a:off x="2070100" y="2740025"/>
            <a:ext cx="1049338" cy="1038225"/>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zövegdoboz 1"/>
          <p:cNvSpPr txBox="1">
            <a:spLocks noChangeArrowheads="1"/>
          </p:cNvSpPr>
          <p:nvPr/>
        </p:nvSpPr>
        <p:spPr bwMode="auto">
          <a:xfrm>
            <a:off x="0" y="2703513"/>
            <a:ext cx="2205038" cy="460375"/>
          </a:xfrm>
          <a:prstGeom prst="rect">
            <a:avLst/>
          </a:prstGeom>
          <a:noFill/>
          <a:ln w="9525">
            <a:noFill/>
            <a:miter lim="800000"/>
            <a:headEnd/>
            <a:tailEnd/>
          </a:ln>
        </p:spPr>
        <p:txBody>
          <a:bodyPr>
            <a:spAutoFit/>
          </a:bodyPr>
          <a:lstStyle/>
          <a:p>
            <a:r>
              <a:rPr lang="hu-HU" sz="2400" b="1"/>
              <a:t>ÖNELLENŐRZÉS</a:t>
            </a:r>
          </a:p>
        </p:txBody>
      </p:sp>
      <p:sp>
        <p:nvSpPr>
          <p:cNvPr id="16387" name="Szövegdoboz 2"/>
          <p:cNvSpPr txBox="1">
            <a:spLocks noChangeArrowheads="1"/>
          </p:cNvSpPr>
          <p:nvPr/>
        </p:nvSpPr>
        <p:spPr bwMode="auto">
          <a:xfrm>
            <a:off x="2755900" y="469900"/>
            <a:ext cx="9266238" cy="7570788"/>
          </a:xfrm>
          <a:prstGeom prst="rect">
            <a:avLst/>
          </a:prstGeom>
          <a:noFill/>
          <a:ln w="9525">
            <a:noFill/>
            <a:miter lim="800000"/>
            <a:headEnd/>
            <a:tailEnd/>
          </a:ln>
        </p:spPr>
        <p:txBody>
          <a:bodyPr>
            <a:spAutoFit/>
          </a:bodyPr>
          <a:lstStyle/>
          <a:p>
            <a:r>
              <a:rPr lang="hu-HU" sz="2400" b="1"/>
              <a:t>A jól megtervezett önellenőrzés a leghatékonyabb ellenőrzési forma </a:t>
            </a:r>
            <a:r>
              <a:rPr lang="hu-HU" sz="2400"/>
              <a:t>	- állandó a jelenlét,</a:t>
            </a:r>
          </a:p>
          <a:p>
            <a:r>
              <a:rPr lang="hu-HU" sz="2400"/>
              <a:t>		- itt a legtöbb a rendelkezésre álló ismeret és 				információ</a:t>
            </a:r>
          </a:p>
          <a:p>
            <a:r>
              <a:rPr lang="hu-HU" sz="2400"/>
              <a:t>		- itt lehet azonnal beavatkozni</a:t>
            </a:r>
          </a:p>
          <a:p>
            <a:endParaRPr lang="hu-HU" sz="2400"/>
          </a:p>
          <a:p>
            <a:r>
              <a:rPr lang="hu-HU" sz="2400"/>
              <a:t>Az élelmiszerláncban nem idegen – HACCP </a:t>
            </a:r>
          </a:p>
          <a:p>
            <a:r>
              <a:rPr lang="hu-HU" sz="2400"/>
              <a:t>Ugyanakkor a hatékonyság nem kielégítő.</a:t>
            </a:r>
          </a:p>
          <a:p>
            <a:endParaRPr lang="hu-HU" sz="3200" b="1"/>
          </a:p>
          <a:p>
            <a:r>
              <a:rPr lang="hu-HU" sz="3200" b="1"/>
              <a:t>Komplex önellenőrzésről szól  a</a:t>
            </a:r>
          </a:p>
          <a:p>
            <a:r>
              <a:rPr lang="hu-HU" sz="4000" b="1"/>
              <a:t>28/2017. (V.30.) FM </a:t>
            </a:r>
            <a:r>
              <a:rPr lang="hu-HU" sz="3200"/>
              <a:t>rendelet </a:t>
            </a:r>
          </a:p>
          <a:p>
            <a:r>
              <a:rPr lang="hu-HU" sz="2000" b="1" i="1"/>
              <a:t>„</a:t>
            </a:r>
            <a:r>
              <a:rPr lang="hu-HU" sz="2800" b="1" i="1"/>
              <a:t>az élelmiszer-vállalkozások által működtetendő önellenőrzési rendszerre vonatkozó követelményekről”</a:t>
            </a:r>
          </a:p>
          <a:p>
            <a:pPr algn="ctr"/>
            <a:r>
              <a:rPr lang="hu-HU" sz="2800" b="1">
                <a:solidFill>
                  <a:srgbClr val="FF0000"/>
                </a:solidFill>
              </a:rPr>
              <a:t>!!!!! Hatályba lép 2018.01.01.</a:t>
            </a:r>
          </a:p>
          <a:p>
            <a:endParaRPr lang="hu-HU" sz="2400"/>
          </a:p>
          <a:p>
            <a:endParaRPr lang="hu-HU"/>
          </a:p>
          <a:p>
            <a:endParaRPr lang="hu-HU"/>
          </a:p>
          <a:p>
            <a:r>
              <a:rPr lang="hu-HU"/>
              <a:t> </a:t>
            </a:r>
          </a:p>
        </p:txBody>
      </p:sp>
      <p:sp>
        <p:nvSpPr>
          <p:cNvPr id="4" name="Ellipszis feliratnak 3"/>
          <p:cNvSpPr/>
          <p:nvPr/>
        </p:nvSpPr>
        <p:spPr>
          <a:xfrm rot="3041793">
            <a:off x="10079038" y="1485900"/>
            <a:ext cx="1724025" cy="2124075"/>
          </a:xfrm>
          <a:prstGeom prst="wedgeEllipseCallout">
            <a:avLst>
              <a:gd name="adj1" fmla="val -104659"/>
              <a:gd name="adj2" fmla="val 10093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6389" name="Szövegdoboz 4"/>
          <p:cNvSpPr txBox="1">
            <a:spLocks noChangeArrowheads="1"/>
          </p:cNvSpPr>
          <p:nvPr/>
        </p:nvSpPr>
        <p:spPr bwMode="auto">
          <a:xfrm>
            <a:off x="9910763" y="2325688"/>
            <a:ext cx="2092325" cy="647700"/>
          </a:xfrm>
          <a:prstGeom prst="rect">
            <a:avLst/>
          </a:prstGeom>
          <a:noFill/>
          <a:ln w="9525">
            <a:noFill/>
            <a:miter lim="800000"/>
            <a:headEnd/>
            <a:tailEnd/>
          </a:ln>
        </p:spPr>
        <p:txBody>
          <a:bodyPr>
            <a:spAutoFit/>
          </a:bodyPr>
          <a:lstStyle/>
          <a:p>
            <a:pPr algn="ctr"/>
            <a:r>
              <a:rPr lang="hu-HU"/>
              <a:t>Élelmiszerbiztonsági rendszer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zövegdoboz 1"/>
          <p:cNvSpPr txBox="1">
            <a:spLocks noChangeArrowheads="1"/>
          </p:cNvSpPr>
          <p:nvPr/>
        </p:nvSpPr>
        <p:spPr bwMode="auto">
          <a:xfrm>
            <a:off x="0" y="1909763"/>
            <a:ext cx="2205038" cy="2370137"/>
          </a:xfrm>
          <a:prstGeom prst="rect">
            <a:avLst/>
          </a:prstGeom>
          <a:noFill/>
          <a:ln w="9525">
            <a:noFill/>
            <a:miter lim="800000"/>
            <a:headEnd/>
            <a:tailEnd/>
          </a:ln>
        </p:spPr>
        <p:txBody>
          <a:bodyPr>
            <a:spAutoFit/>
          </a:bodyPr>
          <a:lstStyle/>
          <a:p>
            <a:pPr algn="ctr"/>
            <a:r>
              <a:rPr lang="hu-HU" sz="2000" b="1"/>
              <a:t>28/2017.</a:t>
            </a:r>
          </a:p>
          <a:p>
            <a:pPr algn="ctr"/>
            <a:r>
              <a:rPr lang="hu-HU" sz="2000" b="1"/>
              <a:t>(V.30.) </a:t>
            </a:r>
          </a:p>
          <a:p>
            <a:pPr algn="ctr"/>
            <a:r>
              <a:rPr lang="hu-HU" sz="2000" b="1"/>
              <a:t>FM rendelet szerint az </a:t>
            </a:r>
          </a:p>
          <a:p>
            <a:pPr algn="ctr"/>
            <a:endParaRPr lang="hu-HU" sz="2000" b="1"/>
          </a:p>
          <a:p>
            <a:pPr algn="ctr"/>
            <a:r>
              <a:rPr lang="hu-HU" sz="2400" b="1"/>
              <a:t>ÖNELLENŐR-ZÉS</a:t>
            </a:r>
          </a:p>
        </p:txBody>
      </p:sp>
      <p:sp>
        <p:nvSpPr>
          <p:cNvPr id="17411" name="Szövegdoboz 3"/>
          <p:cNvSpPr txBox="1">
            <a:spLocks noChangeArrowheads="1"/>
          </p:cNvSpPr>
          <p:nvPr/>
        </p:nvSpPr>
        <p:spPr bwMode="auto">
          <a:xfrm>
            <a:off x="2273300" y="241300"/>
            <a:ext cx="9918700" cy="5448300"/>
          </a:xfrm>
          <a:prstGeom prst="rect">
            <a:avLst/>
          </a:prstGeom>
          <a:noFill/>
          <a:ln w="9525">
            <a:noFill/>
            <a:miter lim="800000"/>
            <a:headEnd/>
            <a:tailEnd/>
          </a:ln>
        </p:spPr>
        <p:txBody>
          <a:bodyPr>
            <a:spAutoFit/>
          </a:bodyPr>
          <a:lstStyle/>
          <a:p>
            <a:r>
              <a:rPr lang="hu-HU" sz="2800"/>
              <a:t>Élelmiszer vállalkozás működéséhez kapcsolódó	</a:t>
            </a:r>
          </a:p>
          <a:p>
            <a:r>
              <a:rPr lang="hu-HU" sz="2800"/>
              <a:t> </a:t>
            </a:r>
          </a:p>
          <a:p>
            <a:r>
              <a:rPr lang="hu-HU" sz="2800">
                <a:solidFill>
                  <a:srgbClr val="FF0000"/>
                </a:solidFill>
              </a:rPr>
              <a:t>	         </a:t>
            </a:r>
          </a:p>
          <a:p>
            <a:r>
              <a:rPr lang="hu-HU" sz="2800">
                <a:solidFill>
                  <a:srgbClr val="FF0000"/>
                </a:solidFill>
              </a:rPr>
              <a:t>	</a:t>
            </a:r>
            <a:r>
              <a:rPr lang="hu-HU" sz="2800" b="1">
                <a:solidFill>
                  <a:srgbClr val="FF0000"/>
                </a:solidFill>
              </a:rPr>
              <a:t>         </a:t>
            </a:r>
            <a:r>
              <a:rPr lang="hu-HU" sz="2800" b="1"/>
              <a:t>Élelmiszerek</a:t>
            </a:r>
            <a:endParaRPr lang="hu-HU" sz="2800" b="1">
              <a:solidFill>
                <a:srgbClr val="FF0000"/>
              </a:solidFill>
            </a:endParaRPr>
          </a:p>
          <a:p>
            <a:r>
              <a:rPr lang="hu-HU" sz="2800">
                <a:solidFill>
                  <a:srgbClr val="FF0000"/>
                </a:solidFill>
              </a:rPr>
              <a:t>	         megfelelő minőségével,</a:t>
            </a:r>
          </a:p>
          <a:p>
            <a:r>
              <a:rPr lang="hu-HU" sz="2800">
                <a:solidFill>
                  <a:srgbClr val="FF0000"/>
                </a:solidFill>
              </a:rPr>
              <a:t>	         élelmiszerbiztonsággal,				</a:t>
            </a:r>
          </a:p>
          <a:p>
            <a:r>
              <a:rPr lang="hu-HU" sz="2800"/>
              <a:t>	         </a:t>
            </a:r>
            <a:r>
              <a:rPr lang="hu-HU" sz="2800">
                <a:solidFill>
                  <a:srgbClr val="FF0000"/>
                </a:solidFill>
              </a:rPr>
              <a:t>azonosíthatósággal,</a:t>
            </a:r>
          </a:p>
          <a:p>
            <a:r>
              <a:rPr lang="hu-HU" sz="2800">
                <a:solidFill>
                  <a:srgbClr val="FF0000"/>
                </a:solidFill>
              </a:rPr>
              <a:t>	         nyomon követéssel,</a:t>
            </a:r>
          </a:p>
          <a:p>
            <a:r>
              <a:rPr lang="hu-HU" sz="2800">
                <a:solidFill>
                  <a:srgbClr val="FF0000"/>
                </a:solidFill>
              </a:rPr>
              <a:t>	         jelölésével kapcsolatos.</a:t>
            </a:r>
          </a:p>
          <a:p>
            <a:endParaRPr lang="hu-HU" sz="2800"/>
          </a:p>
          <a:p>
            <a:endParaRPr lang="hu-HU" sz="2800" b="1"/>
          </a:p>
          <a:p>
            <a:endParaRPr lang="hu-HU" sz="2800" b="1"/>
          </a:p>
          <a:p>
            <a:endParaRPr lang="hu-HU" sz="1200"/>
          </a:p>
        </p:txBody>
      </p:sp>
      <p:sp>
        <p:nvSpPr>
          <p:cNvPr id="6" name="Lekerekített téglalap 5"/>
          <p:cNvSpPr/>
          <p:nvPr/>
        </p:nvSpPr>
        <p:spPr>
          <a:xfrm rot="16200000">
            <a:off x="1923257" y="2769393"/>
            <a:ext cx="1720850" cy="5254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2000" b="1" dirty="0"/>
              <a:t>KOMPLEX</a:t>
            </a:r>
          </a:p>
        </p:txBody>
      </p:sp>
      <p:sp>
        <p:nvSpPr>
          <p:cNvPr id="8" name="Bal oldali kapcsos zárójel 7"/>
          <p:cNvSpPr/>
          <p:nvPr/>
        </p:nvSpPr>
        <p:spPr>
          <a:xfrm>
            <a:off x="3321050" y="1358900"/>
            <a:ext cx="887413" cy="2971800"/>
          </a:xfrm>
          <a:prstGeom prst="lef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hu-HU" dirty="0"/>
          </a:p>
        </p:txBody>
      </p:sp>
      <p:sp>
        <p:nvSpPr>
          <p:cNvPr id="10" name="1. sz. felirat 9"/>
          <p:cNvSpPr/>
          <p:nvPr/>
        </p:nvSpPr>
        <p:spPr>
          <a:xfrm>
            <a:off x="8767763" y="712788"/>
            <a:ext cx="2944812" cy="766762"/>
          </a:xfrm>
          <a:prstGeom prst="borderCallout1">
            <a:avLst>
              <a:gd name="adj1" fmla="val 50329"/>
              <a:gd name="adj2" fmla="val -845"/>
              <a:gd name="adj3" fmla="val 189694"/>
              <a:gd name="adj4" fmla="val -47184"/>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2000" b="1" dirty="0"/>
              <a:t>Alapanyag és készétel Specifikációk, MÉ</a:t>
            </a:r>
          </a:p>
        </p:txBody>
      </p:sp>
      <p:sp>
        <p:nvSpPr>
          <p:cNvPr id="11" name="1. sz. felirat 10"/>
          <p:cNvSpPr/>
          <p:nvPr/>
        </p:nvSpPr>
        <p:spPr>
          <a:xfrm>
            <a:off x="8767763" y="1752600"/>
            <a:ext cx="2971800" cy="766763"/>
          </a:xfrm>
          <a:prstGeom prst="borderCallout1">
            <a:avLst>
              <a:gd name="adj1" fmla="val 50329"/>
              <a:gd name="adj2" fmla="val -523"/>
              <a:gd name="adj3" fmla="val 112500"/>
              <a:gd name="adj4" fmla="val -50362"/>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2000" b="1" dirty="0"/>
              <a:t>GHP, HACCP</a:t>
            </a:r>
          </a:p>
        </p:txBody>
      </p:sp>
      <p:sp>
        <p:nvSpPr>
          <p:cNvPr id="12" name="1. sz. felirat 11"/>
          <p:cNvSpPr/>
          <p:nvPr/>
        </p:nvSpPr>
        <p:spPr>
          <a:xfrm>
            <a:off x="8740775" y="2711450"/>
            <a:ext cx="2954338" cy="766763"/>
          </a:xfrm>
          <a:prstGeom prst="borderCallout1">
            <a:avLst>
              <a:gd name="adj1" fmla="val 43311"/>
              <a:gd name="adj2" fmla="val -1504"/>
              <a:gd name="adj3" fmla="val 40572"/>
              <a:gd name="adj4" fmla="val -63836"/>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2000" b="1" dirty="0"/>
              <a:t>Belső nyomon követés, pl. ételkísérő</a:t>
            </a:r>
          </a:p>
        </p:txBody>
      </p:sp>
      <p:sp>
        <p:nvSpPr>
          <p:cNvPr id="13" name="1. sz. felirat 12"/>
          <p:cNvSpPr/>
          <p:nvPr/>
        </p:nvSpPr>
        <p:spPr>
          <a:xfrm>
            <a:off x="8726488" y="3697288"/>
            <a:ext cx="2995612" cy="766762"/>
          </a:xfrm>
          <a:prstGeom prst="borderCallout1">
            <a:avLst>
              <a:gd name="adj1" fmla="val 46820"/>
              <a:gd name="adj2" fmla="val -1596"/>
              <a:gd name="adj3" fmla="val -33113"/>
              <a:gd name="adj4" fmla="val -62294"/>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2000" b="1" dirty="0"/>
              <a:t>Külső nyomon követés: számla, szállítólevél</a:t>
            </a:r>
          </a:p>
        </p:txBody>
      </p:sp>
      <p:sp>
        <p:nvSpPr>
          <p:cNvPr id="14" name="1. sz. felirat 13"/>
          <p:cNvSpPr/>
          <p:nvPr/>
        </p:nvSpPr>
        <p:spPr>
          <a:xfrm>
            <a:off x="8740775" y="4706938"/>
            <a:ext cx="2994025" cy="944562"/>
          </a:xfrm>
          <a:prstGeom prst="borderCallout1">
            <a:avLst>
              <a:gd name="adj1" fmla="val 53838"/>
              <a:gd name="adj2" fmla="val -249"/>
              <a:gd name="adj3" fmla="val -73798"/>
              <a:gd name="adj4" fmla="val -45741"/>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2000" b="1" dirty="0"/>
              <a:t>Alapanyag és étel megnevezések, étlap </a:t>
            </a:r>
            <a:r>
              <a:rPr lang="hu-HU" b="1" dirty="0"/>
              <a:t>allergén </a:t>
            </a:r>
            <a:r>
              <a:rPr lang="hu-HU" b="1" dirty="0" err="1"/>
              <a:t>info</a:t>
            </a:r>
            <a:r>
              <a:rPr lang="hu-HU" b="1" dirty="0"/>
              <a:t>, stb.</a:t>
            </a:r>
            <a:endParaRPr lang="hu-HU"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zövegdoboz 1"/>
          <p:cNvSpPr txBox="1">
            <a:spLocks noChangeArrowheads="1"/>
          </p:cNvSpPr>
          <p:nvPr/>
        </p:nvSpPr>
        <p:spPr bwMode="auto">
          <a:xfrm>
            <a:off x="309563" y="1465263"/>
            <a:ext cx="1922462" cy="2246312"/>
          </a:xfrm>
          <a:prstGeom prst="rect">
            <a:avLst/>
          </a:prstGeom>
          <a:noFill/>
          <a:ln w="9525">
            <a:noFill/>
            <a:miter lim="800000"/>
            <a:headEnd/>
            <a:tailEnd/>
          </a:ln>
        </p:spPr>
        <p:txBody>
          <a:bodyPr>
            <a:spAutoFit/>
          </a:bodyPr>
          <a:lstStyle/>
          <a:p>
            <a:pPr algn="ctr"/>
            <a:r>
              <a:rPr lang="hu-HU" sz="2000" b="1"/>
              <a:t>28/2017.</a:t>
            </a:r>
          </a:p>
          <a:p>
            <a:pPr algn="ctr"/>
            <a:r>
              <a:rPr lang="hu-HU" sz="2000" b="1"/>
              <a:t>(V.30.) </a:t>
            </a:r>
          </a:p>
          <a:p>
            <a:pPr algn="ctr"/>
            <a:r>
              <a:rPr lang="hu-HU" sz="2000" b="1"/>
              <a:t>FM rendelet szerint az </a:t>
            </a:r>
          </a:p>
          <a:p>
            <a:pPr algn="ctr"/>
            <a:endParaRPr lang="hu-HU" sz="2000" b="1"/>
          </a:p>
          <a:p>
            <a:pPr algn="ctr"/>
            <a:r>
              <a:rPr lang="hu-HU" sz="2000" b="1"/>
              <a:t>ÖNELLENŐR-ZÉS</a:t>
            </a:r>
          </a:p>
        </p:txBody>
      </p:sp>
      <p:sp>
        <p:nvSpPr>
          <p:cNvPr id="18435" name="Szövegdoboz 3"/>
          <p:cNvSpPr txBox="1">
            <a:spLocks noChangeArrowheads="1"/>
          </p:cNvSpPr>
          <p:nvPr/>
        </p:nvSpPr>
        <p:spPr bwMode="auto">
          <a:xfrm>
            <a:off x="2487613" y="268288"/>
            <a:ext cx="9412287" cy="5694362"/>
          </a:xfrm>
          <a:prstGeom prst="rect">
            <a:avLst/>
          </a:prstGeom>
          <a:noFill/>
          <a:ln w="9525">
            <a:noFill/>
            <a:miter lim="800000"/>
            <a:headEnd/>
            <a:tailEnd/>
          </a:ln>
        </p:spPr>
        <p:txBody>
          <a:bodyPr>
            <a:spAutoFit/>
          </a:bodyPr>
          <a:lstStyle/>
          <a:p>
            <a:r>
              <a:rPr lang="hu-HU" sz="2400" b="1"/>
              <a:t>Az önellenőrzési terhez és kivitelezéséhez</a:t>
            </a:r>
          </a:p>
          <a:p>
            <a:r>
              <a:rPr lang="hu-HU" sz="2400" b="1"/>
              <a:t>a rendelet figyelembe veszi</a:t>
            </a:r>
          </a:p>
          <a:p>
            <a:r>
              <a:rPr lang="hu-HU" sz="2400" b="1"/>
              <a:t>A tevékenység:</a:t>
            </a:r>
            <a:endParaRPr lang="hu-HU" sz="2400"/>
          </a:p>
          <a:p>
            <a:r>
              <a:rPr lang="hu-HU" sz="2400"/>
              <a:t>	 jellegét, </a:t>
            </a:r>
          </a:p>
          <a:p>
            <a:r>
              <a:rPr lang="hu-HU" sz="2400"/>
              <a:t>	sajátosságait,</a:t>
            </a:r>
          </a:p>
          <a:p>
            <a:r>
              <a:rPr lang="hu-HU" sz="2400"/>
              <a:t>	méretét.</a:t>
            </a:r>
          </a:p>
          <a:p>
            <a:r>
              <a:rPr lang="hu-HU" sz="2400" b="1"/>
              <a:t>Az élelmiszer:</a:t>
            </a:r>
          </a:p>
          <a:p>
            <a:r>
              <a:rPr lang="hu-HU" sz="2400"/>
              <a:t>	 jellegét,</a:t>
            </a:r>
          </a:p>
          <a:p>
            <a:r>
              <a:rPr lang="hu-HU" sz="2400"/>
              <a:t>	mennyiségét, </a:t>
            </a:r>
          </a:p>
          <a:p>
            <a:r>
              <a:rPr lang="hu-HU" sz="2400"/>
              <a:t>	élelmiszerbiztonsági kockázatát.</a:t>
            </a:r>
          </a:p>
          <a:p>
            <a:endParaRPr lang="hu-HU" sz="2400"/>
          </a:p>
          <a:p>
            <a:r>
              <a:rPr lang="hu-HU" sz="2400" b="1"/>
              <a:t>Forgalomba hozatal jellegét  </a:t>
            </a:r>
            <a:r>
              <a:rPr lang="hu-HU" sz="2400"/>
              <a:t>- pl. helyi, régiós, nemzetközi</a:t>
            </a:r>
          </a:p>
          <a:p>
            <a:endParaRPr lang="hu-HU" sz="2400"/>
          </a:p>
          <a:p>
            <a:r>
              <a:rPr lang="hu-HU" sz="2400"/>
              <a:t>A vállalkozás saját kidolgozott követelményrendszerét, annak önellenőrzését</a:t>
            </a:r>
            <a:r>
              <a:rPr lang="hu-HU" sz="2800"/>
              <a:t>.</a:t>
            </a:r>
            <a:endParaRPr lang="hu-HU"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zövegdoboz 1"/>
          <p:cNvSpPr txBox="1">
            <a:spLocks noChangeArrowheads="1"/>
          </p:cNvSpPr>
          <p:nvPr/>
        </p:nvSpPr>
        <p:spPr bwMode="auto">
          <a:xfrm>
            <a:off x="309563" y="1963738"/>
            <a:ext cx="1922462" cy="2554287"/>
          </a:xfrm>
          <a:prstGeom prst="rect">
            <a:avLst/>
          </a:prstGeom>
          <a:noFill/>
          <a:ln w="9525">
            <a:noFill/>
            <a:miter lim="800000"/>
            <a:headEnd/>
            <a:tailEnd/>
          </a:ln>
        </p:spPr>
        <p:txBody>
          <a:bodyPr>
            <a:spAutoFit/>
          </a:bodyPr>
          <a:lstStyle/>
          <a:p>
            <a:pPr algn="ctr"/>
            <a:r>
              <a:rPr lang="hu-HU" sz="2000" b="1"/>
              <a:t>28/2017.</a:t>
            </a:r>
          </a:p>
          <a:p>
            <a:pPr algn="ctr"/>
            <a:r>
              <a:rPr lang="hu-HU" sz="2000" b="1"/>
              <a:t>(V.30.) </a:t>
            </a:r>
          </a:p>
          <a:p>
            <a:pPr algn="ctr"/>
            <a:r>
              <a:rPr lang="hu-HU" sz="2000" b="1"/>
              <a:t>FM rendelet szerint az </a:t>
            </a:r>
          </a:p>
          <a:p>
            <a:pPr algn="ctr"/>
            <a:endParaRPr lang="hu-HU" sz="2000" b="1"/>
          </a:p>
          <a:p>
            <a:pPr algn="ctr"/>
            <a:r>
              <a:rPr lang="hu-HU" sz="2000" b="1"/>
              <a:t>ÖNELLENŐR-ZÉSI RENDSZER</a:t>
            </a:r>
          </a:p>
        </p:txBody>
      </p:sp>
      <p:sp>
        <p:nvSpPr>
          <p:cNvPr id="19459" name="Szövegdoboz 2"/>
          <p:cNvSpPr txBox="1">
            <a:spLocks noChangeArrowheads="1"/>
          </p:cNvSpPr>
          <p:nvPr/>
        </p:nvSpPr>
        <p:spPr bwMode="auto">
          <a:xfrm>
            <a:off x="2730500" y="174625"/>
            <a:ext cx="9048750" cy="6770688"/>
          </a:xfrm>
          <a:prstGeom prst="rect">
            <a:avLst/>
          </a:prstGeom>
          <a:noFill/>
          <a:ln w="9525">
            <a:noFill/>
            <a:miter lim="800000"/>
            <a:headEnd/>
            <a:tailEnd/>
          </a:ln>
        </p:spPr>
        <p:txBody>
          <a:bodyPr>
            <a:spAutoFit/>
          </a:bodyPr>
          <a:lstStyle/>
          <a:p>
            <a:r>
              <a:rPr lang="hu-HU" sz="2000" b="1"/>
              <a:t>Az Önellenőrzési terv felállítása és annak </a:t>
            </a:r>
            <a:r>
              <a:rPr lang="hu-HU" sz="2000" b="1" u="sng"/>
              <a:t>dokumentált (igazolt</a:t>
            </a:r>
            <a:r>
              <a:rPr lang="hu-HU" sz="2000" b="1"/>
              <a:t>) végrehajtása</a:t>
            </a:r>
          </a:p>
          <a:p>
            <a:endParaRPr lang="hu-HU"/>
          </a:p>
          <a:p>
            <a:r>
              <a:rPr lang="hu-HU"/>
              <a:t>	</a:t>
            </a:r>
            <a:r>
              <a:rPr lang="hu-HU" sz="2400" b="1"/>
              <a:t>Lehet</a:t>
            </a:r>
            <a:r>
              <a:rPr lang="hu-HU" sz="2000"/>
              <a:t>: </a:t>
            </a:r>
            <a:r>
              <a:rPr lang="hu-HU"/>
              <a:t>papír alapú</a:t>
            </a:r>
          </a:p>
          <a:p>
            <a:r>
              <a:rPr lang="hu-HU"/>
              <a:t>	              elektronikus</a:t>
            </a:r>
          </a:p>
          <a:p>
            <a:endParaRPr lang="hu-HU"/>
          </a:p>
          <a:p>
            <a:r>
              <a:rPr lang="hu-HU"/>
              <a:t>	</a:t>
            </a:r>
            <a:r>
              <a:rPr lang="hu-HU" sz="2400" b="1"/>
              <a:t>Lényeg:  </a:t>
            </a:r>
            <a:r>
              <a:rPr lang="hu-HU" b="1">
                <a:solidFill>
                  <a:srgbClr val="FF0000"/>
                </a:solidFill>
              </a:rPr>
              <a:t>legyen folyamatos  és kellően részletes.</a:t>
            </a:r>
          </a:p>
          <a:p>
            <a:endParaRPr lang="hu-HU"/>
          </a:p>
          <a:p>
            <a:r>
              <a:rPr lang="hu-HU"/>
              <a:t>	</a:t>
            </a:r>
            <a:r>
              <a:rPr lang="hu-HU" sz="2400" b="1"/>
              <a:t>Tartalmazza:  </a:t>
            </a:r>
            <a:r>
              <a:rPr lang="hu-HU"/>
              <a:t>az átölelt </a:t>
            </a:r>
            <a:r>
              <a:rPr lang="hu-HU" b="1"/>
              <a:t>időszakot</a:t>
            </a:r>
          </a:p>
          <a:p>
            <a:r>
              <a:rPr lang="hu-HU"/>
              <a:t>		önellenőrzés </a:t>
            </a:r>
            <a:r>
              <a:rPr lang="hu-HU" b="1"/>
              <a:t>módszerét</a:t>
            </a:r>
            <a:r>
              <a:rPr lang="hu-HU"/>
              <a:t> + </a:t>
            </a:r>
            <a:r>
              <a:rPr lang="hu-HU" b="1"/>
              <a:t>igazolásának</a:t>
            </a:r>
            <a:r>
              <a:rPr lang="hu-HU"/>
              <a:t> módját</a:t>
            </a:r>
          </a:p>
          <a:p>
            <a:r>
              <a:rPr lang="hu-HU"/>
              <a:t>		a keletkezett dokumentumokat – </a:t>
            </a:r>
            <a:r>
              <a:rPr lang="hu-HU" b="1"/>
              <a:t>megőrzési időt</a:t>
            </a:r>
          </a:p>
          <a:p>
            <a:r>
              <a:rPr lang="hu-HU"/>
              <a:t>		ellenőrzés tárgyát – </a:t>
            </a:r>
            <a:r>
              <a:rPr lang="hu-HU" b="1"/>
              <a:t>követelményeket</a:t>
            </a:r>
          </a:p>
          <a:p>
            <a:r>
              <a:rPr lang="hu-HU"/>
              <a:t>		</a:t>
            </a:r>
            <a:r>
              <a:rPr lang="hu-HU" b="1"/>
              <a:t>mintavétel,</a:t>
            </a:r>
            <a:r>
              <a:rPr lang="hu-HU"/>
              <a:t> megfigyelés helyét</a:t>
            </a:r>
          </a:p>
          <a:p>
            <a:r>
              <a:rPr lang="hu-HU"/>
              <a:t>		végrehajtásért </a:t>
            </a:r>
            <a:r>
              <a:rPr lang="hu-HU" b="1" u="sng"/>
              <a:t>felelőst</a:t>
            </a:r>
          </a:p>
          <a:p>
            <a:r>
              <a:rPr lang="hu-HU"/>
              <a:t> 	</a:t>
            </a:r>
          </a:p>
          <a:p>
            <a:r>
              <a:rPr lang="hu-HU"/>
              <a:t>	</a:t>
            </a:r>
            <a:r>
              <a:rPr lang="hu-HU" sz="2000" b="1"/>
              <a:t>Figyelembe vehető: </a:t>
            </a:r>
            <a:r>
              <a:rPr lang="hu-HU"/>
              <a:t>a saját minőségirányítási rendszer</a:t>
            </a:r>
          </a:p>
          <a:p>
            <a:r>
              <a:rPr lang="hu-HU"/>
              <a:t>		ágazati szabványok</a:t>
            </a:r>
          </a:p>
          <a:p>
            <a:r>
              <a:rPr lang="hu-HU"/>
              <a:t>		</a:t>
            </a:r>
            <a:r>
              <a:rPr lang="hu-HU" sz="2000" b="1" u="sng"/>
              <a:t>jó higiéniai útmutatók</a:t>
            </a:r>
            <a:endParaRPr lang="hu-HU" b="1" u="sng"/>
          </a:p>
          <a:p>
            <a:r>
              <a:rPr lang="hu-HU"/>
              <a:t>		NÉBIH által kiadott útmutatók –pl .allergén információk</a:t>
            </a:r>
          </a:p>
          <a:p>
            <a:r>
              <a:rPr lang="hu-HU"/>
              <a:t>			szakmai iránymutatások.  - pl check lista</a:t>
            </a:r>
          </a:p>
          <a:p>
            <a:r>
              <a:rPr lang="hu-HU"/>
              <a:t>	</a:t>
            </a:r>
          </a:p>
          <a:p>
            <a:r>
              <a:rPr lang="hu-HU"/>
              <a:t>	</a:t>
            </a:r>
          </a:p>
          <a:p>
            <a:r>
              <a:rPr lang="hu-HU"/>
              <a:t>	</a:t>
            </a:r>
          </a:p>
          <a:p>
            <a:endParaRPr lang="hu-HU"/>
          </a:p>
        </p:txBody>
      </p:sp>
      <p:pic>
        <p:nvPicPr>
          <p:cNvPr id="4" name="Tartalom helye 3" descr="omék3.bmp"/>
          <p:cNvPicPr>
            <a:picLocks noChangeAspect="1"/>
          </p:cNvPicPr>
          <p:nvPr/>
        </p:nvPicPr>
        <p:blipFill>
          <a:blip r:embed="rId2" cstate="print"/>
          <a:srcRect/>
          <a:stretch>
            <a:fillRect/>
          </a:stretch>
        </p:blipFill>
        <p:spPr>
          <a:xfrm>
            <a:off x="9615488" y="1001713"/>
            <a:ext cx="1866900" cy="22193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zövegdoboz 1"/>
          <p:cNvSpPr txBox="1">
            <a:spLocks noChangeArrowheads="1"/>
          </p:cNvSpPr>
          <p:nvPr/>
        </p:nvSpPr>
        <p:spPr bwMode="auto">
          <a:xfrm>
            <a:off x="309563" y="1600200"/>
            <a:ext cx="1922462" cy="3170238"/>
          </a:xfrm>
          <a:prstGeom prst="rect">
            <a:avLst/>
          </a:prstGeom>
          <a:noFill/>
          <a:ln w="9525">
            <a:noFill/>
            <a:miter lim="800000"/>
            <a:headEnd/>
            <a:tailEnd/>
          </a:ln>
        </p:spPr>
        <p:txBody>
          <a:bodyPr>
            <a:spAutoFit/>
          </a:bodyPr>
          <a:lstStyle/>
          <a:p>
            <a:pPr algn="ctr"/>
            <a:r>
              <a:rPr lang="hu-HU" sz="2000" b="1"/>
              <a:t>28/2017.</a:t>
            </a:r>
          </a:p>
          <a:p>
            <a:pPr algn="ctr"/>
            <a:r>
              <a:rPr lang="hu-HU" sz="2000" b="1"/>
              <a:t>(V.30.) </a:t>
            </a:r>
          </a:p>
          <a:p>
            <a:pPr algn="ctr"/>
            <a:r>
              <a:rPr lang="hu-HU" sz="2000" b="1"/>
              <a:t>FM rendelet szerint az </a:t>
            </a:r>
          </a:p>
          <a:p>
            <a:pPr algn="ctr"/>
            <a:endParaRPr lang="hu-HU" sz="2000" b="1"/>
          </a:p>
          <a:p>
            <a:pPr algn="ctr"/>
            <a:r>
              <a:rPr lang="hu-HU" sz="2000" b="1"/>
              <a:t>ÖNELLENŐR-ZÉSBEN ALKALMA-ZOTT MÓDSZER</a:t>
            </a:r>
          </a:p>
        </p:txBody>
      </p:sp>
      <p:sp>
        <p:nvSpPr>
          <p:cNvPr id="20483" name="Szövegdoboz 2"/>
          <p:cNvSpPr txBox="1">
            <a:spLocks noChangeArrowheads="1"/>
          </p:cNvSpPr>
          <p:nvPr/>
        </p:nvSpPr>
        <p:spPr bwMode="auto">
          <a:xfrm>
            <a:off x="2312988" y="411163"/>
            <a:ext cx="9879012" cy="6770687"/>
          </a:xfrm>
          <a:prstGeom prst="rect">
            <a:avLst/>
          </a:prstGeom>
          <a:noFill/>
          <a:ln w="9525">
            <a:noFill/>
            <a:miter lim="800000"/>
            <a:headEnd/>
            <a:tailEnd/>
          </a:ln>
        </p:spPr>
        <p:txBody>
          <a:bodyPr>
            <a:spAutoFit/>
          </a:bodyPr>
          <a:lstStyle/>
          <a:p>
            <a:r>
              <a:rPr lang="hu-HU"/>
              <a:t>- </a:t>
            </a:r>
            <a:r>
              <a:rPr lang="hu-HU" sz="2000" b="1"/>
              <a:t>Érzékszervi</a:t>
            </a:r>
            <a:r>
              <a:rPr lang="hu-HU" sz="2000"/>
              <a:t> </a:t>
            </a:r>
            <a:r>
              <a:rPr lang="hu-HU"/>
              <a:t>vizsgálat</a:t>
            </a:r>
          </a:p>
          <a:p>
            <a:r>
              <a:rPr lang="hu-HU"/>
              <a:t>- Különböző</a:t>
            </a:r>
            <a:r>
              <a:rPr lang="hu-HU" b="1"/>
              <a:t> </a:t>
            </a:r>
            <a:r>
              <a:rPr lang="hu-HU" sz="2000" b="1"/>
              <a:t>mérések </a:t>
            </a:r>
            <a:r>
              <a:rPr lang="hu-HU"/>
              <a:t>( pl.: idő, hőmérséklet, súly , pH, stb.)</a:t>
            </a:r>
          </a:p>
          <a:p>
            <a:r>
              <a:rPr lang="hu-HU"/>
              <a:t>  Mért /észlelt eredmények értékelése, elemzése ezek alapján szükséges beavatkozás</a:t>
            </a:r>
          </a:p>
          <a:p>
            <a:endParaRPr lang="hu-HU"/>
          </a:p>
          <a:p>
            <a:r>
              <a:rPr lang="hu-HU"/>
              <a:t>- </a:t>
            </a:r>
            <a:r>
              <a:rPr lang="hu-HU" sz="2000" b="1"/>
              <a:t>Mintavétel</a:t>
            </a:r>
            <a:r>
              <a:rPr lang="hu-HU"/>
              <a:t> és labor vizsgálat –eredmény értékelés</a:t>
            </a:r>
          </a:p>
          <a:p>
            <a:endParaRPr lang="hu-HU" sz="2000"/>
          </a:p>
          <a:p>
            <a:r>
              <a:rPr lang="hu-HU" sz="2000"/>
              <a:t>- </a:t>
            </a:r>
            <a:r>
              <a:rPr lang="hu-HU" sz="2000" b="1"/>
              <a:t>Dokumentumok, feljegyzések ellenőrzése</a:t>
            </a:r>
            <a:r>
              <a:rPr lang="hu-HU" sz="2000"/>
              <a:t>, </a:t>
            </a:r>
            <a:r>
              <a:rPr lang="hu-HU"/>
              <a:t>értékelése, elemzése, ezekre épülő beavatkozás</a:t>
            </a:r>
          </a:p>
          <a:p>
            <a:endParaRPr lang="hu-HU" sz="2000"/>
          </a:p>
          <a:p>
            <a:r>
              <a:rPr lang="hu-HU" sz="2000"/>
              <a:t>- Ha a </a:t>
            </a:r>
            <a:r>
              <a:rPr lang="hu-HU" sz="2000" b="1"/>
              <a:t>GHP dokumentumai </a:t>
            </a:r>
            <a:r>
              <a:rPr lang="hu-HU"/>
              <a:t>ezeket kielégítik, - nem kell külön dokumentum rendszer</a:t>
            </a:r>
          </a:p>
          <a:p>
            <a:endParaRPr lang="hu-HU"/>
          </a:p>
          <a:p>
            <a:r>
              <a:rPr lang="hu-HU" sz="2000" b="1" u="sng">
                <a:solidFill>
                  <a:srgbClr val="FF0000"/>
                </a:solidFill>
              </a:rPr>
              <a:t>Olyan dokumentum kell, ami az önellenőrzés végrehajtását utólag ellenőrizhetővé teszi. Tehát hihető és hiteles legyen.</a:t>
            </a:r>
          </a:p>
          <a:p>
            <a:endParaRPr lang="hu-HU"/>
          </a:p>
          <a:p>
            <a:r>
              <a:rPr lang="hu-HU" sz="2000" b="1"/>
              <a:t>NÉBIH-el köthető önkéntes együttműködési megállapodás:</a:t>
            </a:r>
          </a:p>
          <a:p>
            <a:r>
              <a:rPr lang="hu-HU"/>
              <a:t>	mindkét fél kezdeményezheti</a:t>
            </a:r>
          </a:p>
          <a:p>
            <a:r>
              <a:rPr lang="hu-HU"/>
              <a:t>	határozott időre</a:t>
            </a:r>
          </a:p>
          <a:p>
            <a:r>
              <a:rPr lang="hu-HU"/>
              <a:t>	</a:t>
            </a:r>
          </a:p>
          <a:p>
            <a:r>
              <a:rPr lang="hu-HU"/>
              <a:t>	ezt a NÉBIH figyelembe veszi a hatósági munka  tervezésénél:</a:t>
            </a:r>
          </a:p>
          <a:p>
            <a:r>
              <a:rPr lang="hu-HU"/>
              <a:t>		a vállalkozás kockázati besorolását módosíthatja</a:t>
            </a:r>
          </a:p>
          <a:p>
            <a:endParaRPr lang="hu-HU"/>
          </a:p>
          <a:p>
            <a:endParaRPr lang="hu-HU"/>
          </a:p>
          <a:p>
            <a:r>
              <a:rPr lang="hu-HU"/>
              <a:t> -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Cím 1"/>
          <p:cNvSpPr>
            <a:spLocks noGrp="1"/>
          </p:cNvSpPr>
          <p:nvPr>
            <p:ph type="title"/>
          </p:nvPr>
        </p:nvSpPr>
        <p:spPr>
          <a:xfrm>
            <a:off x="4564063" y="2533650"/>
            <a:ext cx="8947150" cy="1325563"/>
          </a:xfrm>
        </p:spPr>
        <p:txBody>
          <a:bodyPr>
            <a:normAutofit fontScale="90000"/>
          </a:bodyPr>
          <a:lstStyle/>
          <a:p>
            <a:pPr eaLnBrk="1" hangingPunct="1">
              <a:defRPr/>
            </a:pPr>
            <a:r>
              <a:rPr lang="hu-HU" sz="3600" dirty="0" smtClean="0"/>
              <a:t>Munkatársaim nevében is </a:t>
            </a:r>
            <a:br>
              <a:rPr lang="hu-HU" sz="3600" dirty="0" smtClean="0"/>
            </a:br>
            <a:r>
              <a:rPr lang="hu-HU" sz="3600" dirty="0" smtClean="0"/>
              <a:t>köszönöm a figyelmet!</a:t>
            </a:r>
            <a:br>
              <a:rPr lang="hu-HU" sz="3600" dirty="0" smtClean="0"/>
            </a:br>
            <a:r>
              <a:rPr lang="hu-HU" sz="3600" dirty="0" smtClean="0"/>
              <a:t/>
            </a:r>
            <a:br>
              <a:rPr lang="hu-HU" sz="3600" dirty="0" smtClean="0"/>
            </a:br>
            <a:r>
              <a:rPr lang="hu-HU" sz="3600" dirty="0" smtClean="0"/>
              <a:t>Munkájukhoz </a:t>
            </a:r>
            <a:br>
              <a:rPr lang="hu-HU" sz="3600" dirty="0" smtClean="0"/>
            </a:br>
            <a:r>
              <a:rPr lang="hu-HU" sz="3600" dirty="0" smtClean="0"/>
              <a:t>sok-sok  sikert kívánunk!</a:t>
            </a:r>
            <a:r>
              <a:rPr lang="hu-HU" dirty="0" smtClean="0"/>
              <a:t/>
            </a:r>
            <a:br>
              <a:rPr lang="hu-HU" dirty="0" smtClean="0"/>
            </a:br>
            <a:r>
              <a:rPr lang="hu-HU" dirty="0" smtClean="0"/>
              <a:t>                         </a:t>
            </a:r>
            <a:br>
              <a:rPr lang="hu-HU" dirty="0" smtClean="0"/>
            </a:br>
            <a:r>
              <a:rPr lang="hu-HU" dirty="0" smtClean="0"/>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Kép 5"/>
          <p:cNvPicPr>
            <a:picLocks noChangeAspect="1"/>
          </p:cNvPicPr>
          <p:nvPr/>
        </p:nvPicPr>
        <p:blipFill>
          <a:blip r:embed="rId2" cstate="print"/>
          <a:srcRect/>
          <a:stretch>
            <a:fillRect/>
          </a:stretch>
        </p:blipFill>
        <p:spPr bwMode="auto">
          <a:xfrm>
            <a:off x="0" y="1588"/>
            <a:ext cx="12233275" cy="6834187"/>
          </a:xfrm>
          <a:prstGeom prst="rect">
            <a:avLst/>
          </a:prstGeom>
          <a:noFill/>
          <a:ln w="9525">
            <a:noFill/>
            <a:miter lim="800000"/>
            <a:headEnd/>
            <a:tailEnd/>
          </a:ln>
        </p:spPr>
      </p:pic>
      <p:sp>
        <p:nvSpPr>
          <p:cNvPr id="22531" name="Szövegdoboz 6"/>
          <p:cNvSpPr txBox="1">
            <a:spLocks noChangeArrowheads="1"/>
          </p:cNvSpPr>
          <p:nvPr/>
        </p:nvSpPr>
        <p:spPr bwMode="auto">
          <a:xfrm>
            <a:off x="6602413" y="238125"/>
            <a:ext cx="5986462" cy="2308225"/>
          </a:xfrm>
          <a:prstGeom prst="rect">
            <a:avLst/>
          </a:prstGeom>
          <a:noFill/>
          <a:ln w="9525">
            <a:noFill/>
            <a:miter lim="800000"/>
            <a:headEnd/>
            <a:tailEnd/>
          </a:ln>
        </p:spPr>
        <p:txBody>
          <a:bodyPr>
            <a:spAutoFit/>
          </a:bodyPr>
          <a:lstStyle/>
          <a:p>
            <a:r>
              <a:rPr lang="hu-HU" sz="3600">
                <a:solidFill>
                  <a:schemeClr val="bg1"/>
                </a:solidFill>
                <a:latin typeface="Cronos Pro"/>
              </a:rPr>
              <a:t>3. Fogyasztók tájékoztatása avagy </a:t>
            </a:r>
          </a:p>
          <a:p>
            <a:r>
              <a:rPr lang="hu-HU" sz="3600">
                <a:solidFill>
                  <a:schemeClr val="bg1"/>
                </a:solidFill>
                <a:latin typeface="Cronos Pro"/>
              </a:rPr>
              <a:t>a vendéglátó termék jelölése</a:t>
            </a:r>
            <a:endParaRPr lang="hu-HU" sz="1600">
              <a:solidFill>
                <a:schemeClr val="bg1"/>
              </a:solidFill>
              <a:latin typeface="Cronos Pro Caption"/>
            </a:endParaRPr>
          </a:p>
        </p:txBody>
      </p:sp>
      <p:pic>
        <p:nvPicPr>
          <p:cNvPr id="22532" name="Kép 7"/>
          <p:cNvPicPr>
            <a:picLocks noChangeAspect="1"/>
          </p:cNvPicPr>
          <p:nvPr/>
        </p:nvPicPr>
        <p:blipFill>
          <a:blip r:embed="rId3" cstate="print"/>
          <a:srcRect/>
          <a:stretch>
            <a:fillRect/>
          </a:stretch>
        </p:blipFill>
        <p:spPr bwMode="auto">
          <a:xfrm>
            <a:off x="0" y="2657475"/>
            <a:ext cx="12233275" cy="4200525"/>
          </a:xfrm>
          <a:prstGeom prst="rect">
            <a:avLst/>
          </a:prstGeom>
          <a:noFill/>
          <a:ln w="9525">
            <a:noFill/>
            <a:miter lim="800000"/>
            <a:headEnd/>
            <a:tailEnd/>
          </a:ln>
        </p:spPr>
      </p:pic>
      <p:sp>
        <p:nvSpPr>
          <p:cNvPr id="5" name="Szövegdoboz 4"/>
          <p:cNvSpPr txBox="1"/>
          <p:nvPr/>
        </p:nvSpPr>
        <p:spPr>
          <a:xfrm>
            <a:off x="1463675" y="3135313"/>
            <a:ext cx="8137525" cy="1938337"/>
          </a:xfrm>
          <a:prstGeom prst="rect">
            <a:avLst/>
          </a:prstGeom>
          <a:noFill/>
        </p:spPr>
        <p:txBody>
          <a:bodyPr>
            <a:spAutoFit/>
          </a:bodyPr>
          <a:lstStyle/>
          <a:p>
            <a:pPr algn="ctr">
              <a:defRPr/>
            </a:pPr>
            <a:r>
              <a:rPr lang="hu-HU" sz="2400" b="1" dirty="0">
                <a:effectLst>
                  <a:outerShdw blurRad="38100" dist="38100" dir="2700000" algn="tl">
                    <a:srgbClr val="000000">
                      <a:alpha val="43137"/>
                    </a:srgbClr>
                  </a:outerShdw>
                </a:effectLst>
              </a:rPr>
              <a:t>1169/2011 </a:t>
            </a:r>
            <a:r>
              <a:rPr lang="hu-HU" sz="2400" b="1" dirty="0" err="1">
                <a:effectLst>
                  <a:outerShdw blurRad="38100" dist="38100" dir="2700000" algn="tl">
                    <a:srgbClr val="000000">
                      <a:alpha val="43137"/>
                    </a:srgbClr>
                  </a:outerShdw>
                </a:effectLst>
              </a:rPr>
              <a:t>Eu</a:t>
            </a:r>
            <a:endParaRPr lang="hu-HU" sz="2400" b="1" dirty="0">
              <a:effectLst>
                <a:outerShdw blurRad="38100" dist="38100" dir="2700000" algn="tl">
                  <a:srgbClr val="000000">
                    <a:alpha val="43137"/>
                  </a:srgbClr>
                </a:outerShdw>
              </a:effectLst>
            </a:endParaRPr>
          </a:p>
          <a:p>
            <a:pPr algn="ctr">
              <a:defRPr/>
            </a:pPr>
            <a:r>
              <a:rPr lang="hu-HU" sz="2400" b="1" dirty="0">
                <a:effectLst>
                  <a:outerShdw blurRad="38100" dist="38100" dir="2700000" algn="tl">
                    <a:srgbClr val="000000">
                      <a:alpha val="43137"/>
                    </a:srgbClr>
                  </a:outerShdw>
                </a:effectLst>
              </a:rPr>
              <a:t>36/2014 (XII. 17.) FM rendelet</a:t>
            </a:r>
          </a:p>
          <a:p>
            <a:pPr algn="ctr">
              <a:defRPr/>
            </a:pPr>
            <a:endParaRPr lang="hu-HU" sz="2400" b="1" dirty="0">
              <a:effectLst>
                <a:outerShdw blurRad="38100" dist="38100" dir="2700000" algn="tl">
                  <a:srgbClr val="000000">
                    <a:alpha val="43137"/>
                  </a:srgbClr>
                </a:outerShdw>
              </a:effectLst>
            </a:endParaRPr>
          </a:p>
          <a:p>
            <a:pPr algn="ctr">
              <a:defRPr/>
            </a:pPr>
            <a:r>
              <a:rPr lang="hu-HU" sz="2400" b="1" dirty="0">
                <a:effectLst>
                  <a:outerShdw blurRad="38100" dist="38100" dir="2700000" algn="tl">
                    <a:srgbClr val="000000">
                      <a:alpha val="43137"/>
                    </a:srgbClr>
                  </a:outerShdw>
                </a:effectLst>
              </a:rPr>
              <a:t>De miért is van erre szükség?</a:t>
            </a:r>
          </a:p>
          <a:p>
            <a:pPr algn="ctr">
              <a:defRPr/>
            </a:pPr>
            <a:endParaRPr lang="hu-HU"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2" cstate="print"/>
          <a:srcRect/>
          <a:stretch>
            <a:fillRect/>
          </a:stretch>
        </p:blipFill>
        <p:spPr bwMode="auto">
          <a:xfrm>
            <a:off x="8977313" y="4797425"/>
            <a:ext cx="2674937" cy="1493838"/>
          </a:xfrm>
          <a:prstGeom prst="rect">
            <a:avLst/>
          </a:prstGeom>
          <a:noFill/>
          <a:ln w="9525">
            <a:noFill/>
            <a:miter lim="800000"/>
            <a:headEnd/>
            <a:tailEnd/>
          </a:ln>
        </p:spPr>
      </p:pic>
      <p:pic>
        <p:nvPicPr>
          <p:cNvPr id="145411" name="Picture 3"/>
          <p:cNvPicPr>
            <a:picLocks noChangeAspect="1" noChangeArrowheads="1"/>
          </p:cNvPicPr>
          <p:nvPr/>
        </p:nvPicPr>
        <p:blipFill>
          <a:blip r:embed="rId3" cstate="print"/>
          <a:srcRect/>
          <a:stretch>
            <a:fillRect/>
          </a:stretch>
        </p:blipFill>
        <p:spPr bwMode="auto">
          <a:xfrm>
            <a:off x="8591550" y="4652963"/>
            <a:ext cx="3175000" cy="1800225"/>
          </a:xfrm>
          <a:prstGeom prst="rect">
            <a:avLst/>
          </a:prstGeom>
          <a:noFill/>
          <a:ln w="9525">
            <a:noFill/>
            <a:miter lim="800000"/>
            <a:headEnd/>
            <a:tailEnd/>
          </a:ln>
        </p:spPr>
      </p:pic>
      <p:sp>
        <p:nvSpPr>
          <p:cNvPr id="145412" name="Rectangle 4"/>
          <p:cNvSpPr>
            <a:spLocks noGrp="1" noChangeArrowheads="1"/>
          </p:cNvSpPr>
          <p:nvPr>
            <p:ph type="title"/>
          </p:nvPr>
        </p:nvSpPr>
        <p:spPr>
          <a:xfrm>
            <a:off x="2249488" y="0"/>
            <a:ext cx="9942512" cy="1143000"/>
          </a:xfrm>
        </p:spPr>
        <p:txBody>
          <a:bodyPr/>
          <a:lstStyle/>
          <a:p>
            <a:pPr eaLnBrk="1" hangingPunct="1"/>
            <a:r>
              <a:rPr lang="hu-HU" sz="2500" b="1" smtClean="0">
                <a:latin typeface="Arial" pitchFamily="34" charset="0"/>
              </a:rPr>
              <a:t>Az élelmiszerrel szemben támasztott követelmények változása a történelmük  során</a:t>
            </a:r>
            <a:endParaRPr lang="en-GB" sz="2500" b="1" smtClean="0">
              <a:latin typeface="Arial" pitchFamily="34" charset="0"/>
            </a:endParaRPr>
          </a:p>
        </p:txBody>
      </p:sp>
      <p:sp>
        <p:nvSpPr>
          <p:cNvPr id="23557" name="Rectangle 5"/>
          <p:cNvSpPr>
            <a:spLocks noGrp="1" noChangeArrowheads="1"/>
          </p:cNvSpPr>
          <p:nvPr>
            <p:ph type="body" idx="1"/>
          </p:nvPr>
        </p:nvSpPr>
        <p:spPr>
          <a:xfrm>
            <a:off x="711200" y="1371600"/>
            <a:ext cx="8229600" cy="4876800"/>
          </a:xfrm>
        </p:spPr>
        <p:txBody>
          <a:bodyPr/>
          <a:lstStyle/>
          <a:p>
            <a:pPr eaLnBrk="1" hangingPunct="1"/>
            <a:endParaRPr lang="hu-HU" b="1" smtClean="0"/>
          </a:p>
          <a:p>
            <a:pPr eaLnBrk="1" hangingPunct="1">
              <a:buFontTx/>
              <a:buNone/>
            </a:pPr>
            <a:endParaRPr lang="hu-HU" b="1" smtClean="0"/>
          </a:p>
          <a:p>
            <a:pPr eaLnBrk="1" hangingPunct="1"/>
            <a:endParaRPr lang="hu-HU" b="1" smtClean="0">
              <a:solidFill>
                <a:srgbClr val="0066FF"/>
              </a:solidFill>
            </a:endParaRPr>
          </a:p>
          <a:p>
            <a:pPr eaLnBrk="1" hangingPunct="1">
              <a:buFontTx/>
              <a:buNone/>
            </a:pPr>
            <a:endParaRPr lang="hu-HU" b="1" smtClean="0"/>
          </a:p>
          <a:p>
            <a:pPr eaLnBrk="1" hangingPunct="1"/>
            <a:endParaRPr lang="hu-HU" b="1" smtClean="0">
              <a:solidFill>
                <a:srgbClr val="FF9900"/>
              </a:solidFill>
            </a:endParaRPr>
          </a:p>
          <a:p>
            <a:pPr eaLnBrk="1" hangingPunct="1">
              <a:buFontTx/>
              <a:buNone/>
            </a:pPr>
            <a:endParaRPr lang="hu-HU" b="1" smtClean="0">
              <a:solidFill>
                <a:srgbClr val="FF9900"/>
              </a:solidFill>
            </a:endParaRPr>
          </a:p>
          <a:p>
            <a:pPr eaLnBrk="1" hangingPunct="1"/>
            <a:endParaRPr lang="hu-HU" b="1" smtClean="0">
              <a:solidFill>
                <a:srgbClr val="FF0000"/>
              </a:solidFill>
            </a:endParaRPr>
          </a:p>
          <a:p>
            <a:pPr eaLnBrk="1" hangingPunct="1">
              <a:buFontTx/>
              <a:buNone/>
            </a:pPr>
            <a:endParaRPr lang="hu-HU" b="1" smtClean="0">
              <a:solidFill>
                <a:srgbClr val="FF0000"/>
              </a:solidFill>
            </a:endParaRPr>
          </a:p>
          <a:p>
            <a:pPr eaLnBrk="1" hangingPunct="1"/>
            <a:endParaRPr lang="en-GB" b="1" smtClean="0">
              <a:solidFill>
                <a:srgbClr val="993300"/>
              </a:solidFill>
            </a:endParaRPr>
          </a:p>
          <a:p>
            <a:pPr eaLnBrk="1" hangingPunct="1">
              <a:buFontTx/>
              <a:buNone/>
            </a:pPr>
            <a:endParaRPr lang="en-GB" smtClean="0"/>
          </a:p>
        </p:txBody>
      </p:sp>
      <p:sp>
        <p:nvSpPr>
          <p:cNvPr id="145414" name="Line 6"/>
          <p:cNvSpPr>
            <a:spLocks noChangeShapeType="1"/>
          </p:cNvSpPr>
          <p:nvPr/>
        </p:nvSpPr>
        <p:spPr bwMode="auto">
          <a:xfrm>
            <a:off x="0" y="1143000"/>
            <a:ext cx="12192000" cy="0"/>
          </a:xfrm>
          <a:prstGeom prst="line">
            <a:avLst/>
          </a:prstGeom>
          <a:noFill/>
          <a:ln w="38100">
            <a:solidFill>
              <a:schemeClr val="tx1"/>
            </a:solidFill>
            <a:round/>
            <a:headEnd/>
            <a:tailEnd/>
          </a:ln>
        </p:spPr>
        <p:txBody>
          <a:bodyPr wrap="none" anchor="ctr"/>
          <a:lstStyle/>
          <a:p>
            <a:endParaRPr lang="hu-HU"/>
          </a:p>
        </p:txBody>
      </p:sp>
      <p:sp>
        <p:nvSpPr>
          <p:cNvPr id="145415" name="AutoShape 7"/>
          <p:cNvSpPr>
            <a:spLocks noChangeArrowheads="1"/>
          </p:cNvSpPr>
          <p:nvPr/>
        </p:nvSpPr>
        <p:spPr bwMode="auto">
          <a:xfrm>
            <a:off x="1905000" y="5313363"/>
            <a:ext cx="304800" cy="990600"/>
          </a:xfrm>
          <a:prstGeom prst="upArrow">
            <a:avLst>
              <a:gd name="adj1" fmla="val 50000"/>
              <a:gd name="adj2" fmla="val 108333"/>
            </a:avLst>
          </a:prstGeom>
          <a:solidFill>
            <a:srgbClr val="993300"/>
          </a:solidFill>
          <a:ln w="9525">
            <a:solidFill>
              <a:schemeClr val="tx1"/>
            </a:solidFill>
            <a:miter lim="800000"/>
            <a:headEnd/>
            <a:tailEnd/>
          </a:ln>
        </p:spPr>
        <p:txBody>
          <a:bodyPr wrap="none" anchor="ctr"/>
          <a:lstStyle/>
          <a:p>
            <a:endParaRPr lang="hu-HU"/>
          </a:p>
        </p:txBody>
      </p:sp>
      <p:sp>
        <p:nvSpPr>
          <p:cNvPr id="145416" name="AutoShape 8"/>
          <p:cNvSpPr>
            <a:spLocks noChangeArrowheads="1"/>
          </p:cNvSpPr>
          <p:nvPr/>
        </p:nvSpPr>
        <p:spPr bwMode="auto">
          <a:xfrm>
            <a:off x="1897063" y="4192588"/>
            <a:ext cx="304800" cy="990600"/>
          </a:xfrm>
          <a:prstGeom prst="upArrow">
            <a:avLst>
              <a:gd name="adj1" fmla="val 50000"/>
              <a:gd name="adj2" fmla="val 108333"/>
            </a:avLst>
          </a:prstGeom>
          <a:solidFill>
            <a:srgbClr val="FF0000"/>
          </a:solidFill>
          <a:ln w="9525">
            <a:solidFill>
              <a:schemeClr val="tx1"/>
            </a:solidFill>
            <a:miter lim="800000"/>
            <a:headEnd/>
            <a:tailEnd/>
          </a:ln>
        </p:spPr>
        <p:txBody>
          <a:bodyPr wrap="none" anchor="ctr"/>
          <a:lstStyle/>
          <a:p>
            <a:endParaRPr lang="hu-HU"/>
          </a:p>
        </p:txBody>
      </p:sp>
      <p:sp>
        <p:nvSpPr>
          <p:cNvPr id="145417" name="AutoShape 9"/>
          <p:cNvSpPr>
            <a:spLocks noChangeArrowheads="1"/>
          </p:cNvSpPr>
          <p:nvPr/>
        </p:nvSpPr>
        <p:spPr bwMode="auto">
          <a:xfrm>
            <a:off x="1914525" y="3146425"/>
            <a:ext cx="304800" cy="990600"/>
          </a:xfrm>
          <a:prstGeom prst="upArrow">
            <a:avLst>
              <a:gd name="adj1" fmla="val 50000"/>
              <a:gd name="adj2" fmla="val 108333"/>
            </a:avLst>
          </a:prstGeom>
          <a:solidFill>
            <a:srgbClr val="FF9900"/>
          </a:solidFill>
          <a:ln w="9525">
            <a:solidFill>
              <a:schemeClr val="tx1"/>
            </a:solidFill>
            <a:miter lim="800000"/>
            <a:headEnd/>
            <a:tailEnd/>
          </a:ln>
        </p:spPr>
        <p:txBody>
          <a:bodyPr wrap="none" anchor="ctr"/>
          <a:lstStyle/>
          <a:p>
            <a:endParaRPr lang="hu-HU"/>
          </a:p>
        </p:txBody>
      </p:sp>
      <p:sp>
        <p:nvSpPr>
          <p:cNvPr id="145418" name="AutoShape 10"/>
          <p:cNvSpPr>
            <a:spLocks noChangeArrowheads="1"/>
          </p:cNvSpPr>
          <p:nvPr/>
        </p:nvSpPr>
        <p:spPr bwMode="auto">
          <a:xfrm>
            <a:off x="1938338" y="1425575"/>
            <a:ext cx="304800" cy="1649413"/>
          </a:xfrm>
          <a:prstGeom prst="upArrow">
            <a:avLst>
              <a:gd name="adj1" fmla="val 50000"/>
              <a:gd name="adj2" fmla="val 108329"/>
            </a:avLst>
          </a:prstGeom>
          <a:solidFill>
            <a:srgbClr val="00CCFF"/>
          </a:solidFill>
          <a:ln w="9525">
            <a:solidFill>
              <a:schemeClr val="tx1"/>
            </a:solidFill>
            <a:miter lim="800000"/>
            <a:headEnd/>
            <a:tailEnd/>
          </a:ln>
        </p:spPr>
        <p:txBody>
          <a:bodyPr wrap="none" anchor="ctr"/>
          <a:lstStyle/>
          <a:p>
            <a:pPr algn="ctr"/>
            <a:endParaRPr lang="hu-HU"/>
          </a:p>
        </p:txBody>
      </p:sp>
      <p:pic>
        <p:nvPicPr>
          <p:cNvPr id="145419" name="Picture 11"/>
          <p:cNvPicPr>
            <a:picLocks noChangeAspect="1" noChangeArrowheads="1"/>
          </p:cNvPicPr>
          <p:nvPr/>
        </p:nvPicPr>
        <p:blipFill>
          <a:blip r:embed="rId4" cstate="print"/>
          <a:srcRect/>
          <a:stretch>
            <a:fillRect/>
          </a:stretch>
        </p:blipFill>
        <p:spPr bwMode="auto">
          <a:xfrm>
            <a:off x="8496300" y="4581525"/>
            <a:ext cx="3422650" cy="2087563"/>
          </a:xfrm>
          <a:prstGeom prst="rect">
            <a:avLst/>
          </a:prstGeom>
          <a:noFill/>
          <a:ln w="9525">
            <a:noFill/>
            <a:miter lim="800000"/>
            <a:headEnd/>
            <a:tailEnd/>
          </a:ln>
        </p:spPr>
      </p:pic>
      <p:sp>
        <p:nvSpPr>
          <p:cNvPr id="145420" name="Text Box 12"/>
          <p:cNvSpPr txBox="1">
            <a:spLocks noChangeArrowheads="1"/>
          </p:cNvSpPr>
          <p:nvPr/>
        </p:nvSpPr>
        <p:spPr bwMode="auto">
          <a:xfrm>
            <a:off x="2578100" y="4344988"/>
            <a:ext cx="5240338" cy="523875"/>
          </a:xfrm>
          <a:prstGeom prst="rect">
            <a:avLst/>
          </a:prstGeom>
          <a:noFill/>
          <a:ln w="9525">
            <a:noFill/>
            <a:miter lim="800000"/>
            <a:headEnd/>
            <a:tailEnd/>
          </a:ln>
        </p:spPr>
        <p:txBody>
          <a:bodyPr wrap="none">
            <a:spAutoFit/>
          </a:bodyPr>
          <a:lstStyle/>
          <a:p>
            <a:pPr algn="ctr">
              <a:buFontTx/>
              <a:buChar char="•"/>
            </a:pPr>
            <a:r>
              <a:rPr lang="hu-HU" sz="2800" b="1">
                <a:solidFill>
                  <a:srgbClr val="FF0000"/>
                </a:solidFill>
              </a:rPr>
              <a:t> Jóllakás: legyen kellő mennyiség</a:t>
            </a:r>
            <a:endParaRPr lang="en-GB" sz="2800" b="1">
              <a:solidFill>
                <a:srgbClr val="FF0000"/>
              </a:solidFill>
            </a:endParaRPr>
          </a:p>
        </p:txBody>
      </p:sp>
      <p:pic>
        <p:nvPicPr>
          <p:cNvPr id="145421" name="Picture 13"/>
          <p:cNvPicPr>
            <a:picLocks noChangeAspect="1" noChangeArrowheads="1"/>
          </p:cNvPicPr>
          <p:nvPr/>
        </p:nvPicPr>
        <p:blipFill>
          <a:blip r:embed="rId5" cstate="print"/>
          <a:srcRect/>
          <a:stretch>
            <a:fillRect/>
          </a:stretch>
        </p:blipFill>
        <p:spPr bwMode="auto">
          <a:xfrm>
            <a:off x="8496300" y="4508500"/>
            <a:ext cx="3455988" cy="2127250"/>
          </a:xfrm>
          <a:prstGeom prst="rect">
            <a:avLst/>
          </a:prstGeom>
          <a:noFill/>
          <a:ln w="9525">
            <a:noFill/>
            <a:miter lim="800000"/>
            <a:headEnd/>
            <a:tailEnd/>
          </a:ln>
        </p:spPr>
      </p:pic>
      <p:sp>
        <p:nvSpPr>
          <p:cNvPr id="145422" name="Text Box 14"/>
          <p:cNvSpPr txBox="1">
            <a:spLocks noChangeArrowheads="1"/>
          </p:cNvSpPr>
          <p:nvPr/>
        </p:nvSpPr>
        <p:spPr bwMode="auto">
          <a:xfrm>
            <a:off x="2578100" y="3357563"/>
            <a:ext cx="5892800" cy="522287"/>
          </a:xfrm>
          <a:prstGeom prst="rect">
            <a:avLst/>
          </a:prstGeom>
          <a:noFill/>
          <a:ln w="9525">
            <a:noFill/>
            <a:miter lim="800000"/>
            <a:headEnd/>
            <a:tailEnd/>
          </a:ln>
        </p:spPr>
        <p:txBody>
          <a:bodyPr wrap="none">
            <a:spAutoFit/>
          </a:bodyPr>
          <a:lstStyle/>
          <a:p>
            <a:pPr algn="ctr">
              <a:buFontTx/>
              <a:buChar char="•"/>
            </a:pPr>
            <a:r>
              <a:rPr lang="hu-HU" sz="2800" b="1">
                <a:solidFill>
                  <a:srgbClr val="FF9900"/>
                </a:solidFill>
              </a:rPr>
              <a:t> Biztonságos: kevesebb szennyeződés</a:t>
            </a:r>
            <a:endParaRPr lang="en-GB" sz="2800" b="1">
              <a:solidFill>
                <a:srgbClr val="FF9900"/>
              </a:solidFill>
            </a:endParaRPr>
          </a:p>
        </p:txBody>
      </p:sp>
      <p:sp>
        <p:nvSpPr>
          <p:cNvPr id="145423" name="Text Box 15"/>
          <p:cNvSpPr txBox="1">
            <a:spLocks noChangeArrowheads="1"/>
          </p:cNvSpPr>
          <p:nvPr/>
        </p:nvSpPr>
        <p:spPr bwMode="auto">
          <a:xfrm>
            <a:off x="2562225" y="5422900"/>
            <a:ext cx="3509963" cy="522288"/>
          </a:xfrm>
          <a:prstGeom prst="rect">
            <a:avLst/>
          </a:prstGeom>
          <a:noFill/>
          <a:ln w="9525">
            <a:noFill/>
            <a:miter lim="800000"/>
            <a:headEnd/>
            <a:tailEnd/>
          </a:ln>
        </p:spPr>
        <p:txBody>
          <a:bodyPr wrap="none">
            <a:spAutoFit/>
          </a:bodyPr>
          <a:lstStyle/>
          <a:p>
            <a:pPr algn="ctr">
              <a:buFontTx/>
              <a:buChar char="•"/>
            </a:pPr>
            <a:r>
              <a:rPr lang="hu-HU" sz="2800" b="1">
                <a:solidFill>
                  <a:srgbClr val="993300"/>
                </a:solidFill>
              </a:rPr>
              <a:t> Túlélés: enni valamit</a:t>
            </a:r>
            <a:endParaRPr lang="en-GB" sz="2800" b="1">
              <a:solidFill>
                <a:srgbClr val="993300"/>
              </a:solidFill>
            </a:endParaRPr>
          </a:p>
        </p:txBody>
      </p:sp>
      <p:sp>
        <p:nvSpPr>
          <p:cNvPr id="145424" name="Text Box 16"/>
          <p:cNvSpPr txBox="1">
            <a:spLocks noChangeArrowheads="1"/>
          </p:cNvSpPr>
          <p:nvPr/>
        </p:nvSpPr>
        <p:spPr bwMode="auto">
          <a:xfrm>
            <a:off x="2495550" y="2217738"/>
            <a:ext cx="5059363" cy="584200"/>
          </a:xfrm>
          <a:prstGeom prst="rect">
            <a:avLst/>
          </a:prstGeom>
          <a:noFill/>
          <a:ln w="9525">
            <a:noFill/>
            <a:miter lim="800000"/>
            <a:headEnd/>
            <a:tailEnd/>
          </a:ln>
        </p:spPr>
        <p:txBody>
          <a:bodyPr wrap="none">
            <a:spAutoFit/>
          </a:bodyPr>
          <a:lstStyle/>
          <a:p>
            <a:pPr algn="ctr">
              <a:buFontTx/>
              <a:buChar char="•"/>
            </a:pPr>
            <a:r>
              <a:rPr lang="hu-HU" sz="3200" b="1">
                <a:solidFill>
                  <a:srgbClr val="0066FF"/>
                </a:solidFill>
              </a:rPr>
              <a:t> Egészséges: élvezet mellett</a:t>
            </a:r>
            <a:endParaRPr lang="en-GB" sz="3200" b="1">
              <a:solidFill>
                <a:srgbClr val="0066FF"/>
              </a:solidFill>
            </a:endParaRPr>
          </a:p>
        </p:txBody>
      </p:sp>
      <p:sp>
        <p:nvSpPr>
          <p:cNvPr id="145425" name="Text Box 17"/>
          <p:cNvSpPr txBox="1">
            <a:spLocks noChangeArrowheads="1"/>
          </p:cNvSpPr>
          <p:nvPr/>
        </p:nvSpPr>
        <p:spPr bwMode="auto">
          <a:xfrm>
            <a:off x="2381250" y="1244600"/>
            <a:ext cx="7754938" cy="646113"/>
          </a:xfrm>
          <a:prstGeom prst="rect">
            <a:avLst/>
          </a:prstGeom>
          <a:noFill/>
          <a:ln w="9525">
            <a:noFill/>
            <a:miter lim="800000"/>
            <a:headEnd/>
            <a:tailEnd/>
          </a:ln>
        </p:spPr>
        <p:txBody>
          <a:bodyPr wrap="none">
            <a:spAutoFit/>
          </a:bodyPr>
          <a:lstStyle/>
          <a:p>
            <a:pPr algn="ctr">
              <a:buFontTx/>
              <a:buChar char="•"/>
            </a:pPr>
            <a:r>
              <a:rPr lang="hu-HU" sz="3200" b="1"/>
              <a:t> </a:t>
            </a:r>
            <a:r>
              <a:rPr lang="hu-HU" sz="3600" b="1"/>
              <a:t>Terápiás hatás: „gyógyszer-élelmiszer</a:t>
            </a:r>
            <a:r>
              <a:rPr lang="hu-HU" sz="3200" b="1"/>
              <a:t>”</a:t>
            </a:r>
            <a:endParaRPr lang="en-GB" sz="3200" b="1"/>
          </a:p>
        </p:txBody>
      </p:sp>
      <p:pic>
        <p:nvPicPr>
          <p:cNvPr id="145426" name="Picture 18" descr="C:\Documents and Settings\Rendszergazda\Asztal\képek-anyunak\haccp.jpg"/>
          <p:cNvPicPr>
            <a:picLocks noChangeAspect="1" noChangeArrowheads="1"/>
          </p:cNvPicPr>
          <p:nvPr/>
        </p:nvPicPr>
        <p:blipFill>
          <a:blip r:embed="rId6" cstate="print"/>
          <a:srcRect/>
          <a:stretch>
            <a:fillRect/>
          </a:stretch>
        </p:blipFill>
        <p:spPr bwMode="auto">
          <a:xfrm>
            <a:off x="8688388" y="4508500"/>
            <a:ext cx="3168650" cy="21875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5412"/>
                                        </p:tgtEl>
                                        <p:attrNameLst>
                                          <p:attrName>style.visibility</p:attrName>
                                        </p:attrNameLst>
                                      </p:cBhvr>
                                      <p:to>
                                        <p:strVal val="visible"/>
                                      </p:to>
                                    </p:set>
                                    <p:anim calcmode="lin" valueType="num">
                                      <p:cBhvr additive="base">
                                        <p:cTn id="7" dur="500" fill="hold"/>
                                        <p:tgtEl>
                                          <p:spTgt spid="145412"/>
                                        </p:tgtEl>
                                        <p:attrNameLst>
                                          <p:attrName>ppt_x</p:attrName>
                                        </p:attrNameLst>
                                      </p:cBhvr>
                                      <p:tavLst>
                                        <p:tav tm="0">
                                          <p:val>
                                            <p:strVal val="#ppt_x"/>
                                          </p:val>
                                        </p:tav>
                                        <p:tav tm="100000">
                                          <p:val>
                                            <p:strVal val="#ppt_x"/>
                                          </p:val>
                                        </p:tav>
                                      </p:tavLst>
                                    </p:anim>
                                    <p:anim calcmode="lin" valueType="num">
                                      <p:cBhvr additive="base">
                                        <p:cTn id="8" dur="500" fill="hold"/>
                                        <p:tgtEl>
                                          <p:spTgt spid="1454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1000"/>
                                  </p:stCondLst>
                                  <p:childTnLst>
                                    <p:set>
                                      <p:cBhvr>
                                        <p:cTn id="11" dur="1" fill="hold">
                                          <p:stCondLst>
                                            <p:cond delay="0"/>
                                          </p:stCondLst>
                                        </p:cTn>
                                        <p:tgtEl>
                                          <p:spTgt spid="145414"/>
                                        </p:tgtEl>
                                        <p:attrNameLst>
                                          <p:attrName>style.visibility</p:attrName>
                                        </p:attrNameLst>
                                      </p:cBhvr>
                                      <p:to>
                                        <p:strVal val="visible"/>
                                      </p:to>
                                    </p:set>
                                    <p:animEffect transition="in" filter="slide(fromTop)">
                                      <p:cBhvr>
                                        <p:cTn id="12" dur="500"/>
                                        <p:tgtEl>
                                          <p:spTgt spid="145414"/>
                                        </p:tgtEl>
                                      </p:cBhvr>
                                    </p:animEffec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499"/>
                                          </p:stCondLst>
                                        </p:cTn>
                                        <p:tgtEl>
                                          <p:spTgt spid="145423"/>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nodeType="afterEffect">
                                  <p:stCondLst>
                                    <p:cond delay="1000"/>
                                  </p:stCondLst>
                                  <p:childTnLst>
                                    <p:set>
                                      <p:cBhvr>
                                        <p:cTn id="18" dur="1" fill="hold">
                                          <p:stCondLst>
                                            <p:cond delay="499"/>
                                          </p:stCondLst>
                                        </p:cTn>
                                        <p:tgtEl>
                                          <p:spTgt spid="145410"/>
                                        </p:tgtEl>
                                        <p:attrNameLst>
                                          <p:attrName>style.visibility</p:attrName>
                                        </p:attrNameLst>
                                      </p:cBhvr>
                                      <p:to>
                                        <p:strVal val="visible"/>
                                      </p:to>
                                    </p:set>
                                  </p:childTnLst>
                                </p:cTn>
                              </p:par>
                            </p:childTnLst>
                          </p:cTn>
                        </p:par>
                        <p:par>
                          <p:cTn id="19" fill="hold">
                            <p:stCondLst>
                              <p:cond delay="5000"/>
                            </p:stCondLst>
                            <p:childTnLst>
                              <p:par>
                                <p:cTn id="20" presetID="2" presetClass="entr" presetSubtype="4" fill="hold" grpId="0" nodeType="afterEffect">
                                  <p:stCondLst>
                                    <p:cond delay="1000"/>
                                  </p:stCondLst>
                                  <p:childTnLst>
                                    <p:set>
                                      <p:cBhvr>
                                        <p:cTn id="21" dur="1" fill="hold">
                                          <p:stCondLst>
                                            <p:cond delay="0"/>
                                          </p:stCondLst>
                                        </p:cTn>
                                        <p:tgtEl>
                                          <p:spTgt spid="145415"/>
                                        </p:tgtEl>
                                        <p:attrNameLst>
                                          <p:attrName>style.visibility</p:attrName>
                                        </p:attrNameLst>
                                      </p:cBhvr>
                                      <p:to>
                                        <p:strVal val="visible"/>
                                      </p:to>
                                    </p:set>
                                    <p:anim calcmode="lin" valueType="num">
                                      <p:cBhvr additive="base">
                                        <p:cTn id="22" dur="500" fill="hold"/>
                                        <p:tgtEl>
                                          <p:spTgt spid="145415"/>
                                        </p:tgtEl>
                                        <p:attrNameLst>
                                          <p:attrName>ppt_x</p:attrName>
                                        </p:attrNameLst>
                                      </p:cBhvr>
                                      <p:tavLst>
                                        <p:tav tm="0">
                                          <p:val>
                                            <p:strVal val="#ppt_x"/>
                                          </p:val>
                                        </p:tav>
                                        <p:tav tm="100000">
                                          <p:val>
                                            <p:strVal val="#ppt_x"/>
                                          </p:val>
                                        </p:tav>
                                      </p:tavLst>
                                    </p:anim>
                                    <p:anim calcmode="lin" valueType="num">
                                      <p:cBhvr additive="base">
                                        <p:cTn id="23" dur="500" fill="hold"/>
                                        <p:tgtEl>
                                          <p:spTgt spid="145415"/>
                                        </p:tgtEl>
                                        <p:attrNameLst>
                                          <p:attrName>ppt_y</p:attrName>
                                        </p:attrNameLst>
                                      </p:cBhvr>
                                      <p:tavLst>
                                        <p:tav tm="0">
                                          <p:val>
                                            <p:strVal val="1+#ppt_h/2"/>
                                          </p:val>
                                        </p:tav>
                                        <p:tav tm="100000">
                                          <p:val>
                                            <p:strVal val="#ppt_y"/>
                                          </p:val>
                                        </p:tav>
                                      </p:tavLst>
                                    </p:anim>
                                  </p:childTnLst>
                                </p:cTn>
                              </p:par>
                            </p:childTnLst>
                          </p:cTn>
                        </p:par>
                        <p:par>
                          <p:cTn id="24" fill="hold">
                            <p:stCondLst>
                              <p:cond delay="6500"/>
                            </p:stCondLst>
                            <p:childTnLst>
                              <p:par>
                                <p:cTn id="25" presetID="1" presetClass="entr" presetSubtype="0" fill="hold" grpId="0" nodeType="afterEffect">
                                  <p:stCondLst>
                                    <p:cond delay="1000"/>
                                  </p:stCondLst>
                                  <p:childTnLst>
                                    <p:set>
                                      <p:cBhvr>
                                        <p:cTn id="26" dur="1" fill="hold">
                                          <p:stCondLst>
                                            <p:cond delay="499"/>
                                          </p:stCondLst>
                                        </p:cTn>
                                        <p:tgtEl>
                                          <p:spTgt spid="145420"/>
                                        </p:tgtEl>
                                        <p:attrNameLst>
                                          <p:attrName>style.visibility</p:attrName>
                                        </p:attrNameLst>
                                      </p:cBhvr>
                                      <p:to>
                                        <p:strVal val="visible"/>
                                      </p:to>
                                    </p:set>
                                  </p:childTnLst>
                                </p:cTn>
                              </p:par>
                            </p:childTnLst>
                          </p:cTn>
                        </p:par>
                        <p:par>
                          <p:cTn id="27" fill="hold">
                            <p:stCondLst>
                              <p:cond delay="8000"/>
                            </p:stCondLst>
                            <p:childTnLst>
                              <p:par>
                                <p:cTn id="28" presetID="1" presetClass="entr" presetSubtype="0" fill="hold" nodeType="afterEffect">
                                  <p:stCondLst>
                                    <p:cond delay="1000"/>
                                  </p:stCondLst>
                                  <p:childTnLst>
                                    <p:set>
                                      <p:cBhvr>
                                        <p:cTn id="29" dur="1" fill="hold">
                                          <p:stCondLst>
                                            <p:cond delay="499"/>
                                          </p:stCondLst>
                                        </p:cTn>
                                        <p:tgtEl>
                                          <p:spTgt spid="145411"/>
                                        </p:tgtEl>
                                        <p:attrNameLst>
                                          <p:attrName>style.visibility</p:attrName>
                                        </p:attrNameLst>
                                      </p:cBhvr>
                                      <p:to>
                                        <p:strVal val="visible"/>
                                      </p:to>
                                    </p:set>
                                  </p:childTnLst>
                                </p:cTn>
                              </p:par>
                            </p:childTnLst>
                          </p:cTn>
                        </p:par>
                        <p:par>
                          <p:cTn id="30" fill="hold">
                            <p:stCondLst>
                              <p:cond delay="9500"/>
                            </p:stCondLst>
                            <p:childTnLst>
                              <p:par>
                                <p:cTn id="31" presetID="2" presetClass="entr" presetSubtype="4" fill="hold" grpId="0" nodeType="afterEffect">
                                  <p:stCondLst>
                                    <p:cond delay="1000"/>
                                  </p:stCondLst>
                                  <p:childTnLst>
                                    <p:set>
                                      <p:cBhvr>
                                        <p:cTn id="32" dur="1" fill="hold">
                                          <p:stCondLst>
                                            <p:cond delay="0"/>
                                          </p:stCondLst>
                                        </p:cTn>
                                        <p:tgtEl>
                                          <p:spTgt spid="145416"/>
                                        </p:tgtEl>
                                        <p:attrNameLst>
                                          <p:attrName>style.visibility</p:attrName>
                                        </p:attrNameLst>
                                      </p:cBhvr>
                                      <p:to>
                                        <p:strVal val="visible"/>
                                      </p:to>
                                    </p:set>
                                    <p:anim calcmode="lin" valueType="num">
                                      <p:cBhvr additive="base">
                                        <p:cTn id="33" dur="500" fill="hold"/>
                                        <p:tgtEl>
                                          <p:spTgt spid="145416"/>
                                        </p:tgtEl>
                                        <p:attrNameLst>
                                          <p:attrName>ppt_x</p:attrName>
                                        </p:attrNameLst>
                                      </p:cBhvr>
                                      <p:tavLst>
                                        <p:tav tm="0">
                                          <p:val>
                                            <p:strVal val="#ppt_x"/>
                                          </p:val>
                                        </p:tav>
                                        <p:tav tm="100000">
                                          <p:val>
                                            <p:strVal val="#ppt_x"/>
                                          </p:val>
                                        </p:tav>
                                      </p:tavLst>
                                    </p:anim>
                                    <p:anim calcmode="lin" valueType="num">
                                      <p:cBhvr additive="base">
                                        <p:cTn id="34" dur="500" fill="hold"/>
                                        <p:tgtEl>
                                          <p:spTgt spid="145416"/>
                                        </p:tgtEl>
                                        <p:attrNameLst>
                                          <p:attrName>ppt_y</p:attrName>
                                        </p:attrNameLst>
                                      </p:cBhvr>
                                      <p:tavLst>
                                        <p:tav tm="0">
                                          <p:val>
                                            <p:strVal val="1+#ppt_h/2"/>
                                          </p:val>
                                        </p:tav>
                                        <p:tav tm="100000">
                                          <p:val>
                                            <p:strVal val="#ppt_y"/>
                                          </p:val>
                                        </p:tav>
                                      </p:tavLst>
                                    </p:anim>
                                  </p:childTnLst>
                                </p:cTn>
                              </p:par>
                            </p:childTnLst>
                          </p:cTn>
                        </p:par>
                        <p:par>
                          <p:cTn id="35" fill="hold">
                            <p:stCondLst>
                              <p:cond delay="11000"/>
                            </p:stCondLst>
                            <p:childTnLst>
                              <p:par>
                                <p:cTn id="36" presetID="1" presetClass="entr" presetSubtype="0" fill="hold" grpId="0" nodeType="afterEffect">
                                  <p:stCondLst>
                                    <p:cond delay="1000"/>
                                  </p:stCondLst>
                                  <p:childTnLst>
                                    <p:set>
                                      <p:cBhvr>
                                        <p:cTn id="37" dur="1" fill="hold">
                                          <p:stCondLst>
                                            <p:cond delay="499"/>
                                          </p:stCondLst>
                                        </p:cTn>
                                        <p:tgtEl>
                                          <p:spTgt spid="145422"/>
                                        </p:tgtEl>
                                        <p:attrNameLst>
                                          <p:attrName>style.visibility</p:attrName>
                                        </p:attrNameLst>
                                      </p:cBhvr>
                                      <p:to>
                                        <p:strVal val="visible"/>
                                      </p:to>
                                    </p:set>
                                  </p:childTnLst>
                                </p:cTn>
                              </p:par>
                            </p:childTnLst>
                          </p:cTn>
                        </p:par>
                        <p:par>
                          <p:cTn id="38" fill="hold">
                            <p:stCondLst>
                              <p:cond delay="12500"/>
                            </p:stCondLst>
                            <p:childTnLst>
                              <p:par>
                                <p:cTn id="39" presetID="1" presetClass="entr" presetSubtype="0" fill="hold" nodeType="afterEffect">
                                  <p:stCondLst>
                                    <p:cond delay="1000"/>
                                  </p:stCondLst>
                                  <p:childTnLst>
                                    <p:set>
                                      <p:cBhvr>
                                        <p:cTn id="40" dur="1" fill="hold">
                                          <p:stCondLst>
                                            <p:cond delay="499"/>
                                          </p:stCondLst>
                                        </p:cTn>
                                        <p:tgtEl>
                                          <p:spTgt spid="145419"/>
                                        </p:tgtEl>
                                        <p:attrNameLst>
                                          <p:attrName>style.visibility</p:attrName>
                                        </p:attrNameLst>
                                      </p:cBhvr>
                                      <p:to>
                                        <p:strVal val="visible"/>
                                      </p:to>
                                    </p:set>
                                  </p:childTnLst>
                                </p:cTn>
                              </p:par>
                            </p:childTnLst>
                          </p:cTn>
                        </p:par>
                        <p:par>
                          <p:cTn id="41" fill="hold">
                            <p:stCondLst>
                              <p:cond delay="14000"/>
                            </p:stCondLst>
                            <p:childTnLst>
                              <p:par>
                                <p:cTn id="42" presetID="2" presetClass="entr" presetSubtype="4" fill="hold" grpId="0" nodeType="afterEffect">
                                  <p:stCondLst>
                                    <p:cond delay="1000"/>
                                  </p:stCondLst>
                                  <p:childTnLst>
                                    <p:set>
                                      <p:cBhvr>
                                        <p:cTn id="43" dur="1" fill="hold">
                                          <p:stCondLst>
                                            <p:cond delay="0"/>
                                          </p:stCondLst>
                                        </p:cTn>
                                        <p:tgtEl>
                                          <p:spTgt spid="145417"/>
                                        </p:tgtEl>
                                        <p:attrNameLst>
                                          <p:attrName>style.visibility</p:attrName>
                                        </p:attrNameLst>
                                      </p:cBhvr>
                                      <p:to>
                                        <p:strVal val="visible"/>
                                      </p:to>
                                    </p:set>
                                    <p:anim calcmode="lin" valueType="num">
                                      <p:cBhvr additive="base">
                                        <p:cTn id="44" dur="500" fill="hold"/>
                                        <p:tgtEl>
                                          <p:spTgt spid="145417"/>
                                        </p:tgtEl>
                                        <p:attrNameLst>
                                          <p:attrName>ppt_x</p:attrName>
                                        </p:attrNameLst>
                                      </p:cBhvr>
                                      <p:tavLst>
                                        <p:tav tm="0">
                                          <p:val>
                                            <p:strVal val="#ppt_x"/>
                                          </p:val>
                                        </p:tav>
                                        <p:tav tm="100000">
                                          <p:val>
                                            <p:strVal val="#ppt_x"/>
                                          </p:val>
                                        </p:tav>
                                      </p:tavLst>
                                    </p:anim>
                                    <p:anim calcmode="lin" valueType="num">
                                      <p:cBhvr additive="base">
                                        <p:cTn id="45" dur="500" fill="hold"/>
                                        <p:tgtEl>
                                          <p:spTgt spid="145417"/>
                                        </p:tgtEl>
                                        <p:attrNameLst>
                                          <p:attrName>ppt_y</p:attrName>
                                        </p:attrNameLst>
                                      </p:cBhvr>
                                      <p:tavLst>
                                        <p:tav tm="0">
                                          <p:val>
                                            <p:strVal val="1+#ppt_h/2"/>
                                          </p:val>
                                        </p:tav>
                                        <p:tav tm="100000">
                                          <p:val>
                                            <p:strVal val="#ppt_y"/>
                                          </p:val>
                                        </p:tav>
                                      </p:tavLst>
                                    </p:anim>
                                  </p:childTnLst>
                                </p:cTn>
                              </p:par>
                            </p:childTnLst>
                          </p:cTn>
                        </p:par>
                        <p:par>
                          <p:cTn id="46" fill="hold">
                            <p:stCondLst>
                              <p:cond delay="15500"/>
                            </p:stCondLst>
                            <p:childTnLst>
                              <p:par>
                                <p:cTn id="47" presetID="1" presetClass="entr" presetSubtype="0" fill="hold" grpId="0" nodeType="afterEffect">
                                  <p:stCondLst>
                                    <p:cond delay="1000"/>
                                  </p:stCondLst>
                                  <p:childTnLst>
                                    <p:set>
                                      <p:cBhvr>
                                        <p:cTn id="48" dur="1" fill="hold">
                                          <p:stCondLst>
                                            <p:cond delay="499"/>
                                          </p:stCondLst>
                                        </p:cTn>
                                        <p:tgtEl>
                                          <p:spTgt spid="145424"/>
                                        </p:tgtEl>
                                        <p:attrNameLst>
                                          <p:attrName>style.visibility</p:attrName>
                                        </p:attrNameLst>
                                      </p:cBhvr>
                                      <p:to>
                                        <p:strVal val="visible"/>
                                      </p:to>
                                    </p:set>
                                  </p:childTnLst>
                                </p:cTn>
                              </p:par>
                            </p:childTnLst>
                          </p:cTn>
                        </p:par>
                        <p:par>
                          <p:cTn id="49" fill="hold">
                            <p:stCondLst>
                              <p:cond delay="17000"/>
                            </p:stCondLst>
                            <p:childTnLst>
                              <p:par>
                                <p:cTn id="50" presetID="1" presetClass="entr" presetSubtype="0" fill="hold" nodeType="afterEffect">
                                  <p:stCondLst>
                                    <p:cond delay="1000"/>
                                  </p:stCondLst>
                                  <p:childTnLst>
                                    <p:set>
                                      <p:cBhvr>
                                        <p:cTn id="51" dur="1" fill="hold">
                                          <p:stCondLst>
                                            <p:cond delay="499"/>
                                          </p:stCondLst>
                                        </p:cTn>
                                        <p:tgtEl>
                                          <p:spTgt spid="145421"/>
                                        </p:tgtEl>
                                        <p:attrNameLst>
                                          <p:attrName>style.visibility</p:attrName>
                                        </p:attrNameLst>
                                      </p:cBhvr>
                                      <p:to>
                                        <p:strVal val="visible"/>
                                      </p:to>
                                    </p:set>
                                  </p:childTnLst>
                                </p:cTn>
                              </p:par>
                            </p:childTnLst>
                          </p:cTn>
                        </p:par>
                        <p:par>
                          <p:cTn id="52" fill="hold">
                            <p:stCondLst>
                              <p:cond delay="18500"/>
                            </p:stCondLst>
                            <p:childTnLst>
                              <p:par>
                                <p:cTn id="53" presetID="2" presetClass="entr" presetSubtype="4" fill="hold" grpId="0" nodeType="afterEffect">
                                  <p:stCondLst>
                                    <p:cond delay="1000"/>
                                  </p:stCondLst>
                                  <p:childTnLst>
                                    <p:set>
                                      <p:cBhvr>
                                        <p:cTn id="54" dur="1" fill="hold">
                                          <p:stCondLst>
                                            <p:cond delay="0"/>
                                          </p:stCondLst>
                                        </p:cTn>
                                        <p:tgtEl>
                                          <p:spTgt spid="145418"/>
                                        </p:tgtEl>
                                        <p:attrNameLst>
                                          <p:attrName>style.visibility</p:attrName>
                                        </p:attrNameLst>
                                      </p:cBhvr>
                                      <p:to>
                                        <p:strVal val="visible"/>
                                      </p:to>
                                    </p:set>
                                    <p:anim calcmode="lin" valueType="num">
                                      <p:cBhvr additive="base">
                                        <p:cTn id="55" dur="500" fill="hold"/>
                                        <p:tgtEl>
                                          <p:spTgt spid="145418"/>
                                        </p:tgtEl>
                                        <p:attrNameLst>
                                          <p:attrName>ppt_x</p:attrName>
                                        </p:attrNameLst>
                                      </p:cBhvr>
                                      <p:tavLst>
                                        <p:tav tm="0">
                                          <p:val>
                                            <p:strVal val="#ppt_x"/>
                                          </p:val>
                                        </p:tav>
                                        <p:tav tm="100000">
                                          <p:val>
                                            <p:strVal val="#ppt_x"/>
                                          </p:val>
                                        </p:tav>
                                      </p:tavLst>
                                    </p:anim>
                                    <p:anim calcmode="lin" valueType="num">
                                      <p:cBhvr additive="base">
                                        <p:cTn id="56" dur="500" fill="hold"/>
                                        <p:tgtEl>
                                          <p:spTgt spid="145418"/>
                                        </p:tgtEl>
                                        <p:attrNameLst>
                                          <p:attrName>ppt_y</p:attrName>
                                        </p:attrNameLst>
                                      </p:cBhvr>
                                      <p:tavLst>
                                        <p:tav tm="0">
                                          <p:val>
                                            <p:strVal val="1+#ppt_h/2"/>
                                          </p:val>
                                        </p:tav>
                                        <p:tav tm="100000">
                                          <p:val>
                                            <p:strVal val="#ppt_y"/>
                                          </p:val>
                                        </p:tav>
                                      </p:tavLst>
                                    </p:anim>
                                  </p:childTnLst>
                                </p:cTn>
                              </p:par>
                            </p:childTnLst>
                          </p:cTn>
                        </p:par>
                        <p:par>
                          <p:cTn id="57" fill="hold">
                            <p:stCondLst>
                              <p:cond delay="20000"/>
                            </p:stCondLst>
                            <p:childTnLst>
                              <p:par>
                                <p:cTn id="58" presetID="1" presetClass="entr" presetSubtype="0" fill="hold" grpId="0" nodeType="afterEffect">
                                  <p:stCondLst>
                                    <p:cond delay="1000"/>
                                  </p:stCondLst>
                                  <p:childTnLst>
                                    <p:set>
                                      <p:cBhvr>
                                        <p:cTn id="59" dur="1" fill="hold">
                                          <p:stCondLst>
                                            <p:cond delay="499"/>
                                          </p:stCondLst>
                                        </p:cTn>
                                        <p:tgtEl>
                                          <p:spTgt spid="145425"/>
                                        </p:tgtEl>
                                        <p:attrNameLst>
                                          <p:attrName>style.visibility</p:attrName>
                                        </p:attrNameLst>
                                      </p:cBhvr>
                                      <p:to>
                                        <p:strVal val="visible"/>
                                      </p:to>
                                    </p:set>
                                  </p:childTnLst>
                                </p:cTn>
                              </p:par>
                            </p:childTnLst>
                          </p:cTn>
                        </p:par>
                        <p:par>
                          <p:cTn id="60" fill="hold">
                            <p:stCondLst>
                              <p:cond delay="21500"/>
                            </p:stCondLst>
                            <p:childTnLst>
                              <p:par>
                                <p:cTn id="61" presetID="15" presetClass="entr" presetSubtype="0" fill="hold" nodeType="afterEffect">
                                  <p:stCondLst>
                                    <p:cond delay="1000"/>
                                  </p:stCondLst>
                                  <p:childTnLst>
                                    <p:set>
                                      <p:cBhvr>
                                        <p:cTn id="62" dur="1" fill="hold">
                                          <p:stCondLst>
                                            <p:cond delay="0"/>
                                          </p:stCondLst>
                                        </p:cTn>
                                        <p:tgtEl>
                                          <p:spTgt spid="145426"/>
                                        </p:tgtEl>
                                        <p:attrNameLst>
                                          <p:attrName>style.visibility</p:attrName>
                                        </p:attrNameLst>
                                      </p:cBhvr>
                                      <p:to>
                                        <p:strVal val="visible"/>
                                      </p:to>
                                    </p:set>
                                    <p:anim calcmode="lin" valueType="num">
                                      <p:cBhvr>
                                        <p:cTn id="63" dur="1000" fill="hold"/>
                                        <p:tgtEl>
                                          <p:spTgt spid="145426"/>
                                        </p:tgtEl>
                                        <p:attrNameLst>
                                          <p:attrName>ppt_w</p:attrName>
                                        </p:attrNameLst>
                                      </p:cBhvr>
                                      <p:tavLst>
                                        <p:tav tm="0">
                                          <p:val>
                                            <p:fltVal val="0"/>
                                          </p:val>
                                        </p:tav>
                                        <p:tav tm="100000">
                                          <p:val>
                                            <p:strVal val="#ppt_w"/>
                                          </p:val>
                                        </p:tav>
                                      </p:tavLst>
                                    </p:anim>
                                    <p:anim calcmode="lin" valueType="num">
                                      <p:cBhvr>
                                        <p:cTn id="64" dur="1000" fill="hold"/>
                                        <p:tgtEl>
                                          <p:spTgt spid="145426"/>
                                        </p:tgtEl>
                                        <p:attrNameLst>
                                          <p:attrName>ppt_h</p:attrName>
                                        </p:attrNameLst>
                                      </p:cBhvr>
                                      <p:tavLst>
                                        <p:tav tm="0">
                                          <p:val>
                                            <p:fltVal val="0"/>
                                          </p:val>
                                        </p:tav>
                                        <p:tav tm="100000">
                                          <p:val>
                                            <p:strVal val="#ppt_h"/>
                                          </p:val>
                                        </p:tav>
                                      </p:tavLst>
                                    </p:anim>
                                    <p:anim calcmode="lin" valueType="num">
                                      <p:cBhvr>
                                        <p:cTn id="65" dur="1000" fill="hold"/>
                                        <p:tgtEl>
                                          <p:spTgt spid="145426"/>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454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autoUpdateAnimBg="0"/>
      <p:bldP spid="145414" grpId="0" animBg="1"/>
      <p:bldP spid="145415" grpId="0" animBg="1"/>
      <p:bldP spid="145416" grpId="0" animBg="1"/>
      <p:bldP spid="145417" grpId="0" animBg="1"/>
      <p:bldP spid="145418" grpId="0" animBg="1" autoUpdateAnimBg="0"/>
      <p:bldP spid="145420" grpId="0" autoUpdateAnimBg="0"/>
      <p:bldP spid="145422" grpId="0" autoUpdateAnimBg="0"/>
      <p:bldP spid="145423" grpId="0" autoUpdateAnimBg="0"/>
      <p:bldP spid="145424" grpId="0" autoUpdateAnimBg="0"/>
      <p:bldP spid="14542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Kép 5"/>
          <p:cNvPicPr>
            <a:picLocks noChangeAspect="1"/>
          </p:cNvPicPr>
          <p:nvPr/>
        </p:nvPicPr>
        <p:blipFill>
          <a:blip r:embed="rId2" cstate="print"/>
          <a:srcRect/>
          <a:stretch>
            <a:fillRect/>
          </a:stretch>
        </p:blipFill>
        <p:spPr bwMode="auto">
          <a:xfrm>
            <a:off x="0" y="1588"/>
            <a:ext cx="12233275" cy="6834187"/>
          </a:xfrm>
          <a:prstGeom prst="rect">
            <a:avLst/>
          </a:prstGeom>
          <a:noFill/>
          <a:ln w="9525">
            <a:noFill/>
            <a:miter lim="800000"/>
            <a:headEnd/>
            <a:tailEnd/>
          </a:ln>
        </p:spPr>
      </p:pic>
      <p:sp>
        <p:nvSpPr>
          <p:cNvPr id="10243" name="Szövegdoboz 6"/>
          <p:cNvSpPr txBox="1">
            <a:spLocks noChangeArrowheads="1"/>
          </p:cNvSpPr>
          <p:nvPr/>
        </p:nvSpPr>
        <p:spPr bwMode="auto">
          <a:xfrm>
            <a:off x="6721475" y="433388"/>
            <a:ext cx="5126038" cy="1938337"/>
          </a:xfrm>
          <a:prstGeom prst="rect">
            <a:avLst/>
          </a:prstGeom>
          <a:noFill/>
          <a:ln w="9525">
            <a:noFill/>
            <a:miter lim="800000"/>
            <a:headEnd/>
            <a:tailEnd/>
          </a:ln>
        </p:spPr>
        <p:txBody>
          <a:bodyPr>
            <a:spAutoFit/>
          </a:bodyPr>
          <a:lstStyle/>
          <a:p>
            <a:r>
              <a:rPr lang="hu-HU" sz="4000">
                <a:solidFill>
                  <a:schemeClr val="bg1"/>
                </a:solidFill>
                <a:latin typeface="Cronos Pro"/>
              </a:rPr>
              <a:t>1. ÉLELMISZER EREDETŰ MEGBETEGEDÉSEK </a:t>
            </a:r>
            <a:endParaRPr lang="hu-HU">
              <a:solidFill>
                <a:schemeClr val="bg1"/>
              </a:solidFill>
              <a:latin typeface="Cronos Pro Caption"/>
            </a:endParaRPr>
          </a:p>
        </p:txBody>
      </p:sp>
      <p:pic>
        <p:nvPicPr>
          <p:cNvPr id="10244" name="Kép 7"/>
          <p:cNvPicPr>
            <a:picLocks noChangeAspect="1"/>
          </p:cNvPicPr>
          <p:nvPr/>
        </p:nvPicPr>
        <p:blipFill>
          <a:blip r:embed="rId3" cstate="print"/>
          <a:srcRect/>
          <a:stretch>
            <a:fillRect/>
          </a:stretch>
        </p:blipFill>
        <p:spPr bwMode="auto">
          <a:xfrm>
            <a:off x="0" y="2646363"/>
            <a:ext cx="12233275" cy="420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ím 1"/>
          <p:cNvSpPr>
            <a:spLocks noGrp="1"/>
          </p:cNvSpPr>
          <p:nvPr>
            <p:ph type="title"/>
          </p:nvPr>
        </p:nvSpPr>
        <p:spPr>
          <a:xfrm>
            <a:off x="2405063" y="274638"/>
            <a:ext cx="9451975" cy="1143000"/>
          </a:xfrm>
        </p:spPr>
        <p:txBody>
          <a:bodyPr/>
          <a:lstStyle/>
          <a:p>
            <a:pPr eaLnBrk="1" hangingPunct="1"/>
            <a:r>
              <a:rPr lang="hu-HU" sz="3600" b="1" smtClean="0"/>
              <a:t>Allergiát okozó anyagokkal </a:t>
            </a:r>
            <a:br>
              <a:rPr lang="hu-HU" sz="3600" b="1" smtClean="0"/>
            </a:br>
            <a:r>
              <a:rPr lang="hu-HU" sz="3600" b="1" smtClean="0"/>
              <a:t>kapcsolatos  szabályozás eddig is volt</a:t>
            </a:r>
          </a:p>
        </p:txBody>
      </p:sp>
      <p:sp>
        <p:nvSpPr>
          <p:cNvPr id="3" name="Tartalom helye 2"/>
          <p:cNvSpPr>
            <a:spLocks noGrp="1"/>
          </p:cNvSpPr>
          <p:nvPr>
            <p:ph idx="1"/>
          </p:nvPr>
        </p:nvSpPr>
        <p:spPr>
          <a:xfrm>
            <a:off x="2298700" y="1600200"/>
            <a:ext cx="9283700" cy="5257800"/>
          </a:xfrm>
        </p:spPr>
        <p:txBody>
          <a:bodyPr/>
          <a:lstStyle/>
          <a:p>
            <a:pPr eaLnBrk="1" hangingPunct="1">
              <a:buFont typeface="Arial" charset="0"/>
              <a:buNone/>
              <a:defRPr/>
            </a:pPr>
            <a:r>
              <a:rPr lang="hu-HU" b="1" dirty="0" smtClean="0"/>
              <a:t>19/2004.(II.26.) </a:t>
            </a:r>
            <a:r>
              <a:rPr lang="hu-HU" dirty="0" smtClean="0"/>
              <a:t>FVM-ESZCSM-GKM rendelet:</a:t>
            </a:r>
          </a:p>
          <a:p>
            <a:pPr lvl="1" eaLnBrk="1" hangingPunct="1">
              <a:defRPr/>
            </a:pPr>
            <a:r>
              <a:rPr lang="hu-HU" dirty="0" smtClean="0"/>
              <a:t>Előrecsomagolt élelmiszereken –azokon is, amit a vendéglátásnak, közétkeztetésnek szántak</a:t>
            </a:r>
          </a:p>
          <a:p>
            <a:pPr lvl="1" eaLnBrk="1" hangingPunct="1">
              <a:defRPr/>
            </a:pPr>
            <a:r>
              <a:rPr lang="hu-HU" dirty="0" smtClean="0"/>
              <a:t>14 anyag </a:t>
            </a:r>
          </a:p>
          <a:p>
            <a:pPr eaLnBrk="1" hangingPunct="1">
              <a:buFont typeface="Arial" charset="0"/>
              <a:buNone/>
              <a:defRPr/>
            </a:pPr>
            <a:r>
              <a:rPr lang="hu-HU" b="1" dirty="0" smtClean="0"/>
              <a:t>62/2011. (VI.30.)</a:t>
            </a:r>
            <a:r>
              <a:rPr lang="hu-HU" dirty="0" smtClean="0"/>
              <a:t> FM rendelet</a:t>
            </a:r>
          </a:p>
          <a:p>
            <a:pPr lvl="1" eaLnBrk="1" hangingPunct="1">
              <a:defRPr/>
            </a:pPr>
            <a:r>
              <a:rPr lang="hu-HU" dirty="0" smtClean="0"/>
              <a:t>A fogyasztó </a:t>
            </a:r>
            <a:r>
              <a:rPr lang="hu-HU" u="sng" dirty="0" smtClean="0"/>
              <a:t>kérésére</a:t>
            </a:r>
            <a:r>
              <a:rPr lang="hu-HU" dirty="0" smtClean="0"/>
              <a:t> tájékoztatást kell adni az allergén összetevőkről –anyaghányad nyilvántartás</a:t>
            </a:r>
          </a:p>
          <a:p>
            <a:pPr lvl="1" eaLnBrk="1" hangingPunct="1">
              <a:defRPr/>
            </a:pPr>
            <a:r>
              <a:rPr lang="hu-HU" dirty="0" smtClean="0"/>
              <a:t>A rendelet alkotás során 2010-ben a szakmai civil szervezetek fellépése: </a:t>
            </a:r>
          </a:p>
          <a:p>
            <a:pPr lvl="1" eaLnBrk="1" hangingPunct="1">
              <a:buFont typeface="Arial" charset="0"/>
              <a:buNone/>
              <a:defRPr/>
            </a:pPr>
            <a:r>
              <a:rPr lang="hu-HU" dirty="0" smtClean="0"/>
              <a:t>  </a:t>
            </a:r>
            <a:r>
              <a:rPr lang="hu-HU" b="1" i="1" dirty="0" smtClean="0">
                <a:effectLst>
                  <a:outerShdw blurRad="38100" dist="38100" dir="2700000" algn="tl">
                    <a:srgbClr val="000000">
                      <a:alpha val="43137"/>
                    </a:srgbClr>
                  </a:outerShdw>
                </a:effectLst>
              </a:rPr>
              <a:t>„Még mit nem! !”</a:t>
            </a:r>
          </a:p>
          <a:p>
            <a:pPr lvl="1" eaLnBrk="1" hangingPunct="1">
              <a:buFont typeface="Arial" charset="0"/>
              <a:buNone/>
              <a:defRPr/>
            </a:pPr>
            <a:r>
              <a:rPr lang="hu-HU" b="1" i="1" dirty="0" smtClean="0">
                <a:effectLst>
                  <a:outerShdw blurRad="38100" dist="38100" dir="2700000" algn="tl">
                    <a:srgbClr val="000000">
                      <a:alpha val="43137"/>
                    </a:srgbClr>
                  </a:outerShdw>
                </a:effectLst>
              </a:rPr>
              <a:t>    Ez a kisebbség problémája, …....tagadhassák meg  a kiszolgálást, </a:t>
            </a:r>
            <a:r>
              <a:rPr lang="hu-HU" b="1" i="1" dirty="0" err="1" smtClean="0">
                <a:effectLst>
                  <a:outerShdw blurRad="38100" dist="38100" dir="2700000" algn="tl">
                    <a:srgbClr val="000000">
                      <a:alpha val="43137"/>
                    </a:srgbClr>
                  </a:outerShdw>
                </a:effectLst>
              </a:rPr>
              <a:t>stb</a:t>
            </a:r>
            <a:r>
              <a:rPr lang="hu-HU" b="1" i="1" dirty="0" smtClean="0">
                <a:effectLst>
                  <a:outerShdw blurRad="38100" dist="38100" dir="2700000" algn="tl">
                    <a:srgbClr val="000000">
                      <a:alpha val="43137"/>
                    </a:srgbClr>
                  </a:outerShdw>
                </a:effectLst>
              </a:rPr>
              <a:t>……..”</a:t>
            </a:r>
            <a:endParaRPr lang="hu-HU" b="1" i="1" dirty="0">
              <a:effectLst>
                <a:outerShdw blurRad="38100" dist="38100" dir="2700000" algn="tl">
                  <a:srgbClr val="000000">
                    <a:alpha val="43137"/>
                  </a:srgbClr>
                </a:outerShdw>
              </a:effectLst>
            </a:endParaRPr>
          </a:p>
        </p:txBody>
      </p:sp>
      <p:pic>
        <p:nvPicPr>
          <p:cNvPr id="24580" name="Picture 7" descr="Képtalálat a következőre: „harag, düh szmájli”"/>
          <p:cNvPicPr>
            <a:picLocks noChangeAspect="1" noChangeArrowheads="1"/>
          </p:cNvPicPr>
          <p:nvPr/>
        </p:nvPicPr>
        <p:blipFill>
          <a:blip r:embed="rId2" cstate="print"/>
          <a:srcRect/>
          <a:stretch>
            <a:fillRect/>
          </a:stretch>
        </p:blipFill>
        <p:spPr bwMode="auto">
          <a:xfrm>
            <a:off x="1120775" y="4906963"/>
            <a:ext cx="1762125" cy="118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ím 1"/>
          <p:cNvSpPr>
            <a:spLocks noGrp="1"/>
          </p:cNvSpPr>
          <p:nvPr>
            <p:ph type="title"/>
          </p:nvPr>
        </p:nvSpPr>
        <p:spPr>
          <a:xfrm>
            <a:off x="2381250" y="0"/>
            <a:ext cx="9215438" cy="1143000"/>
          </a:xfrm>
        </p:spPr>
        <p:txBody>
          <a:bodyPr/>
          <a:lstStyle/>
          <a:p>
            <a:pPr eaLnBrk="1" hangingPunct="1"/>
            <a:r>
              <a:rPr lang="hu-HU" sz="3600" b="1" smtClean="0"/>
              <a:t>„Új” szabályozás</a:t>
            </a:r>
          </a:p>
        </p:txBody>
      </p:sp>
      <p:sp>
        <p:nvSpPr>
          <p:cNvPr id="25603" name="Tartalom helye 2"/>
          <p:cNvSpPr>
            <a:spLocks noGrp="1"/>
          </p:cNvSpPr>
          <p:nvPr>
            <p:ph idx="1"/>
          </p:nvPr>
        </p:nvSpPr>
        <p:spPr>
          <a:xfrm>
            <a:off x="2332038" y="1341438"/>
            <a:ext cx="9859962" cy="4525962"/>
          </a:xfrm>
        </p:spPr>
        <p:txBody>
          <a:bodyPr/>
          <a:lstStyle/>
          <a:p>
            <a:pPr eaLnBrk="1" hangingPunct="1">
              <a:buFont typeface="Arial" pitchFamily="34" charset="0"/>
              <a:buNone/>
            </a:pPr>
            <a:r>
              <a:rPr lang="hu-HU" b="1" smtClean="0"/>
              <a:t>1169/2011/EU</a:t>
            </a:r>
            <a:r>
              <a:rPr lang="hu-HU" smtClean="0"/>
              <a:t> rendelet (2011. október 25.)</a:t>
            </a:r>
          </a:p>
          <a:p>
            <a:pPr eaLnBrk="1" hangingPunct="1"/>
            <a:r>
              <a:rPr lang="hu-HU" smtClean="0"/>
              <a:t>Rögzíti a fogalmakat</a:t>
            </a:r>
          </a:p>
          <a:p>
            <a:pPr lvl="1" eaLnBrk="1" hangingPunct="1"/>
            <a:r>
              <a:rPr lang="hu-HU" smtClean="0"/>
              <a:t>Előrecsomagolt élelmiszer</a:t>
            </a:r>
          </a:p>
          <a:p>
            <a:pPr lvl="1" eaLnBrk="1" hangingPunct="1"/>
            <a:r>
              <a:rPr lang="hu-HU" smtClean="0"/>
              <a:t>Összetevő </a:t>
            </a:r>
          </a:p>
          <a:p>
            <a:pPr lvl="1" eaLnBrk="1" hangingPunct="1"/>
            <a:r>
              <a:rPr lang="hu-HU" smtClean="0"/>
              <a:t>Élelmiszerekre vonatkozó tájékoztatás stb.</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Kép 1"/>
          <p:cNvPicPr>
            <a:picLocks noChangeAspect="1"/>
          </p:cNvPicPr>
          <p:nvPr/>
        </p:nvPicPr>
        <p:blipFill>
          <a:blip r:embed="rId2" cstate="print"/>
          <a:srcRect/>
          <a:stretch>
            <a:fillRect/>
          </a:stretch>
        </p:blipFill>
        <p:spPr bwMode="auto">
          <a:xfrm>
            <a:off x="-41275" y="22225"/>
            <a:ext cx="12233275" cy="6835775"/>
          </a:xfrm>
          <a:prstGeom prst="rect">
            <a:avLst/>
          </a:prstGeom>
          <a:noFill/>
          <a:ln w="9525">
            <a:noFill/>
            <a:miter lim="800000"/>
            <a:headEnd/>
            <a:tailEnd/>
          </a:ln>
        </p:spPr>
      </p:pic>
      <p:sp>
        <p:nvSpPr>
          <p:cNvPr id="26627" name="Szövegdoboz 2"/>
          <p:cNvSpPr txBox="1">
            <a:spLocks noChangeArrowheads="1"/>
          </p:cNvSpPr>
          <p:nvPr/>
        </p:nvSpPr>
        <p:spPr bwMode="auto">
          <a:xfrm>
            <a:off x="195263" y="515938"/>
            <a:ext cx="2417762" cy="4873625"/>
          </a:xfrm>
          <a:prstGeom prst="rect">
            <a:avLst/>
          </a:prstGeom>
          <a:noFill/>
          <a:ln w="9525">
            <a:noFill/>
            <a:miter lim="800000"/>
            <a:headEnd/>
            <a:tailEnd/>
          </a:ln>
        </p:spPr>
        <p:txBody>
          <a:bodyPr>
            <a:spAutoFit/>
          </a:bodyPr>
          <a:lstStyle/>
          <a:p>
            <a:pPr algn="ctr"/>
            <a:endParaRPr lang="hu-HU" sz="2800" b="1" baseline="30000">
              <a:latin typeface="Cronos Pro"/>
            </a:endParaRPr>
          </a:p>
          <a:p>
            <a:r>
              <a:rPr lang="hu-HU" sz="2400" b="1"/>
              <a:t>Az Európai Parlament és </a:t>
            </a:r>
          </a:p>
          <a:p>
            <a:r>
              <a:rPr lang="hu-HU" sz="2400" b="1"/>
              <a:t>a Tanács 1169/2011/EU rendelete a fogyasztók élelmiszerek-kel kapcsolatos tájékoztatá-sáról     </a:t>
            </a:r>
            <a:r>
              <a:rPr lang="hu-HU" sz="1400" b="1"/>
              <a:t>                                                </a:t>
            </a:r>
          </a:p>
          <a:p>
            <a:pPr algn="ctr"/>
            <a:endParaRPr lang="hu-HU" sz="2800" b="1">
              <a:latin typeface="Cronos Pro"/>
            </a:endParaRPr>
          </a:p>
        </p:txBody>
      </p:sp>
      <p:sp>
        <p:nvSpPr>
          <p:cNvPr id="4" name="Szövegdoboz 3"/>
          <p:cNvSpPr txBox="1"/>
          <p:nvPr/>
        </p:nvSpPr>
        <p:spPr>
          <a:xfrm>
            <a:off x="2336800" y="274638"/>
            <a:ext cx="9666288" cy="6242050"/>
          </a:xfrm>
          <a:prstGeom prst="rect">
            <a:avLst/>
          </a:prstGeom>
          <a:noFill/>
        </p:spPr>
        <p:txBody>
          <a:bodyPr spcCol="180000"/>
          <a:lstStyle/>
          <a:p>
            <a:pPr marL="457200" indent="-457200">
              <a:defRPr/>
            </a:pPr>
            <a:r>
              <a:rPr lang="hu-HU" sz="2400" i="1" dirty="0"/>
              <a:t>1.Cikk : Tárgy és hatály</a:t>
            </a:r>
          </a:p>
          <a:p>
            <a:pPr algn="just">
              <a:defRPr/>
            </a:pPr>
            <a:r>
              <a:rPr lang="hu-HU" sz="2800" dirty="0"/>
              <a:t>- valamennyi élelmiszer-vállalkozóra vonatkozik, </a:t>
            </a:r>
          </a:p>
          <a:p>
            <a:pPr algn="just">
              <a:defRPr/>
            </a:pPr>
            <a:r>
              <a:rPr lang="hu-HU" sz="2800" dirty="0"/>
              <a:t>- a végső fogyasztónak szánt összes élelmiszerre alkalmazni kell, </a:t>
            </a:r>
          </a:p>
          <a:p>
            <a:pPr algn="just">
              <a:defRPr/>
            </a:pPr>
            <a:r>
              <a:rPr lang="hu-HU" sz="2800" dirty="0"/>
              <a:t>- a vendéglátók, közétkeztetők által szállított élelmiszerekre, </a:t>
            </a:r>
          </a:p>
          <a:p>
            <a:pPr algn="just">
              <a:defRPr/>
            </a:pPr>
            <a:r>
              <a:rPr lang="hu-HU" sz="2800" dirty="0"/>
              <a:t>- a vendéglátók, közétkeztetők részére szánt élelmiszerekre is!</a:t>
            </a:r>
          </a:p>
          <a:p>
            <a:pPr algn="just">
              <a:defRPr/>
            </a:pPr>
            <a:endParaRPr lang="hu-HU" sz="2400" dirty="0"/>
          </a:p>
          <a:p>
            <a:pPr>
              <a:defRPr/>
            </a:pPr>
            <a:r>
              <a:rPr lang="hu-HU" sz="2400" i="1" dirty="0"/>
              <a:t>2. Cikk: Fogalom meghatározások</a:t>
            </a:r>
          </a:p>
          <a:p>
            <a:pPr algn="just">
              <a:defRPr/>
            </a:pPr>
            <a:r>
              <a:rPr lang="hu-HU" sz="2800" b="1" dirty="0"/>
              <a:t>„élelmiszerekre vonatkozó tájékoztatás”: </a:t>
            </a:r>
          </a:p>
          <a:p>
            <a:pPr algn="just">
              <a:defRPr/>
            </a:pPr>
            <a:r>
              <a:rPr lang="hu-HU" sz="2800" b="1" u="sng" dirty="0">
                <a:solidFill>
                  <a:srgbClr val="FF0000"/>
                </a:solidFill>
              </a:rPr>
              <a:t>végső fogyasztó számára elérhetővé tett információ;</a:t>
            </a:r>
          </a:p>
          <a:p>
            <a:pPr algn="just">
              <a:defRPr/>
            </a:pPr>
            <a:r>
              <a:rPr lang="hu-HU" sz="2800" dirty="0"/>
              <a:t>a </a:t>
            </a:r>
            <a:r>
              <a:rPr lang="hu-HU" sz="2800" u="sng" dirty="0"/>
              <a:t>címke </a:t>
            </a:r>
            <a:r>
              <a:rPr lang="hu-HU" sz="2800" dirty="0"/>
              <a:t>vagy </a:t>
            </a:r>
            <a:r>
              <a:rPr lang="hu-HU" sz="2800" u="sng" dirty="0"/>
              <a:t>kísérő dokumentum</a:t>
            </a:r>
            <a:r>
              <a:rPr lang="hu-HU" sz="2800" dirty="0"/>
              <a:t>, </a:t>
            </a:r>
          </a:p>
          <a:p>
            <a:pPr algn="just">
              <a:defRPr/>
            </a:pPr>
            <a:r>
              <a:rPr lang="hu-HU" sz="2800" u="sng" dirty="0"/>
              <a:t>bármilyen egyéb eszköz</a:t>
            </a:r>
            <a:r>
              <a:rPr lang="hu-HU" sz="2800" dirty="0"/>
              <a:t> – beleértve a modern technológiai eszközöket vagy a </a:t>
            </a:r>
            <a:r>
              <a:rPr lang="hu-HU" sz="2800" b="1" dirty="0"/>
              <a:t>szóbeli közlést</a:t>
            </a:r>
            <a:r>
              <a:rPr lang="hu-HU" sz="2800" dirty="0"/>
              <a:t>.</a:t>
            </a:r>
            <a:endParaRPr lang="hu-HU" sz="2800" u="sng" dirty="0">
              <a:solidFill>
                <a:srgbClr val="FF0000"/>
              </a:solidFill>
            </a:endParaRPr>
          </a:p>
          <a:p>
            <a:pPr algn="just">
              <a:defRPr/>
            </a:pPr>
            <a:endParaRPr lang="hu-HU" sz="2000" b="1" dirty="0"/>
          </a:p>
          <a:p>
            <a:pPr algn="just">
              <a:defRPr/>
            </a:pPr>
            <a:endParaRPr lang="hu-HU" i="1" u="sng" dirty="0">
              <a:solidFill>
                <a:srgbClr val="FF0000"/>
              </a:solidFill>
            </a:endParaRPr>
          </a:p>
          <a:p>
            <a:pPr>
              <a:defRPr/>
            </a:pPr>
            <a:endParaRPr lang="hu-HU" dirty="0"/>
          </a:p>
          <a:p>
            <a:pPr>
              <a:defRPr/>
            </a:pPr>
            <a:endParaRPr lang="hu-HU" dirty="0"/>
          </a:p>
          <a:p>
            <a:pPr>
              <a:defRPr/>
            </a:pPr>
            <a:endParaRPr lang="hu-HU" dirty="0"/>
          </a:p>
          <a:p>
            <a:pPr>
              <a:defRPr/>
            </a:pPr>
            <a:endParaRPr lang="hu-HU" dirty="0"/>
          </a:p>
          <a:p>
            <a:pPr>
              <a:defRPr/>
            </a:pPr>
            <a:endParaRPr lang="hu-H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2489200" y="284163"/>
            <a:ext cx="9702800" cy="5441950"/>
          </a:xfrm>
          <a:prstGeom prst="rect">
            <a:avLst/>
          </a:prstGeom>
          <a:noFill/>
        </p:spPr>
        <p:txBody>
          <a:bodyPr spcCol="180000"/>
          <a:lstStyle/>
          <a:p>
            <a:pPr>
              <a:defRPr/>
            </a:pPr>
            <a:r>
              <a:rPr lang="hu-HU" sz="2800" dirty="0"/>
              <a:t>Alapkövetelmény, hogy :</a:t>
            </a:r>
          </a:p>
          <a:p>
            <a:pPr marL="342900" indent="-342900" algn="just">
              <a:defRPr/>
            </a:pPr>
            <a:r>
              <a:rPr lang="hu-HU" sz="2800" dirty="0"/>
              <a:t>	az élelmiszerekkel kapcsolatos tájékoztatás</a:t>
            </a:r>
          </a:p>
          <a:p>
            <a:pPr marL="800100" lvl="1" indent="-342900" algn="just">
              <a:buFont typeface="Arial" pitchFamily="34" charset="0"/>
              <a:buChar char="•"/>
              <a:defRPr/>
            </a:pPr>
            <a:r>
              <a:rPr lang="hu-HU" sz="3200" b="1" dirty="0">
                <a:solidFill>
                  <a:srgbClr val="FF0000"/>
                </a:solidFill>
              </a:rPr>
              <a:t>nem lehet megtévesztő,</a:t>
            </a:r>
          </a:p>
          <a:p>
            <a:pPr marL="800100" lvl="1" indent="-342900" algn="just">
              <a:buFont typeface="Arial" pitchFamily="34" charset="0"/>
              <a:buChar char="•"/>
              <a:defRPr/>
            </a:pPr>
            <a:r>
              <a:rPr lang="hu-HU" sz="3200" b="1" dirty="0">
                <a:solidFill>
                  <a:srgbClr val="FF0000"/>
                </a:solidFill>
              </a:rPr>
              <a:t>pontosnak,</a:t>
            </a:r>
            <a:r>
              <a:rPr lang="hu-HU" sz="3200" b="1" dirty="0"/>
              <a:t> </a:t>
            </a:r>
            <a:r>
              <a:rPr lang="hu-HU" sz="3200" b="1" dirty="0">
                <a:solidFill>
                  <a:srgbClr val="FF0000"/>
                </a:solidFill>
              </a:rPr>
              <a:t>egyértelműnek,</a:t>
            </a:r>
            <a:r>
              <a:rPr lang="hu-HU" sz="3200" b="1" dirty="0"/>
              <a:t>  </a:t>
            </a:r>
          </a:p>
          <a:p>
            <a:pPr marL="800100" lvl="1" indent="-342900" algn="just">
              <a:buFont typeface="Arial" pitchFamily="34" charset="0"/>
              <a:buChar char="•"/>
              <a:defRPr/>
            </a:pPr>
            <a:r>
              <a:rPr lang="hu-HU" sz="3200" b="1" dirty="0">
                <a:solidFill>
                  <a:srgbClr val="FF0000"/>
                </a:solidFill>
              </a:rPr>
              <a:t>	a fogyasztók számára könnyen érthetőnek</a:t>
            </a:r>
            <a:r>
              <a:rPr lang="hu-HU" sz="3200" b="1" dirty="0"/>
              <a:t> </a:t>
            </a:r>
            <a:r>
              <a:rPr lang="hu-HU" sz="3200" b="1" dirty="0">
                <a:solidFill>
                  <a:srgbClr val="FF0000"/>
                </a:solidFill>
              </a:rPr>
              <a:t>kell lennie</a:t>
            </a:r>
            <a:r>
              <a:rPr lang="hu-HU" sz="2800" b="1" dirty="0">
                <a:solidFill>
                  <a:srgbClr val="FF0000"/>
                </a:solidFill>
              </a:rPr>
              <a:t>.</a:t>
            </a:r>
          </a:p>
          <a:p>
            <a:pPr>
              <a:defRPr/>
            </a:pPr>
            <a:endParaRPr lang="hu-HU" sz="2800" dirty="0"/>
          </a:p>
          <a:p>
            <a:pPr>
              <a:defRPr/>
            </a:pPr>
            <a:r>
              <a:rPr lang="hu-HU" sz="2800" dirty="0"/>
              <a:t>Felelős:</a:t>
            </a:r>
          </a:p>
          <a:p>
            <a:pPr algn="just">
              <a:defRPr/>
            </a:pPr>
            <a:r>
              <a:rPr lang="hu-HU" sz="2800" b="1" u="sng" dirty="0">
                <a:effectLst>
                  <a:outerShdw blurRad="38100" dist="38100" dir="2700000" algn="tl">
                    <a:srgbClr val="000000">
                      <a:alpha val="43137"/>
                    </a:srgbClr>
                  </a:outerShdw>
                </a:effectLst>
              </a:rPr>
              <a:t>akinek neve vagy cégneve alatt az élelmiszert forgalomba hozzák</a:t>
            </a:r>
            <a:r>
              <a:rPr lang="hu-HU" sz="2800" u="sng" dirty="0"/>
              <a:t>, </a:t>
            </a:r>
          </a:p>
          <a:p>
            <a:pPr algn="just">
              <a:defRPr/>
            </a:pPr>
            <a:r>
              <a:rPr lang="hu-HU" sz="2800" dirty="0"/>
              <a:t>vagy ha ez a vállalkozó nem letelepedett az EU területén, akkor az élelmiszert az uniós piacra behozó importőr. </a:t>
            </a:r>
          </a:p>
          <a:p>
            <a:pPr marL="342900" indent="-342900">
              <a:defRPr/>
            </a:pPr>
            <a:endParaRPr lang="hu-HU" sz="2000" dirty="0"/>
          </a:p>
          <a:p>
            <a:pPr marL="342900" indent="-342900">
              <a:buFontTx/>
              <a:buAutoNum type="arabicPeriod"/>
              <a:defRPr/>
            </a:pPr>
            <a:endParaRPr lang="hu-HU" dirty="0"/>
          </a:p>
          <a:p>
            <a:pPr>
              <a:defRPr/>
            </a:pPr>
            <a:endParaRPr lang="hu-HU" dirty="0"/>
          </a:p>
          <a:p>
            <a:pPr>
              <a:defRPr/>
            </a:pPr>
            <a:endParaRPr lang="hu-HU" dirty="0"/>
          </a:p>
          <a:p>
            <a:pPr>
              <a:defRPr/>
            </a:pPr>
            <a:endParaRPr lang="hu-HU" dirty="0"/>
          </a:p>
        </p:txBody>
      </p:sp>
      <p:sp>
        <p:nvSpPr>
          <p:cNvPr id="27651" name="Szövegdoboz 6"/>
          <p:cNvSpPr txBox="1">
            <a:spLocks noChangeArrowheads="1"/>
          </p:cNvSpPr>
          <p:nvPr/>
        </p:nvSpPr>
        <p:spPr bwMode="auto">
          <a:xfrm>
            <a:off x="169863" y="614363"/>
            <a:ext cx="2254250" cy="4879975"/>
          </a:xfrm>
          <a:prstGeom prst="rect">
            <a:avLst/>
          </a:prstGeom>
          <a:noFill/>
          <a:ln w="9525">
            <a:noFill/>
            <a:miter lim="800000"/>
            <a:headEnd/>
            <a:tailEnd/>
          </a:ln>
        </p:spPr>
        <p:txBody>
          <a:bodyPr>
            <a:spAutoFit/>
          </a:bodyPr>
          <a:lstStyle/>
          <a:p>
            <a:pPr algn="ctr"/>
            <a:endParaRPr lang="hu-HU" sz="2800" b="1" baseline="30000">
              <a:latin typeface="Cronos Pro"/>
            </a:endParaRPr>
          </a:p>
          <a:p>
            <a:r>
              <a:rPr lang="hu-HU" sz="2400" b="1"/>
              <a:t>Az Európai Parlament és a Tanács 1169/2011/EU rendelete a fogyasztók élelmisze-rekkel kapcsolatos tájékoztatá-sáról     </a:t>
            </a:r>
            <a:r>
              <a:rPr lang="hu-HU" sz="1400" b="1"/>
              <a:t>                                                </a:t>
            </a:r>
          </a:p>
          <a:p>
            <a:pPr algn="ctr"/>
            <a:endParaRPr lang="hu-HU" sz="2800" b="1">
              <a:latin typeface="Cronos Pro"/>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Kép 1"/>
          <p:cNvPicPr>
            <a:picLocks noChangeAspect="1"/>
          </p:cNvPicPr>
          <p:nvPr/>
        </p:nvPicPr>
        <p:blipFill>
          <a:blip r:embed="rId2" cstate="print"/>
          <a:srcRect/>
          <a:stretch>
            <a:fillRect/>
          </a:stretch>
        </p:blipFill>
        <p:spPr bwMode="auto">
          <a:xfrm>
            <a:off x="0" y="22225"/>
            <a:ext cx="12233275" cy="6835775"/>
          </a:xfrm>
          <a:prstGeom prst="rect">
            <a:avLst/>
          </a:prstGeom>
          <a:noFill/>
          <a:ln w="9525">
            <a:noFill/>
            <a:miter lim="800000"/>
            <a:headEnd/>
            <a:tailEnd/>
          </a:ln>
        </p:spPr>
      </p:pic>
      <p:sp>
        <p:nvSpPr>
          <p:cNvPr id="4" name="Szövegdoboz 3"/>
          <p:cNvSpPr txBox="1"/>
          <p:nvPr/>
        </p:nvSpPr>
        <p:spPr>
          <a:xfrm>
            <a:off x="2590800" y="465138"/>
            <a:ext cx="8977313" cy="5859462"/>
          </a:xfrm>
          <a:prstGeom prst="rect">
            <a:avLst/>
          </a:prstGeom>
          <a:noFill/>
        </p:spPr>
        <p:txBody>
          <a:bodyPr spcCol="180000"/>
          <a:lstStyle/>
          <a:p>
            <a:pPr algn="ctr">
              <a:defRPr/>
            </a:pPr>
            <a:r>
              <a:rPr lang="hu-HU" sz="2400" b="1" dirty="0"/>
              <a:t>A kötelező adatok csomagolt élelmiszer esetében </a:t>
            </a:r>
          </a:p>
          <a:p>
            <a:pPr algn="just">
              <a:defRPr/>
            </a:pPr>
            <a:r>
              <a:rPr lang="hu-HU" sz="2400" dirty="0"/>
              <a:t>- élelmiszer </a:t>
            </a:r>
            <a:r>
              <a:rPr lang="hu-HU" sz="2400" b="1" dirty="0"/>
              <a:t>neve; </a:t>
            </a:r>
          </a:p>
          <a:p>
            <a:pPr algn="just">
              <a:defRPr/>
            </a:pPr>
            <a:r>
              <a:rPr lang="hu-HU" sz="2400" dirty="0"/>
              <a:t>-</a:t>
            </a:r>
            <a:r>
              <a:rPr lang="hu-HU" sz="2400" b="1" dirty="0"/>
              <a:t> összetevők </a:t>
            </a:r>
            <a:r>
              <a:rPr lang="hu-HU" sz="2400" dirty="0"/>
              <a:t>felsorolása; </a:t>
            </a:r>
          </a:p>
          <a:p>
            <a:pPr algn="just">
              <a:defRPr/>
            </a:pPr>
            <a:r>
              <a:rPr lang="hu-HU" sz="2400" dirty="0"/>
              <a:t>- </a:t>
            </a:r>
            <a:r>
              <a:rPr lang="hu-HU" sz="2400" b="1" dirty="0">
                <a:solidFill>
                  <a:srgbClr val="FF0000"/>
                </a:solidFill>
              </a:rPr>
              <a:t>allergiát vagy intoleranciát okozó anyagok</a:t>
            </a:r>
          </a:p>
          <a:p>
            <a:pPr algn="just">
              <a:defRPr/>
            </a:pPr>
            <a:r>
              <a:rPr lang="hu-HU" sz="2400" dirty="0"/>
              <a:t>- bizonyos összetevők vagy összetevőcsoportok mennyisége; </a:t>
            </a:r>
          </a:p>
          <a:p>
            <a:pPr algn="just">
              <a:defRPr/>
            </a:pPr>
            <a:r>
              <a:rPr lang="hu-HU" sz="2400" dirty="0"/>
              <a:t>- élelmiszer nettó </a:t>
            </a:r>
            <a:r>
              <a:rPr lang="hu-HU" sz="2400" b="1" dirty="0"/>
              <a:t>mennyisége; </a:t>
            </a:r>
          </a:p>
          <a:p>
            <a:pPr algn="just">
              <a:defRPr/>
            </a:pPr>
            <a:r>
              <a:rPr lang="hu-HU" sz="2400" dirty="0"/>
              <a:t>- </a:t>
            </a:r>
            <a:r>
              <a:rPr lang="hu-HU" sz="2400" b="1" dirty="0"/>
              <a:t>lejárati idő</a:t>
            </a:r>
            <a:r>
              <a:rPr lang="hu-HU" sz="2400" dirty="0"/>
              <a:t>; </a:t>
            </a:r>
          </a:p>
          <a:p>
            <a:pPr algn="just">
              <a:defRPr/>
            </a:pPr>
            <a:r>
              <a:rPr lang="hu-HU" sz="2400" dirty="0"/>
              <a:t>-</a:t>
            </a:r>
            <a:r>
              <a:rPr lang="hu-HU" sz="2400" b="1" dirty="0"/>
              <a:t> tárolási </a:t>
            </a:r>
            <a:r>
              <a:rPr lang="hu-HU" sz="2400" dirty="0"/>
              <a:t>és/vagy </a:t>
            </a:r>
            <a:r>
              <a:rPr lang="hu-HU" sz="2400" b="1" dirty="0"/>
              <a:t>felhasználás</a:t>
            </a:r>
            <a:r>
              <a:rPr lang="hu-HU" sz="2400" dirty="0"/>
              <a:t>i feltételek; </a:t>
            </a:r>
          </a:p>
          <a:p>
            <a:pPr algn="just">
              <a:defRPr/>
            </a:pPr>
            <a:r>
              <a:rPr lang="hu-HU" sz="2400" dirty="0"/>
              <a:t>- gyártó/forgalmazó neve / </a:t>
            </a:r>
            <a:r>
              <a:rPr lang="hu-HU" sz="2400" b="1" dirty="0"/>
              <a:t>cégneve</a:t>
            </a:r>
            <a:r>
              <a:rPr lang="hu-HU" sz="2400" dirty="0"/>
              <a:t> és címe; </a:t>
            </a:r>
          </a:p>
          <a:p>
            <a:pPr algn="just">
              <a:defRPr/>
            </a:pPr>
            <a:r>
              <a:rPr lang="hu-HU" sz="2400" dirty="0"/>
              <a:t>- származási ország vagy az eredet, ha azt a 26. cikk előírja; </a:t>
            </a:r>
          </a:p>
          <a:p>
            <a:pPr marL="400050" indent="-400050" algn="just">
              <a:defRPr/>
            </a:pPr>
            <a:r>
              <a:rPr lang="hu-HU" sz="2400" dirty="0"/>
              <a:t>- felhasználási útmutató, ha hiányában nehéz megfelelően felhasználni</a:t>
            </a:r>
          </a:p>
          <a:p>
            <a:pPr marL="400050" indent="-400050" algn="just">
              <a:defRPr/>
            </a:pPr>
            <a:r>
              <a:rPr lang="hu-HU" sz="2400" dirty="0"/>
              <a:t>-</a:t>
            </a:r>
            <a:r>
              <a:rPr lang="hu-HU" sz="2400" b="1" dirty="0"/>
              <a:t>1,2 </a:t>
            </a:r>
            <a:r>
              <a:rPr lang="hu-HU" sz="2400" b="1" dirty="0" err="1"/>
              <a:t>tf%-nál</a:t>
            </a:r>
            <a:r>
              <a:rPr lang="hu-HU" sz="2400" b="1" dirty="0"/>
              <a:t> </a:t>
            </a:r>
            <a:r>
              <a:rPr lang="hu-HU" sz="2400" dirty="0"/>
              <a:t>nagyobb alkoholtartalmú italok tényleges alkoholtartalma</a:t>
            </a:r>
          </a:p>
          <a:p>
            <a:pPr marL="400050" indent="-400050" algn="just">
              <a:defRPr/>
            </a:pPr>
            <a:r>
              <a:rPr lang="hu-HU" sz="2400" dirty="0"/>
              <a:t> </a:t>
            </a:r>
            <a:r>
              <a:rPr lang="hu-HU" sz="2400" b="1" u="sng" dirty="0" err="1"/>
              <a:t>-tápérték</a:t>
            </a:r>
            <a:r>
              <a:rPr lang="hu-HU" sz="2400" b="1" u="sng" dirty="0"/>
              <a:t> jelölés</a:t>
            </a:r>
            <a:endParaRPr lang="hu-HU" sz="2000" b="1" u="sng" dirty="0"/>
          </a:p>
          <a:p>
            <a:pPr>
              <a:defRPr/>
            </a:pPr>
            <a:endParaRPr lang="hu-HU" dirty="0"/>
          </a:p>
          <a:p>
            <a:pPr>
              <a:defRPr/>
            </a:pPr>
            <a:endParaRPr lang="hu-HU" dirty="0"/>
          </a:p>
          <a:p>
            <a:pPr>
              <a:defRPr/>
            </a:pPr>
            <a:endParaRPr lang="hu-HU" dirty="0"/>
          </a:p>
          <a:p>
            <a:pPr>
              <a:defRPr/>
            </a:pPr>
            <a:endParaRPr lang="hu-HU" dirty="0"/>
          </a:p>
        </p:txBody>
      </p:sp>
      <p:cxnSp>
        <p:nvCxnSpPr>
          <p:cNvPr id="21" name="Egyenes összekötő 20"/>
          <p:cNvCxnSpPr/>
          <p:nvPr/>
        </p:nvCxnSpPr>
        <p:spPr>
          <a:xfrm>
            <a:off x="10460038" y="2374900"/>
            <a:ext cx="1539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677" name="Szövegdoboz 6"/>
          <p:cNvSpPr txBox="1">
            <a:spLocks noChangeArrowheads="1"/>
          </p:cNvSpPr>
          <p:nvPr/>
        </p:nvSpPr>
        <p:spPr bwMode="auto">
          <a:xfrm>
            <a:off x="231775" y="642938"/>
            <a:ext cx="2322513" cy="4873625"/>
          </a:xfrm>
          <a:prstGeom prst="rect">
            <a:avLst/>
          </a:prstGeom>
          <a:noFill/>
          <a:ln w="9525">
            <a:noFill/>
            <a:miter lim="800000"/>
            <a:headEnd/>
            <a:tailEnd/>
          </a:ln>
        </p:spPr>
        <p:txBody>
          <a:bodyPr>
            <a:spAutoFit/>
          </a:bodyPr>
          <a:lstStyle/>
          <a:p>
            <a:pPr algn="ctr"/>
            <a:endParaRPr lang="hu-HU" sz="2800" b="1" baseline="30000">
              <a:latin typeface="Cronos Pro"/>
            </a:endParaRPr>
          </a:p>
          <a:p>
            <a:r>
              <a:rPr lang="hu-HU" sz="2400" b="1"/>
              <a:t>Az Európai Parlament és a Tanács 1169/2011/EU rendelete a fogyasztók élelmiszerek-kel kapcsolatos tájékoztatá-sáról     </a:t>
            </a:r>
            <a:r>
              <a:rPr lang="hu-HU" sz="1400" b="1"/>
              <a:t>                                                </a:t>
            </a:r>
          </a:p>
          <a:p>
            <a:pPr algn="ctr"/>
            <a:endParaRPr lang="hu-HU" sz="2800" b="1">
              <a:latin typeface="Cronos Pro"/>
            </a:endParaRPr>
          </a:p>
        </p:txBody>
      </p:sp>
      <p:sp>
        <p:nvSpPr>
          <p:cNvPr id="28678" name="Szövegdoboz 9"/>
          <p:cNvSpPr txBox="1">
            <a:spLocks noChangeArrowheads="1"/>
          </p:cNvSpPr>
          <p:nvPr/>
        </p:nvSpPr>
        <p:spPr bwMode="auto">
          <a:xfrm>
            <a:off x="6792913" y="5630863"/>
            <a:ext cx="4964112" cy="369887"/>
          </a:xfrm>
          <a:prstGeom prst="rect">
            <a:avLst/>
          </a:prstGeom>
          <a:noFill/>
          <a:ln w="9525">
            <a:noFill/>
            <a:miter lim="800000"/>
            <a:headEnd/>
            <a:tailEnd/>
          </a:ln>
        </p:spPr>
        <p:txBody>
          <a:bodyPr>
            <a:spAutoFit/>
          </a:bodyPr>
          <a:lstStyle/>
          <a:p>
            <a:r>
              <a:rPr lang="hu-HU"/>
              <a:t>VENDÉGLÁTÓ TERMÉKNÉL NEM KELL!!!</a:t>
            </a:r>
          </a:p>
        </p:txBody>
      </p:sp>
      <p:sp>
        <p:nvSpPr>
          <p:cNvPr id="15" name="Jobbra nyíl 14"/>
          <p:cNvSpPr/>
          <p:nvPr/>
        </p:nvSpPr>
        <p:spPr>
          <a:xfrm>
            <a:off x="5226050" y="5645150"/>
            <a:ext cx="1465263" cy="4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pic>
        <p:nvPicPr>
          <p:cNvPr id="28680" name="Picture 2" descr="Képtalálat a következőre: „dobozos tej fotó”"/>
          <p:cNvPicPr>
            <a:picLocks noChangeAspect="1" noChangeArrowheads="1"/>
          </p:cNvPicPr>
          <p:nvPr/>
        </p:nvPicPr>
        <p:blipFill>
          <a:blip r:embed="rId3" cstate="print"/>
          <a:srcRect/>
          <a:stretch>
            <a:fillRect/>
          </a:stretch>
        </p:blipFill>
        <p:spPr bwMode="auto">
          <a:xfrm>
            <a:off x="10069513" y="2324100"/>
            <a:ext cx="1690687" cy="126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artalom helye 2"/>
          <p:cNvSpPr>
            <a:spLocks noGrp="1"/>
          </p:cNvSpPr>
          <p:nvPr>
            <p:ph idx="1"/>
          </p:nvPr>
        </p:nvSpPr>
        <p:spPr>
          <a:xfrm>
            <a:off x="2332038" y="1341438"/>
            <a:ext cx="9859962" cy="4525962"/>
          </a:xfrm>
        </p:spPr>
        <p:txBody>
          <a:bodyPr/>
          <a:lstStyle/>
          <a:p>
            <a:pPr eaLnBrk="1" hangingPunct="1">
              <a:buFont typeface="Arial" pitchFamily="34" charset="0"/>
              <a:buNone/>
            </a:pPr>
            <a:r>
              <a:rPr lang="hu-HU" b="1" smtClean="0"/>
              <a:t>1169/2011/EU</a:t>
            </a:r>
            <a:r>
              <a:rPr lang="hu-HU" smtClean="0"/>
              <a:t> rendelet 44. cikk</a:t>
            </a:r>
          </a:p>
          <a:p>
            <a:pPr eaLnBrk="1" hangingPunct="1">
              <a:buFont typeface="Arial" pitchFamily="34" charset="0"/>
              <a:buNone/>
            </a:pPr>
            <a:r>
              <a:rPr lang="hu-HU" smtClean="0"/>
              <a:t>Nem előrecsomagolt élelmiszerekre vonatkozó tájékoztatás:</a:t>
            </a:r>
          </a:p>
          <a:p>
            <a:pPr eaLnBrk="1" hangingPunct="1">
              <a:buFont typeface="Arial" pitchFamily="34" charset="0"/>
              <a:buNone/>
            </a:pPr>
            <a:endParaRPr lang="hu-HU" smtClean="0"/>
          </a:p>
          <a:p>
            <a:pPr eaLnBrk="1" hangingPunct="1"/>
            <a:r>
              <a:rPr lang="hu-HU" sz="3200" b="1" smtClean="0">
                <a:solidFill>
                  <a:srgbClr val="FF0000"/>
                </a:solidFill>
              </a:rPr>
              <a:t>Vendéglátó terméknél (nem előre cs.)  is </a:t>
            </a:r>
            <a:r>
              <a:rPr lang="hu-HU" sz="3200" b="1" u="sng" smtClean="0">
                <a:solidFill>
                  <a:srgbClr val="FF0000"/>
                </a:solidFill>
              </a:rPr>
              <a:t>kötelezően </a:t>
            </a:r>
            <a:r>
              <a:rPr lang="hu-HU" sz="3200" b="1" smtClean="0">
                <a:solidFill>
                  <a:srgbClr val="FF0000"/>
                </a:solidFill>
              </a:rPr>
              <a:t>közlendők </a:t>
            </a:r>
            <a:r>
              <a:rPr lang="hu-HU" b="1" smtClean="0">
                <a:solidFill>
                  <a:srgbClr val="FF0000"/>
                </a:solidFill>
              </a:rPr>
              <a:t>az allergiát, intoleranciát okozó anyagok.</a:t>
            </a:r>
          </a:p>
          <a:p>
            <a:pPr eaLnBrk="1" hangingPunct="1"/>
            <a:r>
              <a:rPr lang="hu-HU" smtClean="0"/>
              <a:t>Nemzeti hatáskörbe teszi a részletes szabályozását – egyéb adatok megadását és az adtok megadásának kivitelezését.</a:t>
            </a:r>
          </a:p>
          <a:p>
            <a:pPr eaLnBrk="1" hangingPunct="1">
              <a:buFont typeface="Arial" pitchFamily="34" charset="0"/>
              <a:buNone/>
            </a:pPr>
            <a:r>
              <a:rPr lang="hu-HU" b="1" smtClean="0"/>
              <a:t>				     36/2014.(XII.17.) FM</a:t>
            </a:r>
            <a:r>
              <a:rPr lang="hu-HU" smtClean="0"/>
              <a:t> rendelet</a:t>
            </a:r>
          </a:p>
        </p:txBody>
      </p:sp>
      <p:sp>
        <p:nvSpPr>
          <p:cNvPr id="5" name="Lefelé nyíl 4"/>
          <p:cNvSpPr/>
          <p:nvPr/>
        </p:nvSpPr>
        <p:spPr>
          <a:xfrm>
            <a:off x="6653213" y="5441950"/>
            <a:ext cx="768350" cy="9350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Kép 1"/>
          <p:cNvPicPr>
            <a:picLocks noChangeAspect="1"/>
          </p:cNvPicPr>
          <p:nvPr/>
        </p:nvPicPr>
        <p:blipFill>
          <a:blip r:embed="rId2" cstate="print"/>
          <a:srcRect/>
          <a:stretch>
            <a:fillRect/>
          </a:stretch>
        </p:blipFill>
        <p:spPr bwMode="auto">
          <a:xfrm>
            <a:off x="-41275" y="22225"/>
            <a:ext cx="12233275" cy="6835775"/>
          </a:xfrm>
          <a:prstGeom prst="rect">
            <a:avLst/>
          </a:prstGeom>
          <a:noFill/>
          <a:ln w="9525">
            <a:noFill/>
            <a:miter lim="800000"/>
            <a:headEnd/>
            <a:tailEnd/>
          </a:ln>
        </p:spPr>
      </p:pic>
      <p:sp>
        <p:nvSpPr>
          <p:cNvPr id="30723" name="Szövegdoboz 2"/>
          <p:cNvSpPr txBox="1">
            <a:spLocks noChangeArrowheads="1"/>
          </p:cNvSpPr>
          <p:nvPr/>
        </p:nvSpPr>
        <p:spPr bwMode="auto">
          <a:xfrm>
            <a:off x="217488" y="620713"/>
            <a:ext cx="2105025" cy="4052887"/>
          </a:xfrm>
          <a:prstGeom prst="rect">
            <a:avLst/>
          </a:prstGeom>
          <a:noFill/>
          <a:ln w="9525">
            <a:noFill/>
            <a:miter lim="800000"/>
            <a:headEnd/>
            <a:tailEnd/>
          </a:ln>
        </p:spPr>
        <p:txBody>
          <a:bodyPr>
            <a:spAutoFit/>
          </a:bodyPr>
          <a:lstStyle/>
          <a:p>
            <a:pPr algn="ctr"/>
            <a:endParaRPr lang="hu-HU" sz="2800" b="1" baseline="30000">
              <a:latin typeface="Cronos Pro"/>
            </a:endParaRPr>
          </a:p>
          <a:p>
            <a:r>
              <a:rPr lang="hu-HU" sz="2400" b="1"/>
              <a:t>36/2014. (XII. 17.) FM rendelet az élelmiszerek-kel kapcsolatos tájékoztatás-ról</a:t>
            </a:r>
          </a:p>
          <a:p>
            <a:pPr algn="ctr"/>
            <a:endParaRPr lang="hu-HU" sz="2800" b="1" baseline="30000">
              <a:latin typeface="Cronos Pro"/>
            </a:endParaRPr>
          </a:p>
          <a:p>
            <a:pPr algn="ctr"/>
            <a:endParaRPr lang="hu-HU" sz="2800" b="1">
              <a:latin typeface="Cronos Pro"/>
            </a:endParaRPr>
          </a:p>
        </p:txBody>
      </p:sp>
      <p:sp>
        <p:nvSpPr>
          <p:cNvPr id="30724" name="Szövegdoboz 3"/>
          <p:cNvSpPr txBox="1">
            <a:spLocks noChangeArrowheads="1"/>
          </p:cNvSpPr>
          <p:nvPr/>
        </p:nvSpPr>
        <p:spPr bwMode="auto">
          <a:xfrm>
            <a:off x="2503488" y="533400"/>
            <a:ext cx="9688512" cy="4233863"/>
          </a:xfrm>
          <a:prstGeom prst="rect">
            <a:avLst/>
          </a:prstGeom>
          <a:noFill/>
          <a:ln w="9525">
            <a:noFill/>
            <a:miter lim="800000"/>
            <a:headEnd/>
            <a:tailEnd/>
          </a:ln>
        </p:spPr>
        <p:txBody>
          <a:bodyPr/>
          <a:lstStyle/>
          <a:p>
            <a:pPr algn="just"/>
            <a:r>
              <a:rPr lang="hu-HU" sz="2800" b="1" u="sng"/>
              <a:t>Nem előrecsomagolt élelmiszer</a:t>
            </a:r>
            <a:r>
              <a:rPr lang="hu-HU" sz="2800"/>
              <a:t>: </a:t>
            </a:r>
          </a:p>
          <a:p>
            <a:pPr algn="just"/>
            <a:endParaRPr lang="hu-HU" sz="2800"/>
          </a:p>
          <a:p>
            <a:pPr algn="just"/>
            <a:r>
              <a:rPr lang="hu-HU" sz="2800"/>
              <a:t>a.) csomagolás nélkül kínálják a végső fogyasztónak, </a:t>
            </a:r>
          </a:p>
          <a:p>
            <a:pPr algn="just"/>
            <a:r>
              <a:rPr lang="hu-HU" sz="2800"/>
              <a:t>a vendéglátás, illetve a közétkeztetés részére.</a:t>
            </a:r>
          </a:p>
          <a:p>
            <a:pPr algn="just"/>
            <a:endParaRPr lang="hu-HU" sz="2800"/>
          </a:p>
          <a:p>
            <a:pPr algn="just"/>
            <a:r>
              <a:rPr lang="hu-HU" sz="2800"/>
              <a:t>b.)</a:t>
            </a:r>
            <a:r>
              <a:rPr lang="hu-HU" sz="2800" b="1" baseline="30000"/>
              <a:t> </a:t>
            </a:r>
            <a:r>
              <a:rPr lang="hu-HU" sz="2800"/>
              <a:t>az értékesítés helyén a fogyasztó kérésére, a fogyasztó fizikai jelenlétében csomagolnak, vagy</a:t>
            </a:r>
          </a:p>
          <a:p>
            <a:pPr algn="just"/>
            <a:endParaRPr lang="hu-HU" sz="2800"/>
          </a:p>
          <a:p>
            <a:pPr algn="just"/>
            <a:r>
              <a:rPr lang="hu-HU" sz="2800"/>
              <a:t>c)</a:t>
            </a:r>
            <a:r>
              <a:rPr lang="hu-HU" sz="2800" b="1" baseline="30000"/>
              <a:t> </a:t>
            </a:r>
            <a:r>
              <a:rPr lang="hu-HU" sz="2800" u="sng">
                <a:solidFill>
                  <a:srgbClr val="FF0000"/>
                </a:solidFill>
              </a:rPr>
              <a:t>közvetlen értékesítés céljára a forgalmazás helyén, de a fogyasztó távollétében becsomagolnak</a:t>
            </a:r>
            <a:r>
              <a:rPr lang="hu-HU" sz="2800"/>
              <a:t>; pl gesztenyepüré, saláta, stb.</a:t>
            </a:r>
          </a:p>
          <a:p>
            <a:pPr algn="just"/>
            <a:endParaRPr lang="hu-HU" i="1"/>
          </a:p>
          <a:p>
            <a:pPr algn="just"/>
            <a:endParaRPr lang="hu-HU" i="1"/>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Kép 1"/>
          <p:cNvPicPr>
            <a:picLocks noChangeAspect="1"/>
          </p:cNvPicPr>
          <p:nvPr/>
        </p:nvPicPr>
        <p:blipFill>
          <a:blip r:embed="rId2" cstate="print"/>
          <a:srcRect/>
          <a:stretch>
            <a:fillRect/>
          </a:stretch>
        </p:blipFill>
        <p:spPr bwMode="auto">
          <a:xfrm>
            <a:off x="-41275" y="0"/>
            <a:ext cx="12233275" cy="6835775"/>
          </a:xfrm>
          <a:prstGeom prst="rect">
            <a:avLst/>
          </a:prstGeom>
          <a:noFill/>
          <a:ln w="9525">
            <a:noFill/>
            <a:miter lim="800000"/>
            <a:headEnd/>
            <a:tailEnd/>
          </a:ln>
        </p:spPr>
      </p:pic>
      <p:sp>
        <p:nvSpPr>
          <p:cNvPr id="31747" name="Szövegdoboz 2"/>
          <p:cNvSpPr txBox="1">
            <a:spLocks noChangeArrowheads="1"/>
          </p:cNvSpPr>
          <p:nvPr/>
        </p:nvSpPr>
        <p:spPr bwMode="auto">
          <a:xfrm>
            <a:off x="0" y="620713"/>
            <a:ext cx="2268538" cy="4370387"/>
          </a:xfrm>
          <a:prstGeom prst="rect">
            <a:avLst/>
          </a:prstGeom>
          <a:noFill/>
          <a:ln w="9525">
            <a:noFill/>
            <a:miter lim="800000"/>
            <a:headEnd/>
            <a:tailEnd/>
          </a:ln>
        </p:spPr>
        <p:txBody>
          <a:bodyPr>
            <a:spAutoFit/>
          </a:bodyPr>
          <a:lstStyle/>
          <a:p>
            <a:pPr algn="ctr"/>
            <a:r>
              <a:rPr lang="hu-HU" sz="2800" b="1" i="1"/>
              <a:t>Fogalmak</a:t>
            </a:r>
          </a:p>
          <a:p>
            <a:pPr algn="ctr"/>
            <a:endParaRPr lang="hu-HU" sz="2800" b="1" i="1"/>
          </a:p>
          <a:p>
            <a:pPr algn="ctr"/>
            <a:r>
              <a:rPr lang="hu-HU" sz="2800" b="1" i="1"/>
              <a:t>2008. évi </a:t>
            </a:r>
          </a:p>
          <a:p>
            <a:pPr algn="ctr"/>
            <a:r>
              <a:rPr lang="hu-HU" sz="2800" b="1" i="1"/>
              <a:t>XLVI. Tv.</a:t>
            </a:r>
          </a:p>
          <a:p>
            <a:pPr algn="ctr"/>
            <a:r>
              <a:rPr lang="hu-HU" sz="2800" b="1" i="1"/>
              <a:t>Az élelmiszer-láncról </a:t>
            </a:r>
          </a:p>
          <a:p>
            <a:pPr algn="ctr"/>
            <a:endParaRPr lang="hu-HU" sz="2400"/>
          </a:p>
          <a:p>
            <a:endParaRPr lang="hu-HU" sz="1600" b="1"/>
          </a:p>
          <a:p>
            <a:endParaRPr lang="hu-HU" sz="1400" b="1"/>
          </a:p>
          <a:p>
            <a:pPr algn="ctr"/>
            <a:endParaRPr lang="hu-HU" sz="2800" b="1">
              <a:latin typeface="Cronos Pro"/>
            </a:endParaRPr>
          </a:p>
        </p:txBody>
      </p:sp>
      <p:sp>
        <p:nvSpPr>
          <p:cNvPr id="31748" name="Szövegdoboz 3"/>
          <p:cNvSpPr txBox="1">
            <a:spLocks noChangeArrowheads="1"/>
          </p:cNvSpPr>
          <p:nvPr/>
        </p:nvSpPr>
        <p:spPr bwMode="auto">
          <a:xfrm>
            <a:off x="2498725" y="300038"/>
            <a:ext cx="9431338" cy="4102100"/>
          </a:xfrm>
          <a:prstGeom prst="rect">
            <a:avLst/>
          </a:prstGeom>
          <a:noFill/>
          <a:ln w="9525">
            <a:noFill/>
            <a:miter lim="800000"/>
            <a:headEnd/>
            <a:tailEnd/>
          </a:ln>
        </p:spPr>
        <p:txBody>
          <a:bodyPr/>
          <a:lstStyle/>
          <a:p>
            <a:pPr algn="just"/>
            <a:endParaRPr lang="hu-HU" i="1"/>
          </a:p>
          <a:p>
            <a:pPr algn="just"/>
            <a:r>
              <a:rPr lang="hu-HU" sz="2800" i="1"/>
              <a:t>71. </a:t>
            </a:r>
            <a:r>
              <a:rPr lang="hu-HU" sz="2800" b="1" i="1"/>
              <a:t>vendéglátó-ipari termék:</a:t>
            </a:r>
            <a:r>
              <a:rPr lang="hu-HU" sz="2800" i="1"/>
              <a:t> </a:t>
            </a:r>
          </a:p>
          <a:p>
            <a:pPr algn="just"/>
            <a:r>
              <a:rPr lang="hu-HU" sz="2800"/>
              <a:t>olyan étel, ital (az ivóvíz kivételével), </a:t>
            </a:r>
          </a:p>
          <a:p>
            <a:pPr algn="just"/>
            <a:r>
              <a:rPr lang="hu-HU" sz="2800"/>
              <a:t>cukrászati, hidegkonyhai készítmény, </a:t>
            </a:r>
          </a:p>
          <a:p>
            <a:pPr algn="just"/>
            <a:r>
              <a:rPr lang="hu-HU" sz="2800"/>
              <a:t>amelyet </a:t>
            </a:r>
            <a:r>
              <a:rPr lang="hu-HU" sz="2800">
                <a:solidFill>
                  <a:srgbClr val="FF0000"/>
                </a:solidFill>
              </a:rPr>
              <a:t>az előállítás helyén, </a:t>
            </a:r>
          </a:p>
          <a:p>
            <a:pPr algn="just"/>
            <a:r>
              <a:rPr lang="hu-HU" sz="2800">
                <a:solidFill>
                  <a:srgbClr val="FF0000"/>
                </a:solidFill>
              </a:rPr>
              <a:t>ideiglenes árusítóhelyen, </a:t>
            </a:r>
          </a:p>
          <a:p>
            <a:pPr algn="just"/>
            <a:r>
              <a:rPr lang="hu-HU" sz="2800">
                <a:solidFill>
                  <a:srgbClr val="FF0000"/>
                </a:solidFill>
              </a:rPr>
              <a:t>tálalókonyhán, </a:t>
            </a:r>
          </a:p>
          <a:p>
            <a:pPr algn="just"/>
            <a:r>
              <a:rPr lang="hu-HU" sz="2800" u="sng">
                <a:solidFill>
                  <a:srgbClr val="FF0000"/>
                </a:solidFill>
              </a:rPr>
              <a:t>közvetítő vállalkozás nélkül, fogyasztói kiszerelésben házhoz szállítva értékesítenek,</a:t>
            </a:r>
          </a:p>
          <a:p>
            <a:pPr algn="just"/>
            <a:r>
              <a:rPr lang="hu-HU" sz="2800"/>
              <a:t>a </a:t>
            </a:r>
            <a:r>
              <a:rPr lang="hu-HU" sz="2800" u="sng"/>
              <a:t>végső fogyasztó </a:t>
            </a:r>
            <a:r>
              <a:rPr lang="hu-HU" sz="2800"/>
              <a:t>vagy egyéb jogszabályban megadott korlátok szerint </a:t>
            </a:r>
            <a:r>
              <a:rPr lang="hu-HU" sz="2800">
                <a:solidFill>
                  <a:srgbClr val="FF0000"/>
                </a:solidFill>
              </a:rPr>
              <a:t>kiskereskedelmi </a:t>
            </a:r>
            <a:r>
              <a:rPr lang="hu-HU" sz="2800" u="sng">
                <a:solidFill>
                  <a:srgbClr val="FF0000"/>
                </a:solidFill>
              </a:rPr>
              <a:t>létesítmény </a:t>
            </a:r>
            <a:r>
              <a:rPr lang="hu-HU" sz="2800"/>
              <a:t>számára;</a:t>
            </a:r>
            <a:endParaRPr lang="hu-HU"/>
          </a:p>
          <a:p>
            <a:pPr algn="just"/>
            <a:endParaRPr lang="hu-HU"/>
          </a:p>
          <a:p>
            <a:pPr algn="just"/>
            <a:endParaRPr lang="hu-HU" sz="2000"/>
          </a:p>
        </p:txBody>
      </p:sp>
      <p:sp>
        <p:nvSpPr>
          <p:cNvPr id="7" name="Ellipszis feliratnak 6"/>
          <p:cNvSpPr/>
          <p:nvPr/>
        </p:nvSpPr>
        <p:spPr>
          <a:xfrm rot="1804866">
            <a:off x="8424863" y="427038"/>
            <a:ext cx="3432175" cy="2741612"/>
          </a:xfrm>
          <a:prstGeom prst="wedgeEllipseCallout">
            <a:avLst>
              <a:gd name="adj1" fmla="val -79235"/>
              <a:gd name="adj2" fmla="val 111019"/>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31750" name="Szövegdoboz 7"/>
          <p:cNvSpPr txBox="1">
            <a:spLocks noChangeArrowheads="1"/>
          </p:cNvSpPr>
          <p:nvPr/>
        </p:nvSpPr>
        <p:spPr bwMode="auto">
          <a:xfrm>
            <a:off x="9039225" y="1241425"/>
            <a:ext cx="2233613" cy="1016000"/>
          </a:xfrm>
          <a:prstGeom prst="rect">
            <a:avLst/>
          </a:prstGeom>
          <a:noFill/>
          <a:ln w="9525">
            <a:noFill/>
            <a:miter lim="800000"/>
            <a:headEnd/>
            <a:tailEnd/>
          </a:ln>
        </p:spPr>
        <p:txBody>
          <a:bodyPr>
            <a:spAutoFit/>
          </a:bodyPr>
          <a:lstStyle/>
          <a:p>
            <a:r>
              <a:rPr lang="hu-HU" sz="2000" b="1"/>
              <a:t>A GHP EZEKRE A HELYZETEKRE AD ÚTMUTATÁST</a:t>
            </a:r>
          </a:p>
        </p:txBody>
      </p:sp>
      <p:pic>
        <p:nvPicPr>
          <p:cNvPr id="31751" name="Tartalom helye 3" descr="omék3.bmp"/>
          <p:cNvPicPr>
            <a:picLocks noChangeAspect="1"/>
          </p:cNvPicPr>
          <p:nvPr/>
        </p:nvPicPr>
        <p:blipFill>
          <a:blip r:embed="rId3" cstate="print"/>
          <a:srcRect/>
          <a:stretch>
            <a:fillRect/>
          </a:stretch>
        </p:blipFill>
        <p:spPr bwMode="auto">
          <a:xfrm>
            <a:off x="420688" y="4056063"/>
            <a:ext cx="1574800" cy="1871662"/>
          </a:xfrm>
          <a:prstGeom prst="rect">
            <a:avLst/>
          </a:prstGeom>
          <a:noFill/>
          <a:ln w="25400">
            <a:solidFill>
              <a:srgbClr val="009900"/>
            </a:solidFill>
            <a:bevel/>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Kép 1"/>
          <p:cNvPicPr>
            <a:picLocks noChangeAspect="1"/>
          </p:cNvPicPr>
          <p:nvPr/>
        </p:nvPicPr>
        <p:blipFill>
          <a:blip r:embed="rId2" cstate="print"/>
          <a:srcRect/>
          <a:stretch>
            <a:fillRect/>
          </a:stretch>
        </p:blipFill>
        <p:spPr bwMode="auto">
          <a:xfrm>
            <a:off x="0" y="22225"/>
            <a:ext cx="12233275" cy="6835775"/>
          </a:xfrm>
          <a:prstGeom prst="rect">
            <a:avLst/>
          </a:prstGeom>
          <a:noFill/>
          <a:ln w="9525">
            <a:noFill/>
            <a:miter lim="800000"/>
            <a:headEnd/>
            <a:tailEnd/>
          </a:ln>
        </p:spPr>
      </p:pic>
      <p:sp>
        <p:nvSpPr>
          <p:cNvPr id="32771" name="Szövegdoboz 2"/>
          <p:cNvSpPr txBox="1">
            <a:spLocks noChangeArrowheads="1"/>
          </p:cNvSpPr>
          <p:nvPr/>
        </p:nvSpPr>
        <p:spPr bwMode="auto">
          <a:xfrm>
            <a:off x="0" y="620713"/>
            <a:ext cx="2268538" cy="5108575"/>
          </a:xfrm>
          <a:prstGeom prst="rect">
            <a:avLst/>
          </a:prstGeom>
          <a:noFill/>
          <a:ln w="9525">
            <a:noFill/>
            <a:miter lim="800000"/>
            <a:headEnd/>
            <a:tailEnd/>
          </a:ln>
        </p:spPr>
        <p:txBody>
          <a:bodyPr>
            <a:spAutoFit/>
          </a:bodyPr>
          <a:lstStyle/>
          <a:p>
            <a:pPr algn="ctr"/>
            <a:r>
              <a:rPr lang="hu-HU" sz="2500" b="1" i="1"/>
              <a:t>Fogalmak</a:t>
            </a:r>
          </a:p>
          <a:p>
            <a:pPr algn="ctr"/>
            <a:endParaRPr lang="hu-HU" sz="2500" b="1" i="1"/>
          </a:p>
          <a:p>
            <a:r>
              <a:rPr lang="hu-HU" sz="2500" b="1" i="1"/>
              <a:t>TEHÁT:</a:t>
            </a:r>
          </a:p>
          <a:p>
            <a:r>
              <a:rPr lang="hu-HU" sz="2500" b="1" i="1"/>
              <a:t>HOGYAN LEHET A VENDÉGLÁ-TÓ TERMÉKET FORGALOM-BA HOZNI?</a:t>
            </a:r>
          </a:p>
          <a:p>
            <a:pPr algn="ctr"/>
            <a:endParaRPr lang="hu-HU" sz="2000"/>
          </a:p>
          <a:p>
            <a:endParaRPr lang="hu-HU" sz="1400" b="1"/>
          </a:p>
          <a:p>
            <a:endParaRPr lang="hu-HU" sz="1400" b="1"/>
          </a:p>
          <a:p>
            <a:pPr algn="ctr"/>
            <a:endParaRPr lang="hu-HU" sz="2800" b="1">
              <a:latin typeface="Cronos Pro"/>
            </a:endParaRPr>
          </a:p>
        </p:txBody>
      </p:sp>
      <p:sp>
        <p:nvSpPr>
          <p:cNvPr id="4" name="Szövegdoboz 3"/>
          <p:cNvSpPr txBox="1"/>
          <p:nvPr/>
        </p:nvSpPr>
        <p:spPr>
          <a:xfrm>
            <a:off x="2498725" y="2116138"/>
            <a:ext cx="9693275" cy="5346700"/>
          </a:xfrm>
          <a:prstGeom prst="rect">
            <a:avLst/>
          </a:prstGeom>
          <a:noFill/>
        </p:spPr>
        <p:txBody>
          <a:bodyPr spcCol="180000"/>
          <a:lstStyle/>
          <a:p>
            <a:pPr>
              <a:defRPr/>
            </a:pPr>
            <a:endParaRPr lang="hu-HU" sz="2000" dirty="0"/>
          </a:p>
          <a:p>
            <a:pPr>
              <a:defRPr/>
            </a:pPr>
            <a:r>
              <a:rPr lang="hu-HU" sz="2000" dirty="0"/>
              <a:t>20. § (1)</a:t>
            </a:r>
            <a:r>
              <a:rPr lang="hu-HU" sz="2000" b="1" baseline="30000" dirty="0"/>
              <a:t> </a:t>
            </a:r>
            <a:r>
              <a:rPr lang="hu-HU" sz="2000" dirty="0"/>
              <a:t>A vendéglátó létesítményben előállított vendéglátó-ipari termék </a:t>
            </a:r>
            <a:r>
              <a:rPr lang="hu-HU" sz="2000" b="1" u="sng" dirty="0"/>
              <a:t>a végső fogyasztó ellátása </a:t>
            </a:r>
            <a:r>
              <a:rPr lang="hu-HU" sz="2000" b="1" u="sng" dirty="0">
                <a:solidFill>
                  <a:srgbClr val="FF0000"/>
                </a:solidFill>
                <a:effectLst>
                  <a:outerShdw blurRad="38100" dist="38100" dir="2700000" algn="tl">
                    <a:srgbClr val="000000">
                      <a:alpha val="43137"/>
                    </a:srgbClr>
                  </a:outerShdw>
                </a:effectLst>
              </a:rPr>
              <a:t>mellett</a:t>
            </a:r>
            <a:r>
              <a:rPr lang="hu-HU" sz="2000" b="1" u="sng" dirty="0"/>
              <a:t> más vendéglátó létesítmény részére is forgalomba hozható.</a:t>
            </a:r>
          </a:p>
          <a:p>
            <a:pPr>
              <a:defRPr/>
            </a:pPr>
            <a:r>
              <a:rPr lang="hu-HU" sz="2000" dirty="0"/>
              <a:t>(2)</a:t>
            </a:r>
            <a:r>
              <a:rPr lang="hu-HU" sz="2000" b="1" baseline="30000" dirty="0"/>
              <a:t> </a:t>
            </a:r>
            <a:r>
              <a:rPr lang="hu-HU" sz="2000" dirty="0"/>
              <a:t>A vendéglátó létesítményben előállított vendéglátó-ipari termék </a:t>
            </a:r>
            <a:r>
              <a:rPr lang="hu-HU" sz="2000" b="1" u="sng" dirty="0"/>
              <a:t>a végső fogyasztó ellátása </a:t>
            </a:r>
            <a:r>
              <a:rPr lang="hu-HU" sz="2000" b="1" u="sng" dirty="0">
                <a:solidFill>
                  <a:srgbClr val="FF0000"/>
                </a:solidFill>
                <a:effectLst>
                  <a:outerShdw blurRad="38100" dist="38100" dir="2700000" algn="tl">
                    <a:srgbClr val="000000">
                      <a:alpha val="43137"/>
                    </a:srgbClr>
                  </a:outerShdw>
                </a:effectLst>
              </a:rPr>
              <a:t>mellett</a:t>
            </a:r>
            <a:r>
              <a:rPr lang="hu-HU" sz="2000" b="1" u="sng" dirty="0"/>
              <a:t> más, a vendéglátó létesítmény légvonalban számított 40 km-es körzetében lévő </a:t>
            </a:r>
            <a:r>
              <a:rPr lang="hu-HU" sz="2000" b="1" u="sng" dirty="0">
                <a:solidFill>
                  <a:srgbClr val="FF0000"/>
                </a:solidFill>
              </a:rPr>
              <a:t>kiskereskedelmi</a:t>
            </a:r>
            <a:r>
              <a:rPr lang="hu-HU" sz="2000" b="1" u="sng" dirty="0"/>
              <a:t> létesítmény részére is forgalomba hozható</a:t>
            </a:r>
            <a:r>
              <a:rPr lang="hu-HU" sz="2000" dirty="0"/>
              <a:t>.</a:t>
            </a:r>
          </a:p>
          <a:p>
            <a:pPr>
              <a:defRPr/>
            </a:pPr>
            <a:r>
              <a:rPr lang="hu-HU" sz="2000" dirty="0"/>
              <a:t>(3) Az (1) és (2) bekezdés szerint átvett termékeket </a:t>
            </a:r>
            <a:r>
              <a:rPr lang="hu-HU" sz="2000" b="1" dirty="0">
                <a:solidFill>
                  <a:srgbClr val="FF0000"/>
                </a:solidFill>
                <a:effectLst>
                  <a:outerShdw blurRad="38100" dist="38100" dir="2700000" algn="tl">
                    <a:srgbClr val="000000">
                      <a:alpha val="43137"/>
                    </a:srgbClr>
                  </a:outerShdw>
                </a:effectLst>
              </a:rPr>
              <a:t>a fogadó </a:t>
            </a:r>
            <a:r>
              <a:rPr lang="hu-HU" sz="2000" b="1" u="sng" dirty="0">
                <a:solidFill>
                  <a:srgbClr val="FF0000"/>
                </a:solidFill>
                <a:effectLst>
                  <a:outerShdw blurRad="38100" dist="38100" dir="2700000" algn="tl">
                    <a:srgbClr val="000000">
                      <a:alpha val="43137"/>
                    </a:srgbClr>
                  </a:outerShdw>
                </a:effectLst>
              </a:rPr>
              <a:t>létesítmény más létesítmény számára nem adhatja tovább</a:t>
            </a:r>
            <a:r>
              <a:rPr lang="hu-HU" sz="2000" b="1" dirty="0">
                <a:solidFill>
                  <a:srgbClr val="FF0000"/>
                </a:solidFill>
                <a:effectLst>
                  <a:outerShdw blurRad="38100" dist="38100" dir="2700000" algn="tl">
                    <a:srgbClr val="000000">
                      <a:alpha val="43137"/>
                    </a:srgbClr>
                  </a:outerShdw>
                </a:effectLst>
              </a:rPr>
              <a:t>, azokat kizárólag a végső fogyasztó részére hozhatja forgalomba.</a:t>
            </a:r>
          </a:p>
          <a:p>
            <a:pPr>
              <a:defRPr/>
            </a:pPr>
            <a:endParaRPr lang="hu-HU" sz="2000" b="1" dirty="0">
              <a:effectLst>
                <a:outerShdw blurRad="38100" dist="38100" dir="2700000" algn="tl">
                  <a:srgbClr val="000000">
                    <a:alpha val="43137"/>
                  </a:srgbClr>
                </a:outerShdw>
              </a:effectLst>
            </a:endParaRPr>
          </a:p>
          <a:p>
            <a:pPr algn="r">
              <a:defRPr/>
            </a:pPr>
            <a:r>
              <a:rPr lang="hu-HU" b="1" dirty="0"/>
              <a:t>62/2011. (VI.30.) VM rendelet a vendéglátó-ipari termékek előállításának és forgalomba hozatalának élelmiszerbiztonsági feltételeiről</a:t>
            </a:r>
          </a:p>
          <a:p>
            <a:pPr algn="just">
              <a:defRPr/>
            </a:pPr>
            <a:endParaRPr lang="hu-HU" sz="2000" dirty="0"/>
          </a:p>
        </p:txBody>
      </p:sp>
      <p:sp>
        <p:nvSpPr>
          <p:cNvPr id="8" name="Szövegdoboz 7"/>
          <p:cNvSpPr txBox="1"/>
          <p:nvPr/>
        </p:nvSpPr>
        <p:spPr>
          <a:xfrm>
            <a:off x="2484438" y="320675"/>
            <a:ext cx="2952750" cy="646113"/>
          </a:xfrm>
          <a:prstGeom prst="rect">
            <a:avLst/>
          </a:prstGeom>
          <a:solidFill>
            <a:schemeClr val="accent1">
              <a:lumMod val="60000"/>
              <a:lumOff val="40000"/>
            </a:schemeClr>
          </a:solidFill>
          <a:ln w="38100">
            <a:solidFill>
              <a:srgbClr val="0070C0"/>
            </a:solidFill>
          </a:ln>
        </p:spPr>
        <p:txBody>
          <a:bodyPr>
            <a:spAutoFit/>
          </a:bodyPr>
          <a:lstStyle/>
          <a:p>
            <a:pPr>
              <a:defRPr/>
            </a:pPr>
            <a:r>
              <a:rPr lang="hu-HU" b="1" dirty="0"/>
              <a:t>VÉGSŐ FOGYASZTÓ MELLETT</a:t>
            </a:r>
          </a:p>
          <a:p>
            <a:pPr>
              <a:defRPr/>
            </a:pPr>
            <a:r>
              <a:rPr lang="hu-HU" b="1" dirty="0"/>
              <a:t>+ MÁS VENDÉGLÁTÓ</a:t>
            </a:r>
          </a:p>
        </p:txBody>
      </p:sp>
      <p:sp>
        <p:nvSpPr>
          <p:cNvPr id="12" name="Szövegdoboz 11"/>
          <p:cNvSpPr txBox="1"/>
          <p:nvPr/>
        </p:nvSpPr>
        <p:spPr>
          <a:xfrm>
            <a:off x="3327400" y="1319213"/>
            <a:ext cx="3268663" cy="646112"/>
          </a:xfrm>
          <a:prstGeom prst="rect">
            <a:avLst/>
          </a:prstGeom>
          <a:solidFill>
            <a:schemeClr val="accent4">
              <a:lumMod val="60000"/>
              <a:lumOff val="40000"/>
            </a:schemeClr>
          </a:solidFill>
          <a:ln w="38100">
            <a:solidFill>
              <a:schemeClr val="tx1"/>
            </a:solidFill>
          </a:ln>
        </p:spPr>
        <p:txBody>
          <a:bodyPr>
            <a:spAutoFit/>
          </a:bodyPr>
          <a:lstStyle/>
          <a:p>
            <a:pPr>
              <a:defRPr/>
            </a:pPr>
            <a:r>
              <a:rPr lang="hu-HU" b="1" dirty="0"/>
              <a:t>VÉGSŐ FOGYASZTÓ MELLETT</a:t>
            </a:r>
          </a:p>
          <a:p>
            <a:pPr>
              <a:defRPr/>
            </a:pPr>
            <a:r>
              <a:rPr lang="hu-HU" b="1" dirty="0"/>
              <a:t>+ 40 km-en belül KISKERESKEDŐ</a:t>
            </a:r>
          </a:p>
        </p:txBody>
      </p:sp>
      <p:sp>
        <p:nvSpPr>
          <p:cNvPr id="13" name="Ellipszis feliratnak 12"/>
          <p:cNvSpPr/>
          <p:nvPr/>
        </p:nvSpPr>
        <p:spPr>
          <a:xfrm>
            <a:off x="7981950" y="247650"/>
            <a:ext cx="3473450" cy="1920875"/>
          </a:xfrm>
          <a:prstGeom prst="wedgeEllipseCallout">
            <a:avLst>
              <a:gd name="adj1" fmla="val -107398"/>
              <a:gd name="adj2" fmla="val 159938"/>
            </a:avLst>
          </a:prstGeom>
          <a:solidFill>
            <a:schemeClr val="accent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4" name="Ellipszis feliratnak 13"/>
          <p:cNvSpPr/>
          <p:nvPr/>
        </p:nvSpPr>
        <p:spPr>
          <a:xfrm>
            <a:off x="7981950" y="234950"/>
            <a:ext cx="3625850" cy="2085975"/>
          </a:xfrm>
          <a:prstGeom prst="wedgeEllipseCallout">
            <a:avLst>
              <a:gd name="adj1" fmla="val 43151"/>
              <a:gd name="adj2" fmla="val 125589"/>
            </a:avLst>
          </a:prstGeom>
          <a:solidFill>
            <a:schemeClr val="accent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5" name="Szövegdoboz 14"/>
          <p:cNvSpPr txBox="1"/>
          <p:nvPr/>
        </p:nvSpPr>
        <p:spPr>
          <a:xfrm>
            <a:off x="8699500" y="652463"/>
            <a:ext cx="2351088" cy="1631950"/>
          </a:xfrm>
          <a:prstGeom prst="rect">
            <a:avLst/>
          </a:prstGeom>
          <a:noFill/>
        </p:spPr>
        <p:txBody>
          <a:bodyPr>
            <a:spAutoFit/>
          </a:bodyPr>
          <a:lstStyle/>
          <a:p>
            <a:pPr algn="ctr">
              <a:defRPr/>
            </a:pPr>
            <a:r>
              <a:rPr lang="hu-HU" sz="2000" b="1" dirty="0">
                <a:effectLst>
                  <a:outerShdw blurRad="38100" dist="38100" dir="2700000" algn="tl">
                    <a:srgbClr val="000000">
                      <a:alpha val="43137"/>
                    </a:srgbClr>
                  </a:outerShdw>
                </a:effectLst>
              </a:rPr>
              <a:t>LÉTESÍTMÉNY ADJA ÁT LÉTESÍTMÉNY-NEK </a:t>
            </a:r>
          </a:p>
          <a:p>
            <a:pPr algn="ctr">
              <a:defRPr/>
            </a:pPr>
            <a:r>
              <a:rPr lang="hu-HU" sz="2000" b="1" dirty="0">
                <a:effectLst>
                  <a:outerShdw blurRad="38100" dist="38100" dir="2700000" algn="tl">
                    <a:srgbClr val="000000">
                      <a:alpha val="43137"/>
                    </a:srgbClr>
                  </a:outerShdw>
                </a:effectLst>
              </a:rPr>
              <a:t>1X</a:t>
            </a:r>
          </a:p>
        </p:txBody>
      </p:sp>
      <p:sp>
        <p:nvSpPr>
          <p:cNvPr id="16" name="Jobb oldali kapcsos zárójel 15"/>
          <p:cNvSpPr/>
          <p:nvPr/>
        </p:nvSpPr>
        <p:spPr>
          <a:xfrm>
            <a:off x="6191250" y="312738"/>
            <a:ext cx="1516063" cy="2090737"/>
          </a:xfrm>
          <a:prstGeom prst="rightBrace">
            <a:avLst>
              <a:gd name="adj1" fmla="val 8333"/>
              <a:gd name="adj2" fmla="val 50000"/>
            </a:avLst>
          </a:prstGeom>
          <a:noFill/>
          <a:ln w="476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hu-HU"/>
          </a:p>
        </p:txBody>
      </p:sp>
      <p:cxnSp>
        <p:nvCxnSpPr>
          <p:cNvPr id="23" name="Egyenes összekötő nyíllal 22"/>
          <p:cNvCxnSpPr/>
          <p:nvPr/>
        </p:nvCxnSpPr>
        <p:spPr>
          <a:xfrm rot="16200000" flipV="1">
            <a:off x="4088606" y="2886869"/>
            <a:ext cx="1724025" cy="26988"/>
          </a:xfrm>
          <a:prstGeom prst="straightConnector1">
            <a:avLst/>
          </a:prstGeom>
          <a:ln w="666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Egyenes összekötő nyíllal 23"/>
          <p:cNvCxnSpPr/>
          <p:nvPr/>
        </p:nvCxnSpPr>
        <p:spPr>
          <a:xfrm rot="16200000" flipV="1">
            <a:off x="2354263" y="1595437"/>
            <a:ext cx="1714500" cy="841375"/>
          </a:xfrm>
          <a:prstGeom prst="straightConnector1">
            <a:avLst/>
          </a:prstGeom>
          <a:ln w="666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2781" name="Tartalom helye 3" descr="omék3.bmp"/>
          <p:cNvPicPr>
            <a:picLocks noChangeAspect="1"/>
          </p:cNvPicPr>
          <p:nvPr/>
        </p:nvPicPr>
        <p:blipFill>
          <a:blip r:embed="rId3" cstate="print"/>
          <a:srcRect/>
          <a:stretch>
            <a:fillRect/>
          </a:stretch>
        </p:blipFill>
        <p:spPr bwMode="auto">
          <a:xfrm>
            <a:off x="276225" y="4564063"/>
            <a:ext cx="1574800" cy="1871662"/>
          </a:xfrm>
          <a:prstGeom prst="rect">
            <a:avLst/>
          </a:prstGeom>
          <a:noFill/>
          <a:ln w="25400">
            <a:solidFill>
              <a:srgbClr val="009900"/>
            </a:solidFill>
            <a:bevel/>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Kép 1"/>
          <p:cNvPicPr>
            <a:picLocks noChangeAspect="1"/>
          </p:cNvPicPr>
          <p:nvPr/>
        </p:nvPicPr>
        <p:blipFill>
          <a:blip r:embed="rId2" cstate="print"/>
          <a:srcRect/>
          <a:stretch>
            <a:fillRect/>
          </a:stretch>
        </p:blipFill>
        <p:spPr bwMode="auto">
          <a:xfrm>
            <a:off x="-41275" y="0"/>
            <a:ext cx="12233275" cy="6835775"/>
          </a:xfrm>
          <a:prstGeom prst="rect">
            <a:avLst/>
          </a:prstGeom>
          <a:noFill/>
          <a:ln w="9525">
            <a:noFill/>
            <a:miter lim="800000"/>
            <a:headEnd/>
            <a:tailEnd/>
          </a:ln>
        </p:spPr>
      </p:pic>
      <p:sp>
        <p:nvSpPr>
          <p:cNvPr id="33795" name="Szövegdoboz 2"/>
          <p:cNvSpPr txBox="1">
            <a:spLocks noChangeArrowheads="1"/>
          </p:cNvSpPr>
          <p:nvPr/>
        </p:nvSpPr>
        <p:spPr bwMode="auto">
          <a:xfrm>
            <a:off x="254000" y="200025"/>
            <a:ext cx="1817688" cy="5241925"/>
          </a:xfrm>
          <a:prstGeom prst="rect">
            <a:avLst/>
          </a:prstGeom>
          <a:noFill/>
          <a:ln w="9525">
            <a:noFill/>
            <a:miter lim="800000"/>
            <a:headEnd/>
            <a:tailEnd/>
          </a:ln>
        </p:spPr>
        <p:txBody>
          <a:bodyPr>
            <a:spAutoFit/>
          </a:bodyPr>
          <a:lstStyle/>
          <a:p>
            <a:r>
              <a:rPr lang="hu-HU" sz="2400" b="1">
                <a:solidFill>
                  <a:srgbClr val="FF0000"/>
                </a:solidFill>
              </a:rPr>
              <a:t>Helyben értékesítés </a:t>
            </a:r>
          </a:p>
          <a:p>
            <a:r>
              <a:rPr lang="hu-HU" sz="2400" b="1"/>
              <a:t>36/2014. (XII. 17.)</a:t>
            </a:r>
          </a:p>
          <a:p>
            <a:r>
              <a:rPr lang="hu-HU" sz="2400" b="1"/>
              <a:t> FM rendelet az </a:t>
            </a:r>
          </a:p>
          <a:p>
            <a:r>
              <a:rPr lang="hu-HU" sz="2400" b="1"/>
              <a:t>élelmisze-rekkel kapcsola-tos tájékozta-tásról</a:t>
            </a:r>
          </a:p>
          <a:p>
            <a:pPr algn="ctr"/>
            <a:endParaRPr lang="hu-HU" sz="2800" b="1" baseline="30000">
              <a:latin typeface="Cronos Pro"/>
            </a:endParaRPr>
          </a:p>
          <a:p>
            <a:pPr algn="ctr"/>
            <a:endParaRPr lang="hu-HU" sz="2800" b="1">
              <a:latin typeface="Cronos Pro"/>
            </a:endParaRPr>
          </a:p>
        </p:txBody>
      </p:sp>
      <p:sp>
        <p:nvSpPr>
          <p:cNvPr id="33796" name="Szövegdoboz 6"/>
          <p:cNvSpPr txBox="1">
            <a:spLocks noChangeArrowheads="1"/>
          </p:cNvSpPr>
          <p:nvPr/>
        </p:nvSpPr>
        <p:spPr bwMode="auto">
          <a:xfrm>
            <a:off x="2495550" y="523875"/>
            <a:ext cx="9345613" cy="2284413"/>
          </a:xfrm>
          <a:prstGeom prst="rect">
            <a:avLst/>
          </a:prstGeom>
          <a:noFill/>
          <a:ln w="9525">
            <a:noFill/>
            <a:miter lim="800000"/>
            <a:headEnd/>
            <a:tailEnd/>
          </a:ln>
        </p:spPr>
        <p:txBody>
          <a:bodyPr/>
          <a:lstStyle/>
          <a:p>
            <a:pPr algn="just"/>
            <a:r>
              <a:rPr lang="hu-HU" sz="2400"/>
              <a:t>Nem előrecsomagolt élelmiszer végső fogyasztónak értékesítésekor </a:t>
            </a:r>
          </a:p>
          <a:p>
            <a:pPr algn="just"/>
            <a:r>
              <a:rPr lang="hu-HU" sz="2400" b="1"/>
              <a:t>az eladás helyén, jól láthatóan módon fel kell tüntetni:</a:t>
            </a:r>
          </a:p>
          <a:p>
            <a:pPr algn="just"/>
            <a:endParaRPr lang="hu-HU" sz="2400"/>
          </a:p>
          <a:p>
            <a:pPr algn="just"/>
            <a:r>
              <a:rPr lang="hu-HU" sz="2400"/>
              <a:t>- az </a:t>
            </a:r>
            <a:r>
              <a:rPr lang="hu-HU" sz="2400" b="1"/>
              <a:t>élelmiszer nevét</a:t>
            </a:r>
            <a:r>
              <a:rPr lang="hu-HU" sz="2400"/>
              <a:t>,</a:t>
            </a:r>
          </a:p>
          <a:p>
            <a:endParaRPr lang="hu-HU" i="1"/>
          </a:p>
        </p:txBody>
      </p:sp>
      <p:sp>
        <p:nvSpPr>
          <p:cNvPr id="33797" name="Szövegdoboz 4"/>
          <p:cNvSpPr txBox="1">
            <a:spLocks noChangeArrowheads="1"/>
          </p:cNvSpPr>
          <p:nvPr/>
        </p:nvSpPr>
        <p:spPr bwMode="auto">
          <a:xfrm>
            <a:off x="3556000" y="2525713"/>
            <a:ext cx="8374063" cy="2184400"/>
          </a:xfrm>
          <a:prstGeom prst="rect">
            <a:avLst/>
          </a:prstGeom>
          <a:noFill/>
          <a:ln w="19050">
            <a:solidFill>
              <a:schemeClr val="tx1"/>
            </a:solidFill>
            <a:miter lim="800000"/>
            <a:headEnd/>
            <a:tailEnd/>
          </a:ln>
        </p:spPr>
        <p:txBody>
          <a:bodyPr>
            <a:spAutoFit/>
          </a:bodyPr>
          <a:lstStyle/>
          <a:p>
            <a:r>
              <a:rPr lang="hu-HU" sz="2000" b="1">
                <a:solidFill>
                  <a:srgbClr val="FF0000"/>
                </a:solidFill>
              </a:rPr>
              <a:t> </a:t>
            </a:r>
            <a:r>
              <a:rPr lang="hu-HU" sz="2400" b="1">
                <a:solidFill>
                  <a:srgbClr val="FF0000"/>
                </a:solidFill>
              </a:rPr>
              <a:t>Édesítőszer  tartalom   esetében élelmiszer nevéhez kapcsolt kifejezéssel</a:t>
            </a:r>
          </a:p>
          <a:p>
            <a:r>
              <a:rPr lang="hu-HU" sz="2400" b="1">
                <a:solidFill>
                  <a:srgbClr val="FF0000"/>
                </a:solidFill>
              </a:rPr>
              <a:t>	„Édesítőszerrel (édesítőszerekkel)”</a:t>
            </a:r>
          </a:p>
          <a:p>
            <a:r>
              <a:rPr lang="hu-HU" sz="2400" b="1">
                <a:solidFill>
                  <a:srgbClr val="FF0000"/>
                </a:solidFill>
              </a:rPr>
              <a:t> 	„Cukorral (cukrokkal) és édesítőszerrel (édesítőszerekkel)” </a:t>
            </a:r>
          </a:p>
          <a:p>
            <a:pPr algn="r"/>
            <a:r>
              <a:rPr lang="hu-HU" sz="1600">
                <a:solidFill>
                  <a:srgbClr val="FF0000"/>
                </a:solidFill>
              </a:rPr>
              <a:t>[1169/2011/EU Rendelet III. melléklet]</a:t>
            </a:r>
          </a:p>
        </p:txBody>
      </p:sp>
      <p:sp>
        <p:nvSpPr>
          <p:cNvPr id="33798" name="Szövegdoboz 9"/>
          <p:cNvSpPr txBox="1">
            <a:spLocks noChangeArrowheads="1"/>
          </p:cNvSpPr>
          <p:nvPr/>
        </p:nvSpPr>
        <p:spPr bwMode="auto">
          <a:xfrm>
            <a:off x="2540000" y="4862513"/>
            <a:ext cx="7620000" cy="830262"/>
          </a:xfrm>
          <a:prstGeom prst="rect">
            <a:avLst/>
          </a:prstGeom>
          <a:noFill/>
          <a:ln w="9525">
            <a:noFill/>
            <a:miter lim="800000"/>
            <a:headEnd/>
            <a:tailEnd/>
          </a:ln>
        </p:spPr>
        <p:txBody>
          <a:bodyPr>
            <a:spAutoFit/>
          </a:bodyPr>
          <a:lstStyle/>
          <a:p>
            <a:pPr>
              <a:buFontTx/>
              <a:buChar char="-"/>
            </a:pPr>
            <a:r>
              <a:rPr lang="hu-HU" sz="2400"/>
              <a:t> Azo-színezék tartalmat  és figyelmeztető mondatot</a:t>
            </a:r>
          </a:p>
          <a:p>
            <a:pPr>
              <a:buFontTx/>
              <a:buChar char="-"/>
            </a:pPr>
            <a:r>
              <a:rPr lang="hu-HU" sz="2400"/>
              <a:t> Allergén információ elérésének helyét.</a:t>
            </a:r>
          </a:p>
        </p:txBody>
      </p:sp>
      <p:pic>
        <p:nvPicPr>
          <p:cNvPr id="33799" name="Tartalom helye 3" descr="omék3.bmp"/>
          <p:cNvPicPr>
            <a:picLocks noChangeAspect="1"/>
          </p:cNvPicPr>
          <p:nvPr/>
        </p:nvPicPr>
        <p:blipFill>
          <a:blip r:embed="rId3" cstate="print"/>
          <a:srcRect/>
          <a:stretch>
            <a:fillRect/>
          </a:stretch>
        </p:blipFill>
        <p:spPr bwMode="auto">
          <a:xfrm>
            <a:off x="827088" y="4724400"/>
            <a:ext cx="1574800" cy="1871663"/>
          </a:xfrm>
          <a:prstGeom prst="rect">
            <a:avLst/>
          </a:prstGeom>
          <a:noFill/>
          <a:ln w="25400">
            <a:solidFill>
              <a:srgbClr val="009900"/>
            </a:solidFill>
            <a:bevel/>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10"/>
          <p:cNvSpPr/>
          <p:nvPr/>
        </p:nvSpPr>
        <p:spPr>
          <a:xfrm>
            <a:off x="1722438" y="0"/>
            <a:ext cx="874712" cy="6083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028" name="Cím 2"/>
          <p:cNvSpPr>
            <a:spLocks noGrp="1"/>
          </p:cNvSpPr>
          <p:nvPr>
            <p:ph type="title"/>
          </p:nvPr>
        </p:nvSpPr>
        <p:spPr>
          <a:xfrm>
            <a:off x="0" y="233363"/>
            <a:ext cx="12192000" cy="1223962"/>
          </a:xfrm>
        </p:spPr>
        <p:txBody>
          <a:bodyPr/>
          <a:lstStyle/>
          <a:p>
            <a:pPr algn="ctr" eaLnBrk="1" hangingPunct="1"/>
            <a:r>
              <a:rPr lang="hu-HU" sz="3200" smtClean="0"/>
              <a:t>Nyilvántartott élelmiszer eredetű események</a:t>
            </a:r>
            <a:br>
              <a:rPr lang="hu-HU" sz="3200" smtClean="0"/>
            </a:br>
            <a:r>
              <a:rPr lang="hu-HU" sz="3200" smtClean="0"/>
              <a:t>2008 – 2016</a:t>
            </a:r>
            <a:r>
              <a:rPr lang="en-US" sz="3600" smtClean="0"/>
              <a:t/>
            </a:r>
            <a:br>
              <a:rPr lang="en-US" sz="3600" smtClean="0"/>
            </a:br>
            <a:endParaRPr lang="hu-HU" sz="3600" smtClean="0"/>
          </a:p>
        </p:txBody>
      </p:sp>
      <p:graphicFrame>
        <p:nvGraphicFramePr>
          <p:cNvPr id="1026" name="Tartalom helye 9"/>
          <p:cNvGraphicFramePr>
            <a:graphicFrameLocks noGrp="1"/>
          </p:cNvGraphicFramePr>
          <p:nvPr>
            <p:ph idx="1"/>
          </p:nvPr>
        </p:nvGraphicFramePr>
        <p:xfrm>
          <a:off x="161925" y="796925"/>
          <a:ext cx="12080875" cy="5430838"/>
        </p:xfrm>
        <a:graphic>
          <a:graphicData uri="http://schemas.openxmlformats.org/presentationml/2006/ole">
            <p:oleObj spid="_x0000_s1026" r:id="rId3" imgW="12083319" imgH="5432007" progId="Excel.Chart.8">
              <p:embed/>
            </p:oleObj>
          </a:graphicData>
        </a:graphic>
      </p:graphicFrame>
      <p:cxnSp>
        <p:nvCxnSpPr>
          <p:cNvPr id="6" name="Egyenes összekötő nyíllal 5"/>
          <p:cNvCxnSpPr/>
          <p:nvPr/>
        </p:nvCxnSpPr>
        <p:spPr>
          <a:xfrm flipV="1">
            <a:off x="7132638" y="1763713"/>
            <a:ext cx="3984625" cy="15287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artalom helye 2"/>
          <p:cNvSpPr>
            <a:spLocks noGrp="1"/>
          </p:cNvSpPr>
          <p:nvPr>
            <p:ph idx="1"/>
          </p:nvPr>
        </p:nvSpPr>
        <p:spPr>
          <a:xfrm>
            <a:off x="261938" y="1041400"/>
            <a:ext cx="1812925" cy="4351338"/>
          </a:xfrm>
        </p:spPr>
        <p:txBody>
          <a:bodyPr/>
          <a:lstStyle/>
          <a:p>
            <a:pPr eaLnBrk="1" hangingPunct="1">
              <a:buFont typeface="Arial" pitchFamily="34" charset="0"/>
              <a:buNone/>
            </a:pPr>
            <a:endParaRPr lang="hu-HU" smtClean="0"/>
          </a:p>
          <a:p>
            <a:pPr eaLnBrk="1" hangingPunct="1">
              <a:buFont typeface="Arial" pitchFamily="34" charset="0"/>
              <a:buNone/>
            </a:pPr>
            <a:endParaRPr lang="hu-HU" smtClean="0"/>
          </a:p>
          <a:p>
            <a:pPr eaLnBrk="1" hangingPunct="1">
              <a:buFont typeface="Arial" pitchFamily="34" charset="0"/>
              <a:buNone/>
            </a:pPr>
            <a:r>
              <a:rPr lang="hu-HU" smtClean="0"/>
              <a:t>Azo-</a:t>
            </a:r>
          </a:p>
          <a:p>
            <a:pPr eaLnBrk="1" hangingPunct="1">
              <a:buFont typeface="Arial" pitchFamily="34" charset="0"/>
              <a:buNone/>
            </a:pPr>
            <a:r>
              <a:rPr lang="hu-HU" smtClean="0"/>
              <a:t>színezékek</a:t>
            </a:r>
          </a:p>
        </p:txBody>
      </p:sp>
      <p:sp>
        <p:nvSpPr>
          <p:cNvPr id="4" name="Szövegdoboz 3"/>
          <p:cNvSpPr txBox="1"/>
          <p:nvPr/>
        </p:nvSpPr>
        <p:spPr>
          <a:xfrm>
            <a:off x="2367280" y="1182908"/>
            <a:ext cx="9305106" cy="4401205"/>
          </a:xfrm>
          <a:prstGeom prst="rect">
            <a:avLst/>
          </a:prstGeom>
          <a:noFill/>
          <a:ln w="19050">
            <a:solidFill>
              <a:srgbClr val="FF0000"/>
            </a:solidFill>
          </a:ln>
        </p:spPr>
        <p:txBody>
          <a:bodyPr numCol="2" spcCol="72000">
            <a:spAutoFit/>
          </a:bodyPr>
          <a:lstStyle/>
          <a:p>
            <a:pPr>
              <a:defRPr/>
            </a:pPr>
            <a:endParaRPr lang="hu-HU" sz="2800" dirty="0"/>
          </a:p>
          <a:p>
            <a:pPr>
              <a:defRPr/>
            </a:pPr>
            <a:r>
              <a:rPr lang="hu-HU" sz="2800" dirty="0"/>
              <a:t>Narancssárga S (E 110)</a:t>
            </a:r>
          </a:p>
          <a:p>
            <a:pPr>
              <a:defRPr/>
            </a:pPr>
            <a:r>
              <a:rPr lang="hu-HU" sz="2800" dirty="0" err="1"/>
              <a:t>Kinolinsárga</a:t>
            </a:r>
            <a:r>
              <a:rPr lang="hu-HU" sz="2800" dirty="0"/>
              <a:t>       (E 104)</a:t>
            </a:r>
          </a:p>
          <a:p>
            <a:pPr>
              <a:defRPr/>
            </a:pPr>
            <a:r>
              <a:rPr lang="hu-HU" sz="2800" dirty="0" err="1"/>
              <a:t>Azorubin</a:t>
            </a:r>
            <a:r>
              <a:rPr lang="hu-HU" sz="2800" dirty="0"/>
              <a:t>             (E 122)</a:t>
            </a:r>
          </a:p>
          <a:p>
            <a:pPr>
              <a:defRPr/>
            </a:pPr>
            <a:r>
              <a:rPr lang="hu-HU" sz="2800" dirty="0" err="1"/>
              <a:t>Alluravörös</a:t>
            </a:r>
            <a:r>
              <a:rPr lang="hu-HU" sz="2800" dirty="0"/>
              <a:t>         (E 129)</a:t>
            </a:r>
          </a:p>
          <a:p>
            <a:pPr>
              <a:defRPr/>
            </a:pPr>
            <a:r>
              <a:rPr lang="hu-HU" sz="2800" dirty="0" err="1"/>
              <a:t>Tartrazin</a:t>
            </a:r>
            <a:r>
              <a:rPr lang="hu-HU" sz="2800" dirty="0"/>
              <a:t>             (E 102)</a:t>
            </a:r>
          </a:p>
          <a:p>
            <a:pPr>
              <a:defRPr/>
            </a:pPr>
            <a:r>
              <a:rPr lang="hu-HU" sz="2800" dirty="0" err="1"/>
              <a:t>Neukockin</a:t>
            </a:r>
            <a:r>
              <a:rPr lang="hu-HU" sz="2800" dirty="0"/>
              <a:t>          (E 124)</a:t>
            </a:r>
          </a:p>
          <a:p>
            <a:pPr algn="ctr">
              <a:defRPr/>
            </a:pPr>
            <a:endParaRPr lang="hu-HU" sz="2800" dirty="0"/>
          </a:p>
          <a:p>
            <a:pPr algn="ctr">
              <a:defRPr/>
            </a:pPr>
            <a:endParaRPr lang="hu-HU" sz="2800" dirty="0"/>
          </a:p>
          <a:p>
            <a:pPr algn="ctr">
              <a:defRPr/>
            </a:pPr>
            <a:endParaRPr lang="hu-HU" sz="2800" dirty="0"/>
          </a:p>
          <a:p>
            <a:pPr algn="ctr">
              <a:defRPr/>
            </a:pPr>
            <a:endParaRPr lang="hu-HU" sz="2800" dirty="0"/>
          </a:p>
          <a:p>
            <a:pPr>
              <a:defRPr/>
            </a:pPr>
            <a:r>
              <a:rPr lang="hu-HU" sz="2800" dirty="0"/>
              <a:t>„a színezék(ek) megnevezése vagy E-száma: </a:t>
            </a:r>
          </a:p>
          <a:p>
            <a:pPr>
              <a:defRPr/>
            </a:pPr>
            <a:r>
              <a:rPr lang="hu-HU" sz="2800" b="1" i="1" dirty="0">
                <a:solidFill>
                  <a:srgbClr val="FF0000"/>
                </a:solidFill>
                <a:effectLst>
                  <a:outerShdw blurRad="38100" dist="38100" dir="2700000" algn="tl">
                    <a:srgbClr val="000000">
                      <a:alpha val="43137"/>
                    </a:srgbClr>
                  </a:outerShdw>
                </a:effectLst>
              </a:rPr>
              <a:t>a gyermekek tevékenységére és figyelmére káros hatást gyakorolhat”.</a:t>
            </a:r>
          </a:p>
          <a:p>
            <a:pPr>
              <a:defRPr/>
            </a:pPr>
            <a:endParaRPr lang="hu-HU" sz="2400" b="1" dirty="0"/>
          </a:p>
          <a:p>
            <a:pPr>
              <a:defRPr/>
            </a:pPr>
            <a:endParaRPr lang="hu-HU" sz="2400" b="1" dirty="0"/>
          </a:p>
          <a:p>
            <a:pPr>
              <a:defRPr/>
            </a:pPr>
            <a:endParaRPr lang="hu-HU" sz="2000" dirty="0">
              <a:solidFill>
                <a:srgbClr val="FF0000"/>
              </a:solidFill>
            </a:endParaRPr>
          </a:p>
          <a:p>
            <a:pPr algn="r">
              <a:defRPr/>
            </a:pPr>
            <a:r>
              <a:rPr lang="hu-HU" sz="1600" dirty="0">
                <a:solidFill>
                  <a:srgbClr val="FF0000"/>
                </a:solidFill>
              </a:rPr>
              <a:t>[1333/2008/EK Rendelet V. melléklet]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ím 1"/>
          <p:cNvSpPr>
            <a:spLocks noGrp="1"/>
          </p:cNvSpPr>
          <p:nvPr>
            <p:ph type="title"/>
          </p:nvPr>
        </p:nvSpPr>
        <p:spPr>
          <a:xfrm>
            <a:off x="363538" y="1625600"/>
            <a:ext cx="1524000" cy="1989138"/>
          </a:xfrm>
        </p:spPr>
        <p:txBody>
          <a:bodyPr/>
          <a:lstStyle/>
          <a:p>
            <a:pPr eaLnBrk="1" hangingPunct="1"/>
            <a:r>
              <a:rPr lang="hu-HU" sz="2400" b="1" smtClean="0"/>
              <a:t>36/2014. (XII.17.) FM rendelet</a:t>
            </a:r>
          </a:p>
        </p:txBody>
      </p:sp>
      <p:sp>
        <p:nvSpPr>
          <p:cNvPr id="7171" name="Tartalom helye 2"/>
          <p:cNvSpPr>
            <a:spLocks noGrp="1"/>
          </p:cNvSpPr>
          <p:nvPr>
            <p:ph idx="1"/>
          </p:nvPr>
        </p:nvSpPr>
        <p:spPr>
          <a:xfrm>
            <a:off x="2566988" y="528638"/>
            <a:ext cx="9625012" cy="5000625"/>
          </a:xfrm>
        </p:spPr>
        <p:txBody>
          <a:bodyPr/>
          <a:lstStyle/>
          <a:p>
            <a:pPr eaLnBrk="1" hangingPunct="1">
              <a:defRPr/>
            </a:pPr>
            <a:r>
              <a:rPr lang="hu-HU" b="1" u="sng" dirty="0" smtClean="0">
                <a:effectLst>
                  <a:outerShdw blurRad="38100" dist="38100" dir="2700000" algn="tl">
                    <a:srgbClr val="000000">
                      <a:alpha val="43137"/>
                    </a:srgbClr>
                  </a:outerShdw>
                </a:effectLst>
              </a:rPr>
              <a:t>Allergiát, intoleranciát okozó anyagok jelenlétéről </a:t>
            </a:r>
          </a:p>
          <a:p>
            <a:pPr lvl="1" eaLnBrk="1" hangingPunct="1">
              <a:defRPr/>
            </a:pPr>
            <a:r>
              <a:rPr lang="hu-HU" dirty="0" smtClean="0"/>
              <a:t>A </a:t>
            </a:r>
            <a:r>
              <a:rPr lang="hu-HU" b="1" dirty="0" smtClean="0"/>
              <a:t>vásárlást megelőzően</a:t>
            </a:r>
            <a:r>
              <a:rPr lang="hu-HU" dirty="0" smtClean="0"/>
              <a:t>, könnyen </a:t>
            </a:r>
            <a:r>
              <a:rPr lang="hu-HU" b="1" dirty="0" smtClean="0"/>
              <a:t>elérhetően</a:t>
            </a:r>
            <a:r>
              <a:rPr lang="hu-HU" dirty="0" smtClean="0"/>
              <a:t>  kell tájékoztatni,</a:t>
            </a:r>
          </a:p>
          <a:p>
            <a:pPr lvl="1" eaLnBrk="1" hangingPunct="1">
              <a:defRPr/>
            </a:pPr>
            <a:r>
              <a:rPr lang="hu-HU" dirty="0" smtClean="0"/>
              <a:t>Nem járhat a fogyasztónak többlet költséggel,</a:t>
            </a:r>
          </a:p>
          <a:p>
            <a:pPr lvl="1" eaLnBrk="1" hangingPunct="1">
              <a:defRPr/>
            </a:pPr>
            <a:r>
              <a:rPr lang="hu-HU" dirty="0" smtClean="0"/>
              <a:t>Tájékoztatás elérhetősége helyére jól olvashatóan kell a figyelmet felhívni,</a:t>
            </a:r>
          </a:p>
          <a:p>
            <a:pPr lvl="1" eaLnBrk="1" hangingPunct="1">
              <a:defRPr/>
            </a:pPr>
            <a:r>
              <a:rPr lang="hu-HU" b="1" u="sng" dirty="0" smtClean="0">
                <a:solidFill>
                  <a:srgbClr val="FF0000"/>
                </a:solidFill>
              </a:rPr>
              <a:t>Szóban is megadható, DE!</a:t>
            </a:r>
            <a:r>
              <a:rPr lang="hu-HU" dirty="0" smtClean="0"/>
              <a:t>:</a:t>
            </a:r>
          </a:p>
          <a:p>
            <a:pPr lvl="2" eaLnBrk="1" hangingPunct="1">
              <a:defRPr/>
            </a:pPr>
            <a:r>
              <a:rPr lang="hu-HU" sz="2800" dirty="0" smtClean="0"/>
              <a:t>Írásos </a:t>
            </a:r>
            <a:r>
              <a:rPr lang="hu-HU" sz="2800" b="1" dirty="0" smtClean="0"/>
              <a:t>dokumentumon</a:t>
            </a:r>
            <a:r>
              <a:rPr lang="hu-HU" sz="2800" dirty="0" smtClean="0"/>
              <a:t> alapul,</a:t>
            </a:r>
          </a:p>
          <a:p>
            <a:pPr lvl="2" eaLnBrk="1" hangingPunct="1">
              <a:defRPr/>
            </a:pPr>
            <a:r>
              <a:rPr lang="hu-HU" sz="2800" dirty="0" smtClean="0"/>
              <a:t>Kell hozzá, akit erről kioktattak,  </a:t>
            </a:r>
            <a:r>
              <a:rPr lang="hu-HU" sz="2800" b="1" dirty="0" smtClean="0"/>
              <a:t>aki folyamatosan jelen van és  felelős</a:t>
            </a:r>
            <a:r>
              <a:rPr lang="hu-HU" sz="2800" dirty="0" smtClean="0"/>
              <a:t>,</a:t>
            </a:r>
          </a:p>
          <a:p>
            <a:pPr lvl="2" eaLnBrk="1" hangingPunct="1">
              <a:defRPr/>
            </a:pPr>
            <a:r>
              <a:rPr lang="hu-HU" sz="2800" dirty="0" smtClean="0"/>
              <a:t>Kell  dokumentált </a:t>
            </a:r>
            <a:r>
              <a:rPr lang="hu-HU" sz="2800" b="1" dirty="0" smtClean="0"/>
              <a:t>belső eljárásrend </a:t>
            </a:r>
            <a:r>
              <a:rPr lang="hu-HU" sz="2800" dirty="0" smtClean="0"/>
              <a:t>a szóbeli tájékoztatásról, ebben ki kell jelölni a szóbeli tájékoztatásért felelős személyt</a:t>
            </a:r>
          </a:p>
          <a:p>
            <a:pPr lvl="3" eaLnBrk="1" hangingPunct="1">
              <a:defRPr/>
            </a:pPr>
            <a:r>
              <a:rPr lang="hu-HU" sz="2400" dirty="0" smtClean="0"/>
              <a:t>Térjen ki az oktatásra(dokumentálni!)</a:t>
            </a:r>
          </a:p>
          <a:p>
            <a:pPr lvl="2" eaLnBrk="1" hangingPunct="1">
              <a:defRPr/>
            </a:pPr>
            <a:endParaRPr lang="hu-HU" dirty="0" smtClean="0"/>
          </a:p>
          <a:p>
            <a:pPr lvl="1" eaLnBrk="1" hangingPunct="1">
              <a:defRPr/>
            </a:pPr>
            <a:endParaRPr lang="hu-HU" dirty="0" smtClean="0"/>
          </a:p>
        </p:txBody>
      </p:sp>
      <p:pic>
        <p:nvPicPr>
          <p:cNvPr id="4" name="Kép 3" descr="ír.jpg"/>
          <p:cNvPicPr>
            <a:picLocks noChangeAspect="1"/>
          </p:cNvPicPr>
          <p:nvPr/>
        </p:nvPicPr>
        <p:blipFill>
          <a:blip r:embed="rId2" cstate="print"/>
          <a:stretch>
            <a:fillRect/>
          </a:stretch>
        </p:blipFill>
        <p:spPr>
          <a:xfrm>
            <a:off x="1243013" y="3994150"/>
            <a:ext cx="1920875" cy="17446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ím 1"/>
          <p:cNvSpPr>
            <a:spLocks noGrp="1"/>
          </p:cNvSpPr>
          <p:nvPr>
            <p:ph type="title"/>
          </p:nvPr>
        </p:nvSpPr>
        <p:spPr/>
        <p:txBody>
          <a:bodyPr/>
          <a:lstStyle/>
          <a:p>
            <a:pPr eaLnBrk="1" hangingPunct="1"/>
            <a:r>
              <a:rPr lang="hu-HU" sz="4000" b="1" smtClean="0"/>
              <a:t>Egy példa :</a:t>
            </a:r>
          </a:p>
        </p:txBody>
      </p:sp>
      <p:sp>
        <p:nvSpPr>
          <p:cNvPr id="3" name="Tartalom helye 2"/>
          <p:cNvSpPr>
            <a:spLocks noGrp="1"/>
          </p:cNvSpPr>
          <p:nvPr>
            <p:ph idx="1"/>
          </p:nvPr>
        </p:nvSpPr>
        <p:spPr>
          <a:xfrm>
            <a:off x="431800" y="1557338"/>
            <a:ext cx="6062663" cy="4525962"/>
          </a:xfrm>
          <a:solidFill>
            <a:schemeClr val="accent5">
              <a:lumMod val="40000"/>
              <a:lumOff val="60000"/>
            </a:schemeClr>
          </a:solidFill>
        </p:spPr>
        <p:txBody>
          <a:bodyPr/>
          <a:lstStyle/>
          <a:p>
            <a:pPr eaLnBrk="1" hangingPunct="1">
              <a:buFont typeface="Arial" charset="0"/>
              <a:buNone/>
              <a:defRPr/>
            </a:pPr>
            <a:r>
              <a:rPr lang="hu-HU" dirty="0" smtClean="0"/>
              <a:t>	„</a:t>
            </a:r>
            <a:r>
              <a:rPr lang="hu-HU" sz="2000" b="1" dirty="0" smtClean="0"/>
              <a:t>Az allergiát vagy intoleranciát okozó anyagok és termékek késztermékben való jelenlétére vonatkozó tájékoztatás szóbeli megadása esetén a nem előrecsomagolt élelmiszer eladásra kínálásának helyén jól látható módon, fizikai vagy elektronikus hordozón fel kell tüntetni, hogy az allergiát vagy intoleranciát okozó anyagok és termékek késztermékben való jelenlétére vonatkozó tájékoztatás szóbeli megadása az élelmiszer eladásra kínálásának helyén kérhető.”</a:t>
            </a:r>
            <a:endParaRPr lang="hu-HU" b="1" dirty="0" smtClean="0"/>
          </a:p>
          <a:p>
            <a:pPr eaLnBrk="1" hangingPunct="1">
              <a:defRPr/>
            </a:pPr>
            <a:endParaRPr lang="hu-HU" dirty="0"/>
          </a:p>
        </p:txBody>
      </p:sp>
      <p:sp>
        <p:nvSpPr>
          <p:cNvPr id="4" name="Szövegdoboz 3"/>
          <p:cNvSpPr txBox="1"/>
          <p:nvPr/>
        </p:nvSpPr>
        <p:spPr>
          <a:xfrm>
            <a:off x="7632700" y="2708275"/>
            <a:ext cx="3900488" cy="2492375"/>
          </a:xfrm>
          <a:prstGeom prst="rect">
            <a:avLst/>
          </a:prstGeom>
          <a:solidFill>
            <a:schemeClr val="bg1"/>
          </a:solidFill>
        </p:spPr>
        <p:txBody>
          <a:bodyPr>
            <a:spAutoFit/>
          </a:bodyPr>
          <a:lstStyle/>
          <a:p>
            <a:pPr algn="ctr">
              <a:defRPr/>
            </a:pPr>
            <a:r>
              <a:rPr lang="hu-HU" sz="2000" b="1" dirty="0">
                <a:latin typeface="+mn-lt"/>
                <a:cs typeface="+mn-cs"/>
              </a:rPr>
              <a:t>Ha </a:t>
            </a:r>
          </a:p>
          <a:p>
            <a:pPr>
              <a:defRPr/>
            </a:pPr>
            <a:r>
              <a:rPr lang="hu-HU" sz="2000" b="1" dirty="0">
                <a:latin typeface="+mn-lt"/>
                <a:cs typeface="+mn-cs"/>
              </a:rPr>
              <a:t>szóbeli tájékoztatást alkalmaznak,</a:t>
            </a:r>
          </a:p>
          <a:p>
            <a:pPr>
              <a:defRPr/>
            </a:pPr>
            <a:r>
              <a:rPr lang="hu-HU" sz="2000" b="1" dirty="0">
                <a:latin typeface="+mn-lt"/>
                <a:cs typeface="+mn-cs"/>
              </a:rPr>
              <a:t>az értékesítés helyén</a:t>
            </a:r>
          </a:p>
          <a:p>
            <a:pPr>
              <a:defRPr/>
            </a:pPr>
            <a:r>
              <a:rPr lang="hu-HU" sz="2000" b="1" dirty="0">
                <a:latin typeface="+mn-lt"/>
                <a:cs typeface="+mn-cs"/>
              </a:rPr>
              <a:t> jól láthatóan ki kell írni,</a:t>
            </a:r>
          </a:p>
          <a:p>
            <a:pPr>
              <a:defRPr/>
            </a:pPr>
            <a:r>
              <a:rPr lang="hu-HU" sz="2000" b="1" dirty="0">
                <a:latin typeface="+mn-lt"/>
                <a:cs typeface="+mn-cs"/>
              </a:rPr>
              <a:t>hogy  az allergén információt ott  kérjék</a:t>
            </a:r>
            <a:r>
              <a:rPr lang="hu-HU" dirty="0"/>
              <a:t>.</a:t>
            </a:r>
          </a:p>
          <a:p>
            <a:pPr>
              <a:defRPr/>
            </a:pPr>
            <a:endParaRPr lang="hu-HU" dirty="0"/>
          </a:p>
          <a:p>
            <a:pPr>
              <a:defRPr/>
            </a:pPr>
            <a:endParaRPr lang="hu-HU" dirty="0"/>
          </a:p>
        </p:txBody>
      </p:sp>
      <p:sp>
        <p:nvSpPr>
          <p:cNvPr id="5" name="Jobbra nyíl 4"/>
          <p:cNvSpPr/>
          <p:nvPr/>
        </p:nvSpPr>
        <p:spPr>
          <a:xfrm>
            <a:off x="5661025" y="3284538"/>
            <a:ext cx="1727200" cy="5762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pic>
        <p:nvPicPr>
          <p:cNvPr id="6" name="Kép 5" descr="ír.jpg"/>
          <p:cNvPicPr>
            <a:picLocks noChangeAspect="1"/>
          </p:cNvPicPr>
          <p:nvPr/>
        </p:nvPicPr>
        <p:blipFill>
          <a:blip r:embed="rId2" cstate="print"/>
          <a:stretch>
            <a:fillRect/>
          </a:stretch>
        </p:blipFill>
        <p:spPr>
          <a:xfrm>
            <a:off x="6864350" y="404813"/>
            <a:ext cx="2351088" cy="2135187"/>
          </a:xfrm>
          <a:prstGeom prst="rect">
            <a:avLst/>
          </a:prstGeom>
          <a:ln>
            <a:noFill/>
          </a:ln>
          <a:effectLst>
            <a:outerShdw blurRad="292100" dist="139700" dir="2700000" algn="tl" rotWithShape="0">
              <a:srgbClr val="333333">
                <a:alpha val="65000"/>
              </a:srgbClr>
            </a:outerShdw>
          </a:effectLst>
        </p:spPr>
      </p:pic>
      <p:pic>
        <p:nvPicPr>
          <p:cNvPr id="36871" name="Tartalom helye 3" descr="omék3.bmp"/>
          <p:cNvPicPr>
            <a:picLocks noChangeAspect="1"/>
          </p:cNvPicPr>
          <p:nvPr/>
        </p:nvPicPr>
        <p:blipFill>
          <a:blip r:embed="rId3" cstate="print"/>
          <a:srcRect/>
          <a:stretch>
            <a:fillRect/>
          </a:stretch>
        </p:blipFill>
        <p:spPr bwMode="auto">
          <a:xfrm>
            <a:off x="8940800" y="4614863"/>
            <a:ext cx="1574800" cy="1704975"/>
          </a:xfrm>
          <a:prstGeom prst="rect">
            <a:avLst/>
          </a:prstGeom>
          <a:noFill/>
          <a:ln w="25400">
            <a:solidFill>
              <a:srgbClr val="009900"/>
            </a:solidFill>
            <a:bevel/>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355850" y="0"/>
            <a:ext cx="9240838" cy="1143000"/>
          </a:xfrm>
        </p:spPr>
        <p:txBody>
          <a:bodyPr/>
          <a:lstStyle/>
          <a:p>
            <a:pPr eaLnBrk="1" hangingPunct="1">
              <a:defRPr/>
            </a:pPr>
            <a:r>
              <a:rPr lang="hu-HU" sz="4000" dirty="0" smtClean="0">
                <a:effectLst>
                  <a:outerShdw blurRad="38100" dist="38100" dir="2700000" algn="tl">
                    <a:srgbClr val="000000">
                      <a:alpha val="43137"/>
                    </a:srgbClr>
                  </a:outerShdw>
                </a:effectLst>
              </a:rPr>
              <a:t>Mindenki másként csinálja</a:t>
            </a:r>
            <a:endParaRPr lang="hu-HU" sz="4000"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2332038" y="908050"/>
            <a:ext cx="9167812" cy="5689600"/>
          </a:xfrm>
        </p:spPr>
        <p:txBody>
          <a:bodyPr/>
          <a:lstStyle/>
          <a:p>
            <a:pPr eaLnBrk="1" hangingPunct="1">
              <a:defRPr/>
            </a:pPr>
            <a:r>
              <a:rPr lang="hu-HU" dirty="0" smtClean="0"/>
              <a:t>Változatos megoldások – ez függ az értékesítés módjától, a vállalkozás felkészültségétől, személyzettől</a:t>
            </a:r>
          </a:p>
          <a:p>
            <a:pPr eaLnBrk="1" hangingPunct="1">
              <a:defRPr/>
            </a:pPr>
            <a:r>
              <a:rPr lang="hu-HU" dirty="0" smtClean="0"/>
              <a:t>Vannak piktogramok, táblázatok, csillagok, feliratok, színes és kódolt étlapok, </a:t>
            </a:r>
          </a:p>
          <a:p>
            <a:pPr eaLnBrk="1" hangingPunct="1">
              <a:defRPr/>
            </a:pPr>
            <a:r>
              <a:rPr lang="hu-HU" dirty="0" smtClean="0"/>
              <a:t>Ahol vannak, nem mindig érdemes rákérdezni, mert meglepő válasz érkezik.</a:t>
            </a:r>
          </a:p>
          <a:p>
            <a:pPr eaLnBrk="1" hangingPunct="1">
              <a:defRPr/>
            </a:pPr>
            <a:r>
              <a:rPr lang="hu-HU" i="1" dirty="0" err="1" smtClean="0">
                <a:effectLst>
                  <a:outerShdw blurRad="38100" dist="38100" dir="2700000" algn="tl">
                    <a:srgbClr val="000000">
                      <a:alpha val="43137"/>
                    </a:srgbClr>
                  </a:outerShdw>
                </a:effectLst>
              </a:rPr>
              <a:t>Pl</a:t>
            </a:r>
            <a:r>
              <a:rPr lang="hu-HU" i="1" dirty="0" smtClean="0">
                <a:effectLst>
                  <a:outerShdw blurRad="38100" dist="38100" dir="2700000" algn="tl">
                    <a:srgbClr val="000000">
                      <a:alpha val="43137"/>
                    </a:srgbClr>
                  </a:outerShdw>
                </a:effectLst>
              </a:rPr>
              <a:t>: „nyugodtan ihatja, ebben nincs laktóz, ez </a:t>
            </a:r>
            <a:r>
              <a:rPr lang="hu-HU" i="1" dirty="0" err="1" smtClean="0">
                <a:effectLst>
                  <a:outerShdw blurRad="38100" dist="38100" dir="2700000" algn="tl">
                    <a:srgbClr val="000000">
                      <a:alpha val="43137"/>
                    </a:srgbClr>
                  </a:outerShdw>
                </a:effectLst>
              </a:rPr>
              <a:t>biotej</a:t>
            </a:r>
            <a:r>
              <a:rPr lang="hu-HU" i="1" dirty="0" smtClean="0">
                <a:effectLst>
                  <a:outerShdw blurRad="38100" dist="38100" dir="2700000" algn="tl">
                    <a:srgbClr val="000000">
                      <a:alpha val="43137"/>
                    </a:srgbClr>
                  </a:outerShdw>
                </a:effectLst>
              </a:rPr>
              <a:t>”.</a:t>
            </a:r>
          </a:p>
          <a:p>
            <a:pPr eaLnBrk="1" hangingPunct="1">
              <a:defRPr/>
            </a:pPr>
            <a:r>
              <a:rPr lang="hu-HU" i="1" dirty="0" smtClean="0">
                <a:effectLst>
                  <a:outerShdw blurRad="38100" dist="38100" dir="2700000" algn="tl">
                    <a:srgbClr val="000000">
                      <a:alpha val="43137"/>
                    </a:srgbClr>
                  </a:outerShdw>
                </a:effectLst>
              </a:rPr>
              <a:t>„A </a:t>
            </a:r>
            <a:r>
              <a:rPr lang="hu-HU" i="1" dirty="0" err="1" smtClean="0">
                <a:effectLst>
                  <a:outerShdw blurRad="38100" dist="38100" dir="2700000" algn="tl">
                    <a:srgbClr val="000000">
                      <a:alpha val="43137"/>
                    </a:srgbClr>
                  </a:outerShdw>
                </a:effectLst>
              </a:rPr>
              <a:t>bulgurban</a:t>
            </a:r>
            <a:r>
              <a:rPr lang="hu-HU" i="1" dirty="0" smtClean="0">
                <a:effectLst>
                  <a:outerShdw blurRad="38100" dist="38100" dir="2700000" algn="tl">
                    <a:srgbClr val="000000">
                      <a:alpha val="43137"/>
                    </a:srgbClr>
                  </a:outerShdw>
                </a:effectLst>
              </a:rPr>
              <a:t> nincs </a:t>
            </a:r>
            <a:r>
              <a:rPr lang="hu-HU" i="1" dirty="0" err="1" smtClean="0">
                <a:effectLst>
                  <a:outerShdw blurRad="38100" dist="38100" dir="2700000" algn="tl">
                    <a:srgbClr val="000000">
                      <a:alpha val="43137"/>
                    </a:srgbClr>
                  </a:outerShdw>
                </a:effectLst>
              </a:rPr>
              <a:t>glutén</a:t>
            </a:r>
            <a:r>
              <a:rPr lang="hu-HU" i="1" dirty="0" smtClean="0">
                <a:effectLst>
                  <a:outerShdw blurRad="38100" dist="38100" dir="2700000" algn="tl">
                    <a:srgbClr val="000000">
                      <a:alpha val="43137"/>
                    </a:srgbClr>
                  </a:outerShdw>
                </a:effectLst>
              </a:rPr>
              <a:t>.”</a:t>
            </a:r>
          </a:p>
          <a:p>
            <a:pPr eaLnBrk="1" hangingPunct="1">
              <a:defRPr/>
            </a:pPr>
            <a:r>
              <a:rPr lang="hu-HU" i="1" dirty="0" smtClean="0">
                <a:effectLst>
                  <a:outerShdw blurRad="38100" dist="38100" dir="2700000" algn="tl">
                    <a:srgbClr val="000000">
                      <a:alpha val="43137"/>
                    </a:srgbClr>
                  </a:outerShdw>
                </a:effectLst>
              </a:rPr>
              <a:t>„ Ebben nincs allergén, mert ezek mind természetes anyagok.”</a:t>
            </a:r>
          </a:p>
          <a:p>
            <a:pPr eaLnBrk="1" hangingPunct="1">
              <a:defRPr/>
            </a:pPr>
            <a:endParaRPr lang="hu-HU" dirty="0" smtClean="0"/>
          </a:p>
          <a:p>
            <a:pPr eaLnBrk="1" hangingPunct="1">
              <a:buFont typeface="Arial" charset="0"/>
              <a:buNone/>
              <a:defRPr/>
            </a:pPr>
            <a:endParaRPr lang="hu-HU" dirty="0"/>
          </a:p>
        </p:txBody>
      </p:sp>
      <p:pic>
        <p:nvPicPr>
          <p:cNvPr id="37892" name="Tartalom helye 3" descr="Glutn"/>
          <p:cNvPicPr>
            <a:picLocks/>
          </p:cNvPicPr>
          <p:nvPr/>
        </p:nvPicPr>
        <p:blipFill>
          <a:blip r:embed="rId2" cstate="print"/>
          <a:srcRect/>
          <a:stretch>
            <a:fillRect/>
          </a:stretch>
        </p:blipFill>
        <p:spPr bwMode="auto">
          <a:xfrm>
            <a:off x="150813" y="304800"/>
            <a:ext cx="1016000" cy="762000"/>
          </a:xfrm>
          <a:prstGeom prst="rect">
            <a:avLst/>
          </a:prstGeom>
          <a:noFill/>
          <a:ln w="9525">
            <a:noFill/>
            <a:miter lim="800000"/>
            <a:headEnd/>
            <a:tailEnd/>
          </a:ln>
        </p:spPr>
      </p:pic>
      <p:pic>
        <p:nvPicPr>
          <p:cNvPr id="37893" name="Kép 4" descr="Tojs"/>
          <p:cNvPicPr>
            <a:picLocks noChangeAspect="1" noChangeArrowheads="1"/>
          </p:cNvPicPr>
          <p:nvPr/>
        </p:nvPicPr>
        <p:blipFill>
          <a:blip r:embed="rId3" cstate="print"/>
          <a:srcRect/>
          <a:stretch>
            <a:fillRect/>
          </a:stretch>
        </p:blipFill>
        <p:spPr bwMode="auto">
          <a:xfrm>
            <a:off x="306388" y="2000250"/>
            <a:ext cx="1003300" cy="762000"/>
          </a:xfrm>
          <a:prstGeom prst="rect">
            <a:avLst/>
          </a:prstGeom>
          <a:noFill/>
          <a:ln w="9525">
            <a:noFill/>
            <a:miter lim="800000"/>
            <a:headEnd/>
            <a:tailEnd/>
          </a:ln>
        </p:spPr>
      </p:pic>
      <p:pic>
        <p:nvPicPr>
          <p:cNvPr id="37894" name="Kép 5" descr="Hal"/>
          <p:cNvPicPr>
            <a:picLocks noChangeAspect="1" noChangeArrowheads="1"/>
          </p:cNvPicPr>
          <p:nvPr/>
        </p:nvPicPr>
        <p:blipFill>
          <a:blip r:embed="rId4" cstate="print"/>
          <a:srcRect/>
          <a:stretch>
            <a:fillRect/>
          </a:stretch>
        </p:blipFill>
        <p:spPr bwMode="auto">
          <a:xfrm>
            <a:off x="1273175" y="1292225"/>
            <a:ext cx="1016000" cy="762000"/>
          </a:xfrm>
          <a:prstGeom prst="rect">
            <a:avLst/>
          </a:prstGeom>
          <a:noFill/>
          <a:ln w="9525">
            <a:noFill/>
            <a:miter lim="800000"/>
            <a:headEnd/>
            <a:tailEnd/>
          </a:ln>
        </p:spPr>
      </p:pic>
      <p:pic>
        <p:nvPicPr>
          <p:cNvPr id="37895" name="Kép 6" descr="Diflk"/>
          <p:cNvPicPr>
            <a:picLocks noChangeAspect="1" noChangeArrowheads="1"/>
          </p:cNvPicPr>
          <p:nvPr/>
        </p:nvPicPr>
        <p:blipFill>
          <a:blip r:embed="rId5" cstate="print"/>
          <a:srcRect/>
          <a:stretch>
            <a:fillRect/>
          </a:stretch>
        </p:blipFill>
        <p:spPr bwMode="auto">
          <a:xfrm>
            <a:off x="9355138" y="5253038"/>
            <a:ext cx="1003300" cy="752475"/>
          </a:xfrm>
          <a:prstGeom prst="rect">
            <a:avLst/>
          </a:prstGeom>
          <a:noFill/>
          <a:ln w="9525">
            <a:noFill/>
            <a:miter lim="800000"/>
            <a:headEnd/>
            <a:tailEnd/>
          </a:ln>
        </p:spPr>
      </p:pic>
      <p:pic>
        <p:nvPicPr>
          <p:cNvPr id="37896" name="Kép 7" descr="Zeller"/>
          <p:cNvPicPr>
            <a:picLocks noChangeAspect="1" noChangeArrowheads="1"/>
          </p:cNvPicPr>
          <p:nvPr/>
        </p:nvPicPr>
        <p:blipFill>
          <a:blip r:embed="rId6" cstate="print"/>
          <a:srcRect/>
          <a:stretch>
            <a:fillRect/>
          </a:stretch>
        </p:blipFill>
        <p:spPr bwMode="auto">
          <a:xfrm>
            <a:off x="1208088" y="387350"/>
            <a:ext cx="1016000" cy="762000"/>
          </a:xfrm>
          <a:prstGeom prst="rect">
            <a:avLst/>
          </a:prstGeom>
          <a:noFill/>
          <a:ln w="9525">
            <a:noFill/>
            <a:miter lim="800000"/>
            <a:headEnd/>
            <a:tailEnd/>
          </a:ln>
        </p:spPr>
      </p:pic>
      <p:pic>
        <p:nvPicPr>
          <p:cNvPr id="37897" name="Kép 8" descr="Szja"/>
          <p:cNvPicPr>
            <a:picLocks noChangeAspect="1" noChangeArrowheads="1"/>
          </p:cNvPicPr>
          <p:nvPr/>
        </p:nvPicPr>
        <p:blipFill>
          <a:blip r:embed="rId7" cstate="print"/>
          <a:srcRect/>
          <a:stretch>
            <a:fillRect/>
          </a:stretch>
        </p:blipFill>
        <p:spPr bwMode="auto">
          <a:xfrm>
            <a:off x="1338263" y="2314575"/>
            <a:ext cx="1003300" cy="752475"/>
          </a:xfrm>
          <a:prstGeom prst="rect">
            <a:avLst/>
          </a:prstGeom>
          <a:noFill/>
          <a:ln w="9525">
            <a:noFill/>
            <a:miter lim="800000"/>
            <a:headEnd/>
            <a:tailEnd/>
          </a:ln>
        </p:spPr>
      </p:pic>
      <p:pic>
        <p:nvPicPr>
          <p:cNvPr id="37898" name="Kép 10" descr="Rk"/>
          <p:cNvPicPr>
            <a:picLocks noChangeAspect="1" noChangeArrowheads="1"/>
          </p:cNvPicPr>
          <p:nvPr/>
        </p:nvPicPr>
        <p:blipFill>
          <a:blip r:embed="rId8" cstate="print"/>
          <a:srcRect/>
          <a:stretch>
            <a:fillRect/>
          </a:stretch>
        </p:blipFill>
        <p:spPr bwMode="auto">
          <a:xfrm>
            <a:off x="392113" y="4135438"/>
            <a:ext cx="1016000" cy="762000"/>
          </a:xfrm>
          <a:prstGeom prst="rect">
            <a:avLst/>
          </a:prstGeom>
          <a:noFill/>
          <a:ln w="9525">
            <a:noFill/>
            <a:miter lim="800000"/>
            <a:headEnd/>
            <a:tailEnd/>
          </a:ln>
        </p:spPr>
      </p:pic>
      <p:pic>
        <p:nvPicPr>
          <p:cNvPr id="37899" name="Kép 12" descr="Laktz"/>
          <p:cNvPicPr>
            <a:picLocks noChangeAspect="1" noChangeArrowheads="1"/>
          </p:cNvPicPr>
          <p:nvPr/>
        </p:nvPicPr>
        <p:blipFill>
          <a:blip r:embed="rId9" cstate="print"/>
          <a:srcRect/>
          <a:stretch>
            <a:fillRect/>
          </a:stretch>
        </p:blipFill>
        <p:spPr bwMode="auto">
          <a:xfrm>
            <a:off x="10463213" y="2620963"/>
            <a:ext cx="1003300" cy="752475"/>
          </a:xfrm>
          <a:prstGeom prst="rect">
            <a:avLst/>
          </a:prstGeom>
          <a:noFill/>
          <a:ln w="9525">
            <a:noFill/>
            <a:miter lim="800000"/>
            <a:headEnd/>
            <a:tailEnd/>
          </a:ln>
        </p:spPr>
      </p:pic>
      <p:pic>
        <p:nvPicPr>
          <p:cNvPr id="37900" name="Kép 15" descr="Puhatestek"/>
          <p:cNvPicPr>
            <a:picLocks noChangeAspect="1" noChangeArrowheads="1"/>
          </p:cNvPicPr>
          <p:nvPr/>
        </p:nvPicPr>
        <p:blipFill>
          <a:blip r:embed="rId10" cstate="print"/>
          <a:srcRect/>
          <a:stretch>
            <a:fillRect/>
          </a:stretch>
        </p:blipFill>
        <p:spPr bwMode="auto">
          <a:xfrm>
            <a:off x="220663" y="1173163"/>
            <a:ext cx="1016000" cy="752475"/>
          </a:xfrm>
          <a:prstGeom prst="rect">
            <a:avLst/>
          </a:prstGeom>
          <a:noFill/>
          <a:ln w="9525">
            <a:noFill/>
            <a:miter lim="800000"/>
            <a:headEnd/>
            <a:tailEnd/>
          </a:ln>
        </p:spPr>
      </p:pic>
      <p:pic>
        <p:nvPicPr>
          <p:cNvPr id="37901" name="Kép 16" descr="Fldimogyor"/>
          <p:cNvPicPr>
            <a:picLocks noChangeAspect="1" noChangeArrowheads="1"/>
          </p:cNvPicPr>
          <p:nvPr/>
        </p:nvPicPr>
        <p:blipFill>
          <a:blip r:embed="rId11" cstate="print"/>
          <a:srcRect/>
          <a:stretch>
            <a:fillRect/>
          </a:stretch>
        </p:blipFill>
        <p:spPr bwMode="auto">
          <a:xfrm>
            <a:off x="255588" y="2949575"/>
            <a:ext cx="1003300" cy="752475"/>
          </a:xfrm>
          <a:prstGeom prst="rect">
            <a:avLst/>
          </a:prstGeom>
          <a:noFill/>
          <a:ln w="9525">
            <a:noFill/>
            <a:miter lim="800000"/>
            <a:headEnd/>
            <a:tailEnd/>
          </a:ln>
        </p:spPr>
      </p:pic>
      <p:pic>
        <p:nvPicPr>
          <p:cNvPr id="37902" name="Kép 9" descr="Mustr"/>
          <p:cNvPicPr>
            <a:picLocks noChangeAspect="1" noChangeArrowheads="1"/>
          </p:cNvPicPr>
          <p:nvPr/>
        </p:nvPicPr>
        <p:blipFill>
          <a:blip r:embed="rId12" cstate="print"/>
          <a:srcRect/>
          <a:stretch>
            <a:fillRect/>
          </a:stretch>
        </p:blipFill>
        <p:spPr bwMode="auto">
          <a:xfrm>
            <a:off x="1517650" y="5154613"/>
            <a:ext cx="1054100" cy="809625"/>
          </a:xfrm>
          <a:prstGeom prst="rect">
            <a:avLst/>
          </a:prstGeom>
          <a:noFill/>
          <a:ln w="9525">
            <a:noFill/>
            <a:miter lim="800000"/>
            <a:headEnd/>
            <a:tailEnd/>
          </a:ln>
        </p:spPr>
      </p:pic>
      <p:pic>
        <p:nvPicPr>
          <p:cNvPr id="37903" name="Kép 13" descr="Csillagfrt"/>
          <p:cNvPicPr>
            <a:picLocks noChangeAspect="1" noChangeArrowheads="1"/>
          </p:cNvPicPr>
          <p:nvPr/>
        </p:nvPicPr>
        <p:blipFill>
          <a:blip r:embed="rId13" cstate="print"/>
          <a:srcRect/>
          <a:stretch>
            <a:fillRect/>
          </a:stretch>
        </p:blipFill>
        <p:spPr bwMode="auto">
          <a:xfrm>
            <a:off x="10490200" y="4433888"/>
            <a:ext cx="1003300" cy="752475"/>
          </a:xfrm>
          <a:prstGeom prst="rect">
            <a:avLst/>
          </a:prstGeom>
          <a:noFill/>
          <a:ln w="9525">
            <a:noFill/>
            <a:miter lim="800000"/>
            <a:headEnd/>
            <a:tailEnd/>
          </a:ln>
        </p:spPr>
      </p:pic>
      <p:pic>
        <p:nvPicPr>
          <p:cNvPr id="37904" name="Kép 14" descr="Szezmmag"/>
          <p:cNvPicPr>
            <a:picLocks noChangeAspect="1" noChangeArrowheads="1"/>
          </p:cNvPicPr>
          <p:nvPr/>
        </p:nvPicPr>
        <p:blipFill>
          <a:blip r:embed="rId14" cstate="print"/>
          <a:srcRect/>
          <a:stretch>
            <a:fillRect/>
          </a:stretch>
        </p:blipFill>
        <p:spPr bwMode="auto">
          <a:xfrm>
            <a:off x="1335088" y="3470275"/>
            <a:ext cx="10033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zövegdoboz 1"/>
          <p:cNvSpPr txBox="1">
            <a:spLocks noChangeArrowheads="1"/>
          </p:cNvSpPr>
          <p:nvPr/>
        </p:nvSpPr>
        <p:spPr bwMode="auto">
          <a:xfrm>
            <a:off x="2649538" y="0"/>
            <a:ext cx="9197975" cy="7232650"/>
          </a:xfrm>
          <a:prstGeom prst="rect">
            <a:avLst/>
          </a:prstGeom>
          <a:noFill/>
          <a:ln w="9525">
            <a:noFill/>
            <a:miter lim="800000"/>
            <a:headEnd/>
            <a:tailEnd/>
          </a:ln>
        </p:spPr>
        <p:txBody>
          <a:bodyPr>
            <a:spAutoFit/>
          </a:bodyPr>
          <a:lstStyle/>
          <a:p>
            <a:r>
              <a:rPr lang="hu-HU" sz="3600" b="1"/>
              <a:t>Étlapon:</a:t>
            </a:r>
          </a:p>
          <a:p>
            <a:endParaRPr lang="hu-HU" sz="3600" b="1"/>
          </a:p>
          <a:p>
            <a:r>
              <a:rPr lang="hu-HU" sz="3600" b="1"/>
              <a:t>Milánói makaróni</a:t>
            </a:r>
          </a:p>
          <a:p>
            <a:r>
              <a:rPr lang="hu-HU" sz="3600" b="1"/>
              <a:t>Reszelt sajttal</a:t>
            </a:r>
          </a:p>
          <a:p>
            <a:endParaRPr lang="hu-HU" sz="3600" b="1"/>
          </a:p>
          <a:p>
            <a:r>
              <a:rPr lang="hu-HU" sz="3600" b="1"/>
              <a:t>Jelölésnél –megnevezésre  figyelni!</a:t>
            </a:r>
          </a:p>
          <a:p>
            <a:r>
              <a:rPr lang="hu-HU" sz="2800" b="1"/>
              <a:t>gyümölcslé -100%, tejföl –frissföl,</a:t>
            </a:r>
          </a:p>
          <a:p>
            <a:r>
              <a:rPr lang="hu-HU" sz="2800" b="1"/>
              <a:t>friss nasi – túrórudi, </a:t>
            </a:r>
          </a:p>
          <a:p>
            <a:r>
              <a:rPr lang="hu-HU" sz="2800" b="1"/>
              <a:t>sajt- növényi készítmény, </a:t>
            </a:r>
          </a:p>
          <a:p>
            <a:r>
              <a:rPr lang="hu-HU" sz="2800" b="1"/>
              <a:t>löncshús- sonka, pálcika - virsli, </a:t>
            </a:r>
          </a:p>
          <a:p>
            <a:r>
              <a:rPr lang="hu-HU" sz="2800" b="1"/>
              <a:t>pangásius - harcsa, párizsi - ..szelet stb.</a:t>
            </a:r>
          </a:p>
          <a:p>
            <a:endParaRPr lang="hu-HU" sz="3600" b="1"/>
          </a:p>
          <a:p>
            <a:r>
              <a:rPr lang="hu-HU" sz="3600" b="1"/>
              <a:t> </a:t>
            </a:r>
          </a:p>
          <a:p>
            <a:endParaRPr lang="hu-HU" sz="3600" b="1"/>
          </a:p>
        </p:txBody>
      </p:sp>
      <p:sp>
        <p:nvSpPr>
          <p:cNvPr id="4" name="Lefelé nyíl 3"/>
          <p:cNvSpPr/>
          <p:nvPr/>
        </p:nvSpPr>
        <p:spPr>
          <a:xfrm>
            <a:off x="1062038" y="268288"/>
            <a:ext cx="1103312" cy="20177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pic>
        <p:nvPicPr>
          <p:cNvPr id="38916" name="Picture 2" descr="Képtalálat a következőre: „szmájli”"/>
          <p:cNvPicPr>
            <a:picLocks noChangeAspect="1" noChangeArrowheads="1"/>
          </p:cNvPicPr>
          <p:nvPr/>
        </p:nvPicPr>
        <p:blipFill>
          <a:blip r:embed="rId2" cstate="print"/>
          <a:srcRect/>
          <a:stretch>
            <a:fillRect/>
          </a:stretch>
        </p:blipFill>
        <p:spPr bwMode="auto">
          <a:xfrm>
            <a:off x="9474200" y="3516313"/>
            <a:ext cx="2143125" cy="21431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p:cNvGraphicFramePr>
            <a:graphicFrameLocks noGrp="1"/>
          </p:cNvGraphicFramePr>
          <p:nvPr/>
        </p:nvGraphicFramePr>
        <p:xfrm>
          <a:off x="174171" y="367840"/>
          <a:ext cx="11843661" cy="5781109"/>
        </p:xfrm>
        <a:graphic>
          <a:graphicData uri="http://schemas.openxmlformats.org/drawingml/2006/table">
            <a:tbl>
              <a:tblPr firstRow="1" bandRow="1">
                <a:effectLst>
                  <a:innerShdw blurRad="63500" dist="50800" dir="13500000">
                    <a:schemeClr val="tx1">
                      <a:alpha val="50000"/>
                    </a:schemeClr>
                  </a:innerShdw>
                </a:effectLst>
                <a:tableStyleId>{5C22544A-7EE6-4342-B048-85BDC9FD1C3A}</a:tableStyleId>
              </a:tblPr>
              <a:tblGrid>
                <a:gridCol w="2278743"/>
                <a:gridCol w="1538021"/>
                <a:gridCol w="1715978"/>
                <a:gridCol w="2471220"/>
                <a:gridCol w="2289329"/>
                <a:gridCol w="1550370"/>
              </a:tblGrid>
              <a:tr h="1083589">
                <a:tc>
                  <a:txBody>
                    <a:bodyPr/>
                    <a:lstStyle/>
                    <a:p>
                      <a:pPr algn="ctr"/>
                      <a:r>
                        <a:rPr lang="hu-HU" sz="2000" dirty="0" smtClean="0">
                          <a:solidFill>
                            <a:schemeClr val="tx1"/>
                          </a:solidFill>
                        </a:rPr>
                        <a:t>Értékesítési változatok</a:t>
                      </a:r>
                      <a:endParaRPr lang="hu-HU" sz="2000" dirty="0">
                        <a:solidFill>
                          <a:schemeClr val="tx1"/>
                        </a:solidFill>
                      </a:endParaRPr>
                    </a:p>
                  </a:txBody>
                  <a:tcPr>
                    <a:solidFill>
                      <a:schemeClr val="bg1"/>
                    </a:solidFill>
                  </a:tcPr>
                </a:tc>
                <a:tc>
                  <a:txBody>
                    <a:bodyPr/>
                    <a:lstStyle/>
                    <a:p>
                      <a:pPr algn="ctr"/>
                      <a:r>
                        <a:rPr lang="hu-HU" sz="2400" dirty="0" smtClean="0">
                          <a:solidFill>
                            <a:schemeClr val="tx1"/>
                          </a:solidFill>
                        </a:rPr>
                        <a:t>Példák</a:t>
                      </a:r>
                      <a:endParaRPr lang="hu-HU" sz="1800" dirty="0">
                        <a:solidFill>
                          <a:schemeClr val="tx1"/>
                        </a:solidFill>
                      </a:endParaRPr>
                    </a:p>
                  </a:txBody>
                  <a:tcPr>
                    <a:solidFill>
                      <a:schemeClr val="bg1"/>
                    </a:solidFill>
                  </a:tcPr>
                </a:tc>
                <a:tc>
                  <a:txBody>
                    <a:bodyPr/>
                    <a:lstStyle/>
                    <a:p>
                      <a:pPr algn="ctr"/>
                      <a:r>
                        <a:rPr lang="hu-HU" sz="1600" dirty="0" smtClean="0">
                          <a:solidFill>
                            <a:schemeClr val="tx1"/>
                          </a:solidFill>
                        </a:rPr>
                        <a:t>Kapcsolat a vendéglátó és fogyasztó között</a:t>
                      </a:r>
                      <a:endParaRPr lang="hu-HU" sz="1600" dirty="0">
                        <a:solidFill>
                          <a:schemeClr val="tx1"/>
                        </a:solidFill>
                      </a:endParaRPr>
                    </a:p>
                  </a:txBody>
                  <a:tcPr>
                    <a:solidFill>
                      <a:schemeClr val="bg1"/>
                    </a:solidFill>
                  </a:tcPr>
                </a:tc>
                <a:tc>
                  <a:txBody>
                    <a:bodyPr/>
                    <a:lstStyle/>
                    <a:p>
                      <a:pPr algn="ctr"/>
                      <a:r>
                        <a:rPr lang="hu-HU" sz="2000" dirty="0" smtClean="0">
                          <a:solidFill>
                            <a:schemeClr val="tx1"/>
                          </a:solidFill>
                        </a:rPr>
                        <a:t>Mit kell írásban</a:t>
                      </a:r>
                      <a:endParaRPr lang="hu-HU" sz="2000" dirty="0">
                        <a:solidFill>
                          <a:schemeClr val="tx1"/>
                        </a:solidFill>
                      </a:endParaRPr>
                    </a:p>
                  </a:txBody>
                  <a:tcPr>
                    <a:solidFill>
                      <a:schemeClr val="bg1"/>
                    </a:solidFill>
                  </a:tcPr>
                </a:tc>
                <a:tc>
                  <a:txBody>
                    <a:bodyPr/>
                    <a:lstStyle/>
                    <a:p>
                      <a:pPr algn="ctr"/>
                      <a:r>
                        <a:rPr lang="hu-HU" sz="2000" dirty="0" smtClean="0">
                          <a:solidFill>
                            <a:schemeClr val="tx1"/>
                          </a:solidFill>
                        </a:rPr>
                        <a:t>Allergén infó elérhetősége</a:t>
                      </a:r>
                    </a:p>
                    <a:p>
                      <a:pPr algn="ctr"/>
                      <a:r>
                        <a:rPr lang="hu-HU" sz="1400" dirty="0" smtClean="0">
                          <a:solidFill>
                            <a:schemeClr val="tx1"/>
                          </a:solidFill>
                        </a:rPr>
                        <a:t>(36/2011 FM. 4-7.§)</a:t>
                      </a:r>
                      <a:endParaRPr lang="hu-HU" sz="1400" dirty="0">
                        <a:solidFill>
                          <a:schemeClr val="tx1"/>
                        </a:solidFill>
                      </a:endParaRPr>
                    </a:p>
                  </a:txBody>
                  <a:tcPr>
                    <a:solidFill>
                      <a:schemeClr val="bg1"/>
                    </a:solidFill>
                  </a:tcPr>
                </a:tc>
                <a:tc>
                  <a:txBody>
                    <a:bodyPr/>
                    <a:lstStyle/>
                    <a:p>
                      <a:pPr algn="ctr"/>
                      <a:r>
                        <a:rPr lang="hu-HU" sz="2000" dirty="0" smtClean="0">
                          <a:solidFill>
                            <a:schemeClr val="tx1"/>
                          </a:solidFill>
                        </a:rPr>
                        <a:t>Fogyasztó kérésére</a:t>
                      </a:r>
                      <a:endParaRPr lang="hu-HU" sz="2000" dirty="0">
                        <a:solidFill>
                          <a:schemeClr val="tx1"/>
                        </a:solidFill>
                      </a:endParaRPr>
                    </a:p>
                  </a:txBody>
                  <a:tcPr>
                    <a:solidFill>
                      <a:schemeClr val="bg1"/>
                    </a:solidFill>
                  </a:tcPr>
                </a:tc>
              </a:tr>
              <a:tr h="370840">
                <a:tc>
                  <a:txBody>
                    <a:bodyPr/>
                    <a:lstStyle/>
                    <a:p>
                      <a:r>
                        <a:rPr lang="hu-HU" sz="2000" dirty="0" smtClean="0"/>
                        <a:t>Helyben eszi kéri (elviszi)</a:t>
                      </a:r>
                      <a:endParaRPr lang="hu-HU" sz="2000" dirty="0"/>
                    </a:p>
                  </a:txBody>
                  <a:tcPr>
                    <a:solidFill>
                      <a:schemeClr val="bg1"/>
                    </a:solidFill>
                  </a:tcPr>
                </a:tc>
                <a:tc>
                  <a:txBody>
                    <a:bodyPr/>
                    <a:lstStyle/>
                    <a:p>
                      <a:r>
                        <a:rPr lang="hu-HU" sz="1200" dirty="0" smtClean="0"/>
                        <a:t>Étterem,</a:t>
                      </a:r>
                      <a:r>
                        <a:rPr lang="hu-HU" sz="1200" baseline="0" dirty="0" smtClean="0"/>
                        <a:t> közétkeztető, cukrászda stb.</a:t>
                      </a:r>
                      <a:endParaRPr lang="hu-HU" sz="1200" dirty="0"/>
                    </a:p>
                  </a:txBody>
                  <a:tcPr>
                    <a:solidFill>
                      <a:schemeClr val="bg1"/>
                    </a:solidFill>
                  </a:tcPr>
                </a:tc>
                <a:tc>
                  <a:txBody>
                    <a:bodyPr/>
                    <a:lstStyle/>
                    <a:p>
                      <a:pPr algn="ctr"/>
                      <a:r>
                        <a:rPr lang="hu-HU" sz="1200" b="1" dirty="0" smtClean="0">
                          <a:solidFill>
                            <a:srgbClr val="FF0000"/>
                          </a:solidFill>
                          <a:effectLst>
                            <a:outerShdw blurRad="38100" dist="38100" dir="2700000" algn="tl">
                              <a:srgbClr val="000000">
                                <a:alpha val="43137"/>
                              </a:srgbClr>
                            </a:outerShdw>
                          </a:effectLst>
                        </a:rPr>
                        <a:t>KÖZVETLEN</a:t>
                      </a:r>
                      <a:endParaRPr lang="hu-HU" sz="1200" b="1" dirty="0">
                        <a:solidFill>
                          <a:srgbClr val="FF0000"/>
                        </a:solidFill>
                        <a:effectLst>
                          <a:outerShdw blurRad="38100" dist="38100" dir="2700000" algn="tl">
                            <a:srgbClr val="000000">
                              <a:alpha val="43137"/>
                            </a:srgbClr>
                          </a:outerShdw>
                        </a:effectLst>
                      </a:endParaRPr>
                    </a:p>
                  </a:txBody>
                  <a:tcPr>
                    <a:solidFill>
                      <a:schemeClr val="bg1"/>
                    </a:solidFill>
                  </a:tcPr>
                </a:tc>
                <a:tc>
                  <a:txBody>
                    <a:bodyPr/>
                    <a:lstStyle/>
                    <a:p>
                      <a:r>
                        <a:rPr lang="hu-HU" sz="1200" dirty="0" smtClean="0"/>
                        <a:t>Helyszínen kiírni: </a:t>
                      </a:r>
                      <a:r>
                        <a:rPr lang="hu-HU" sz="1000" b="1" dirty="0" smtClean="0"/>
                        <a:t>36/2014. FM  3§(</a:t>
                      </a:r>
                      <a:r>
                        <a:rPr lang="hu-HU" sz="1000" b="1" dirty="0" err="1" smtClean="0"/>
                        <a:t>3</a:t>
                      </a:r>
                      <a:r>
                        <a:rPr lang="hu-HU" sz="1000" b="1" dirty="0" smtClean="0"/>
                        <a:t>)</a:t>
                      </a:r>
                      <a:endParaRPr lang="hu-HU" sz="1200" dirty="0" smtClean="0"/>
                    </a:p>
                    <a:p>
                      <a:r>
                        <a:rPr lang="hu-HU" sz="1200" baseline="0" dirty="0" smtClean="0"/>
                        <a:t> </a:t>
                      </a:r>
                      <a:r>
                        <a:rPr lang="hu-HU" sz="1200" dirty="0" smtClean="0"/>
                        <a:t>a termék nevét +</a:t>
                      </a:r>
                    </a:p>
                    <a:p>
                      <a:r>
                        <a:rPr lang="hu-HU" sz="1200" dirty="0" smtClean="0"/>
                        <a:t>Édesítőszer</a:t>
                      </a:r>
                    </a:p>
                    <a:p>
                      <a:r>
                        <a:rPr lang="hu-HU" sz="1200" dirty="0" err="1" smtClean="0"/>
                        <a:t>Azo-színezék</a:t>
                      </a:r>
                      <a:r>
                        <a:rPr lang="hu-HU" sz="1200" dirty="0" smtClean="0"/>
                        <a:t> tart.</a:t>
                      </a:r>
                      <a:endParaRPr lang="hu-HU" sz="1200" dirty="0"/>
                    </a:p>
                  </a:txBody>
                  <a:tcPr>
                    <a:solidFill>
                      <a:schemeClr val="bg1"/>
                    </a:solidFill>
                  </a:tcPr>
                </a:tc>
                <a:tc>
                  <a:txBody>
                    <a:bodyPr/>
                    <a:lstStyle/>
                    <a:p>
                      <a:r>
                        <a:rPr lang="hu-HU" sz="1200" dirty="0" smtClean="0"/>
                        <a:t>Kiírni az allergén tartalmat, vagy azt, hogy hol érheti el</a:t>
                      </a:r>
                      <a:endParaRPr lang="hu-HU" sz="1200" dirty="0"/>
                    </a:p>
                  </a:txBody>
                  <a:tcPr>
                    <a:solidFill>
                      <a:schemeClr val="bg1"/>
                    </a:solidFill>
                  </a:tcPr>
                </a:tc>
                <a:tc rowSpan="3">
                  <a:txBody>
                    <a:bodyPr/>
                    <a:lstStyle/>
                    <a:p>
                      <a:endParaRPr lang="hu-HU" sz="1200" dirty="0" smtClean="0"/>
                    </a:p>
                    <a:p>
                      <a:endParaRPr lang="hu-HU" sz="1200" dirty="0" smtClean="0"/>
                    </a:p>
                    <a:p>
                      <a:endParaRPr lang="hu-HU" sz="1200" dirty="0" smtClean="0"/>
                    </a:p>
                    <a:p>
                      <a:endParaRPr lang="hu-HU" sz="1200" dirty="0" smtClean="0"/>
                    </a:p>
                    <a:p>
                      <a:endParaRPr lang="hu-HU" sz="1200" dirty="0" smtClean="0"/>
                    </a:p>
                    <a:p>
                      <a:endParaRPr lang="hu-HU" sz="1200" dirty="0" smtClean="0"/>
                    </a:p>
                    <a:p>
                      <a:endParaRPr lang="hu-HU" sz="1200" dirty="0" smtClean="0"/>
                    </a:p>
                    <a:p>
                      <a:r>
                        <a:rPr lang="hu-HU" sz="1200" dirty="0" smtClean="0"/>
                        <a:t>Összetétel, </a:t>
                      </a:r>
                    </a:p>
                    <a:p>
                      <a:endParaRPr lang="hu-HU" sz="1200" dirty="0" smtClean="0"/>
                    </a:p>
                    <a:p>
                      <a:r>
                        <a:rPr lang="hu-HU" sz="1200" dirty="0" smtClean="0"/>
                        <a:t>Tápérték:NEM!!!</a:t>
                      </a:r>
                    </a:p>
                    <a:p>
                      <a:r>
                        <a:rPr lang="hu-HU" sz="900" b="1" dirty="0" smtClean="0"/>
                        <a:t>36/2014. FM  3§.(4)</a:t>
                      </a:r>
                      <a:endParaRPr lang="hu-HU" sz="900" b="1" dirty="0"/>
                    </a:p>
                  </a:txBody>
                  <a:tcPr>
                    <a:solidFill>
                      <a:schemeClr val="bg1"/>
                    </a:solidFill>
                  </a:tcPr>
                </a:tc>
              </a:tr>
              <a:tr h="1467424">
                <a:tc>
                  <a:txBody>
                    <a:bodyPr/>
                    <a:lstStyle/>
                    <a:p>
                      <a:r>
                        <a:rPr lang="hu-HU" sz="1800" dirty="0" smtClean="0"/>
                        <a:t>Nem jön be, </a:t>
                      </a:r>
                      <a:r>
                        <a:rPr lang="hu-HU" sz="1800" b="1" dirty="0" smtClean="0">
                          <a:effectLst>
                            <a:outerShdw blurRad="38100" dist="38100" dir="2700000" algn="tl">
                              <a:srgbClr val="000000">
                                <a:alpha val="43137"/>
                              </a:srgbClr>
                            </a:outerShdw>
                          </a:effectLst>
                        </a:rPr>
                        <a:t>távollétében</a:t>
                      </a:r>
                      <a:r>
                        <a:rPr lang="hu-HU" sz="1800" dirty="0" smtClean="0">
                          <a:effectLst>
                            <a:outerShdw blurRad="38100" dist="38100" dir="2700000" algn="tl">
                              <a:srgbClr val="000000">
                                <a:alpha val="43137"/>
                              </a:srgbClr>
                            </a:outerShdw>
                          </a:effectLst>
                        </a:rPr>
                        <a:t> </a:t>
                      </a:r>
                      <a:r>
                        <a:rPr lang="hu-HU" sz="1800" b="1" dirty="0" smtClean="0">
                          <a:effectLst>
                            <a:outerShdw blurRad="38100" dist="38100" dir="2700000" algn="tl">
                              <a:srgbClr val="000000">
                                <a:alpha val="43137"/>
                              </a:srgbClr>
                            </a:outerShdw>
                          </a:effectLst>
                        </a:rPr>
                        <a:t>csomagol</a:t>
                      </a:r>
                      <a:r>
                        <a:rPr lang="hu-HU" sz="1800" dirty="0" smtClean="0"/>
                        <a:t>, </a:t>
                      </a:r>
                      <a:r>
                        <a:rPr lang="hu-HU" sz="1800" b="1" dirty="0" smtClean="0">
                          <a:effectLst>
                            <a:outerShdw blurRad="38100" dist="38100" dir="2700000" algn="tl">
                              <a:srgbClr val="000000">
                                <a:alpha val="43137"/>
                              </a:srgbClr>
                            </a:outerShdw>
                          </a:effectLst>
                        </a:rPr>
                        <a:t>de</a:t>
                      </a:r>
                      <a:r>
                        <a:rPr lang="hu-HU" sz="1800" dirty="0" smtClean="0">
                          <a:effectLst>
                            <a:outerShdw blurRad="38100" dist="38100" dir="2700000" algn="tl">
                              <a:srgbClr val="000000">
                                <a:alpha val="43137"/>
                              </a:srgbClr>
                            </a:outerShdw>
                          </a:effectLst>
                        </a:rPr>
                        <a:t> </a:t>
                      </a:r>
                      <a:r>
                        <a:rPr lang="hu-HU" sz="1800" b="1" dirty="0" smtClean="0"/>
                        <a:t>közvetlenül</a:t>
                      </a:r>
                      <a:r>
                        <a:rPr lang="hu-HU" sz="1800" dirty="0" smtClean="0"/>
                        <a:t> adja át</a:t>
                      </a:r>
                      <a:r>
                        <a:rPr lang="hu-HU" sz="1800" baseline="0" dirty="0" smtClean="0"/>
                        <a:t> </a:t>
                      </a:r>
                      <a:r>
                        <a:rPr lang="hu-HU" sz="1800" dirty="0" smtClean="0"/>
                        <a:t>a fogyasztónak</a:t>
                      </a:r>
                      <a:endParaRPr lang="hu-HU" sz="1800" dirty="0"/>
                    </a:p>
                  </a:txBody>
                  <a:tcPr>
                    <a:solidFill>
                      <a:schemeClr val="bg1"/>
                    </a:solidFill>
                  </a:tcPr>
                </a:tc>
                <a:tc>
                  <a:txBody>
                    <a:bodyPr/>
                    <a:lstStyle/>
                    <a:p>
                      <a:r>
                        <a:rPr lang="hu-HU" sz="1200" u="none" baseline="0" dirty="0" smtClean="0"/>
                        <a:t>h</a:t>
                      </a:r>
                      <a:r>
                        <a:rPr lang="hu-HU" sz="1200" u="none" dirty="0" smtClean="0"/>
                        <a:t>ázhozszállítás</a:t>
                      </a:r>
                      <a:r>
                        <a:rPr lang="hu-HU" sz="1200" dirty="0" smtClean="0"/>
                        <a:t>, </a:t>
                      </a:r>
                    </a:p>
                    <a:p>
                      <a:r>
                        <a:rPr lang="hu-HU" sz="1200" dirty="0" smtClean="0"/>
                        <a:t>(pizza, stb. étteremből közvetlenül rendelt</a:t>
                      </a:r>
                      <a:r>
                        <a:rPr lang="hu-HU" sz="1200" baseline="0" dirty="0" smtClean="0"/>
                        <a:t> étel</a:t>
                      </a:r>
                      <a:r>
                        <a:rPr lang="hu-HU" sz="1200" dirty="0" smtClean="0"/>
                        <a:t> )</a:t>
                      </a:r>
                      <a:endParaRPr lang="hu-HU" sz="1200" dirty="0"/>
                    </a:p>
                  </a:txBody>
                  <a:tcPr>
                    <a:solidFill>
                      <a:schemeClr val="bg1"/>
                    </a:solidFill>
                  </a:tcPr>
                </a:tc>
                <a:tc>
                  <a:txBody>
                    <a:bodyPr/>
                    <a:lstStyle/>
                    <a:p>
                      <a:pPr algn="ctr"/>
                      <a:r>
                        <a:rPr lang="hu-HU" sz="1200" b="1" kern="1200" dirty="0" smtClean="0">
                          <a:solidFill>
                            <a:srgbClr val="FF0000"/>
                          </a:solidFill>
                          <a:effectLst>
                            <a:outerShdw blurRad="38100" dist="38100" dir="2700000" algn="tl">
                              <a:srgbClr val="000000">
                                <a:alpha val="43137"/>
                              </a:srgbClr>
                            </a:outerShdw>
                          </a:effectLst>
                          <a:latin typeface="+mn-lt"/>
                          <a:ea typeface="+mn-ea"/>
                          <a:cs typeface="+mn-cs"/>
                        </a:rPr>
                        <a:t>KÖZVETLEN</a:t>
                      </a:r>
                    </a:p>
                  </a:txBody>
                  <a:tcPr>
                    <a:solidFill>
                      <a:schemeClr val="bg1"/>
                    </a:solidFill>
                  </a:tcPr>
                </a:tc>
                <a:tc>
                  <a:txBody>
                    <a:bodyPr/>
                    <a:lstStyle/>
                    <a:p>
                      <a:r>
                        <a:rPr lang="hu-HU" sz="1200" dirty="0" smtClean="0"/>
                        <a:t>Helyszínen, hirdető lapon,</a:t>
                      </a:r>
                      <a:r>
                        <a:rPr lang="hu-HU" sz="1200" baseline="0" dirty="0" smtClean="0"/>
                        <a:t> honlapon kiírni </a:t>
                      </a:r>
                    </a:p>
                    <a:p>
                      <a:r>
                        <a:rPr lang="hu-HU" sz="1200" dirty="0" smtClean="0"/>
                        <a:t>a termék nevét +</a:t>
                      </a:r>
                    </a:p>
                    <a:p>
                      <a:r>
                        <a:rPr lang="hu-HU" sz="1200" dirty="0" smtClean="0"/>
                        <a:t>Édesítőszer</a:t>
                      </a:r>
                    </a:p>
                    <a:p>
                      <a:r>
                        <a:rPr lang="hu-HU" sz="900" dirty="0" smtClean="0"/>
                        <a:t>(</a:t>
                      </a:r>
                      <a:r>
                        <a:rPr lang="hu-HU" sz="900" b="1" dirty="0" smtClean="0"/>
                        <a:t>1169/2011Eu </a:t>
                      </a:r>
                      <a:r>
                        <a:rPr lang="hu-HU" sz="900" b="1" dirty="0" err="1" smtClean="0"/>
                        <a:t>III.mell</a:t>
                      </a:r>
                      <a:r>
                        <a:rPr lang="hu-HU" sz="900" b="1" dirty="0" smtClean="0"/>
                        <a:t>)</a:t>
                      </a:r>
                    </a:p>
                    <a:p>
                      <a:r>
                        <a:rPr lang="hu-HU" sz="1200" dirty="0" err="1" smtClean="0"/>
                        <a:t>Azo-színezék</a:t>
                      </a:r>
                      <a:r>
                        <a:rPr lang="hu-HU" sz="1200" dirty="0" smtClean="0"/>
                        <a:t> tart. </a:t>
                      </a:r>
                      <a:r>
                        <a:rPr lang="hu-HU" sz="1200" b="1" dirty="0" smtClean="0"/>
                        <a:t>(</a:t>
                      </a:r>
                      <a:r>
                        <a:rPr lang="hu-HU" sz="1000" b="1" dirty="0" smtClean="0"/>
                        <a:t>1333/2008EK V. mell)</a:t>
                      </a:r>
                      <a:endParaRPr lang="hu-HU" sz="1200" b="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t>Helyszínen, hirdető lapon,</a:t>
                      </a:r>
                      <a:r>
                        <a:rPr lang="hu-HU" sz="1200" baseline="0" dirty="0" smtClean="0"/>
                        <a:t> honlapon kiírni </a:t>
                      </a:r>
                      <a:r>
                        <a:rPr lang="hu-HU" sz="1200" dirty="0" smtClean="0"/>
                        <a:t>az allergén tartalmat, vagy azt, hogy hol érheti el</a:t>
                      </a:r>
                    </a:p>
                  </a:txBody>
                  <a:tcPr>
                    <a:solidFill>
                      <a:schemeClr val="bg1"/>
                    </a:solidFill>
                  </a:tcPr>
                </a:tc>
                <a:tc vMerge="1">
                  <a:txBody>
                    <a:bodyPr/>
                    <a:lstStyle/>
                    <a:p>
                      <a:endParaRPr lang="hu-HU" sz="1200" dirty="0"/>
                    </a:p>
                  </a:txBody>
                  <a:tcPr marL="68580" marR="68580">
                    <a:solidFill>
                      <a:schemeClr val="bg1"/>
                    </a:solidFill>
                  </a:tcPr>
                </a:tc>
              </a:tr>
              <a:tr h="1584176">
                <a:tc>
                  <a:txBody>
                    <a:bodyPr/>
                    <a:lstStyle/>
                    <a:p>
                      <a:r>
                        <a:rPr lang="hu-HU" sz="1800" dirty="0" smtClean="0"/>
                        <a:t>Más </a:t>
                      </a:r>
                      <a:r>
                        <a:rPr lang="hu-HU" sz="1800" b="1" dirty="0" smtClean="0">
                          <a:effectLst>
                            <a:outerShdw blurRad="38100" dist="38100" dir="2700000" algn="tl">
                              <a:srgbClr val="000000">
                                <a:alpha val="43137"/>
                              </a:srgbClr>
                            </a:outerShdw>
                          </a:effectLst>
                        </a:rPr>
                        <a:t>vendéglátónak </a:t>
                      </a:r>
                      <a:r>
                        <a:rPr lang="hu-HU" sz="1800" dirty="0" smtClean="0"/>
                        <a:t>adja át a terméket, vagy 40 km-en</a:t>
                      </a:r>
                      <a:r>
                        <a:rPr lang="hu-HU" sz="1800" baseline="0" dirty="0" smtClean="0"/>
                        <a:t> belül kiskereskedőnek, csomagolatlanul</a:t>
                      </a:r>
                      <a:endParaRPr lang="hu-HU" sz="1800" dirty="0"/>
                    </a:p>
                  </a:txBody>
                  <a:tcPr>
                    <a:solidFill>
                      <a:schemeClr val="bg1"/>
                    </a:solidFill>
                  </a:tcPr>
                </a:tc>
                <a:tc>
                  <a:txBody>
                    <a:bodyPr/>
                    <a:lstStyle/>
                    <a:p>
                      <a:r>
                        <a:rPr lang="hu-HU" sz="1200" dirty="0" smtClean="0"/>
                        <a:t>Süteménybolt, </a:t>
                      </a:r>
                    </a:p>
                    <a:p>
                      <a:r>
                        <a:rPr lang="hu-HU" sz="1200" dirty="0" err="1" smtClean="0"/>
                        <a:t>él.bolt</a:t>
                      </a:r>
                      <a:r>
                        <a:rPr lang="hu-HU" sz="1200" dirty="0" smtClean="0"/>
                        <a:t> pultból hidegkonyha, cukrász süti</a:t>
                      </a:r>
                      <a:endParaRPr lang="hu-HU" sz="1200" dirty="0"/>
                    </a:p>
                  </a:txBody>
                  <a:tcPr>
                    <a:solidFill>
                      <a:schemeClr val="bg1"/>
                    </a:solidFill>
                  </a:tcPr>
                </a:tc>
                <a:tc>
                  <a:txBody>
                    <a:bodyPr/>
                    <a:lstStyle/>
                    <a:p>
                      <a:pPr algn="ctr"/>
                      <a:r>
                        <a:rPr lang="hu-HU" sz="1200" b="1" kern="1200" dirty="0" smtClean="0">
                          <a:solidFill>
                            <a:srgbClr val="FF0000"/>
                          </a:solidFill>
                          <a:effectLst>
                            <a:outerShdw blurRad="38100" dist="38100" dir="2700000" algn="tl">
                              <a:srgbClr val="000000">
                                <a:alpha val="43137"/>
                              </a:srgbClr>
                            </a:outerShdw>
                          </a:effectLst>
                          <a:latin typeface="+mn-lt"/>
                          <a:ea typeface="+mn-ea"/>
                          <a:cs typeface="+mn-cs"/>
                        </a:rPr>
                        <a:t>KÖZVETLEN /és </a:t>
                      </a:r>
                      <a:r>
                        <a:rPr lang="hu-HU" sz="1200" dirty="0" smtClean="0"/>
                        <a:t>, </a:t>
                      </a:r>
                    </a:p>
                    <a:p>
                      <a:pPr algn="ctr"/>
                      <a:r>
                        <a:rPr lang="hu-HU" sz="1200" dirty="0" smtClean="0"/>
                        <a:t>van mögötte </a:t>
                      </a:r>
                      <a:r>
                        <a:rPr lang="hu-HU" sz="1200" b="1" dirty="0" smtClean="0">
                          <a:effectLst>
                            <a:outerShdw blurRad="38100" dist="38100" dir="2700000" algn="tl">
                              <a:srgbClr val="000000">
                                <a:alpha val="43137"/>
                              </a:srgbClr>
                            </a:outerShdw>
                          </a:effectLst>
                        </a:rPr>
                        <a:t>vendéglátó- és vendéglátó/</a:t>
                      </a:r>
                    </a:p>
                    <a:p>
                      <a:pPr algn="ctr"/>
                      <a:r>
                        <a:rPr lang="hu-HU" sz="1200" b="1" dirty="0" smtClean="0">
                          <a:effectLst>
                            <a:outerShdw blurRad="38100" dist="38100" dir="2700000" algn="tl">
                              <a:srgbClr val="000000">
                                <a:alpha val="43137"/>
                              </a:srgbClr>
                            </a:outerShdw>
                          </a:effectLst>
                        </a:rPr>
                        <a:t> kereskedő  üzlet </a:t>
                      </a:r>
                      <a:r>
                        <a:rPr lang="hu-HU" sz="1200" dirty="0" smtClean="0"/>
                        <a:t>kapcsolat</a:t>
                      </a:r>
                      <a:endParaRPr lang="hu-HU" sz="1200" dirty="0"/>
                    </a:p>
                  </a:txBody>
                  <a:tcPr>
                    <a:solidFill>
                      <a:schemeClr val="bg1"/>
                    </a:solidFill>
                  </a:tcPr>
                </a:tc>
                <a:tc>
                  <a:txBody>
                    <a:bodyPr/>
                    <a:lstStyle/>
                    <a:p>
                      <a:r>
                        <a:rPr lang="hu-HU" sz="1200" dirty="0" smtClean="0"/>
                        <a:t>Szállítólevél/</a:t>
                      </a:r>
                      <a:r>
                        <a:rPr lang="hu-HU" sz="1200" baseline="0" dirty="0" smtClean="0"/>
                        <a:t> </a:t>
                      </a:r>
                      <a:r>
                        <a:rPr lang="hu-HU" sz="1200" dirty="0" smtClean="0"/>
                        <a:t>termékleírás/</a:t>
                      </a:r>
                      <a:r>
                        <a:rPr lang="hu-HU" sz="1200" baseline="0" dirty="0" smtClean="0"/>
                        <a:t> </a:t>
                      </a:r>
                      <a:r>
                        <a:rPr lang="hu-HU" sz="1200" dirty="0" smtClean="0"/>
                        <a:t>csomagolás: név</a:t>
                      </a:r>
                    </a:p>
                    <a:p>
                      <a:r>
                        <a:rPr lang="hu-HU" sz="1200" dirty="0" smtClean="0"/>
                        <a:t>Édesítőszer,</a:t>
                      </a:r>
                    </a:p>
                    <a:p>
                      <a:r>
                        <a:rPr lang="hu-HU" sz="1200" dirty="0" smtClean="0"/>
                        <a:t> </a:t>
                      </a:r>
                      <a:r>
                        <a:rPr lang="hu-HU" sz="1200" dirty="0" err="1" smtClean="0"/>
                        <a:t>azo-színezék</a:t>
                      </a:r>
                      <a:r>
                        <a:rPr lang="hu-HU" sz="1200" dirty="0" smtClean="0"/>
                        <a:t>,</a:t>
                      </a:r>
                      <a:r>
                        <a:rPr lang="hu-HU" sz="1200" baseline="0" dirty="0" smtClean="0"/>
                        <a:t> összetétel, lejárat</a:t>
                      </a:r>
                    </a:p>
                    <a:p>
                      <a:r>
                        <a:rPr lang="hu-HU" sz="1200" baseline="0" dirty="0" smtClean="0"/>
                        <a:t>tárolás</a:t>
                      </a:r>
                    </a:p>
                    <a:p>
                      <a:r>
                        <a:rPr lang="hu-HU" sz="1050" b="1" dirty="0" smtClean="0"/>
                        <a:t>(1169/2011</a:t>
                      </a:r>
                      <a:r>
                        <a:rPr lang="hu-HU" sz="1050" b="1" baseline="0" dirty="0" smtClean="0"/>
                        <a:t> Eu.8.cikk)</a:t>
                      </a:r>
                      <a:endParaRPr lang="hu-HU" sz="1050" b="1" dirty="0"/>
                    </a:p>
                  </a:txBody>
                  <a:tcPr>
                    <a:solidFill>
                      <a:schemeClr val="bg1"/>
                    </a:solidFill>
                  </a:tcPr>
                </a:tc>
                <a:tc>
                  <a:txBody>
                    <a:bodyPr/>
                    <a:lstStyle/>
                    <a:p>
                      <a:r>
                        <a:rPr lang="hu-HU" sz="1200" dirty="0" smtClean="0"/>
                        <a:t>+ allergén információ</a:t>
                      </a:r>
                      <a:endParaRPr lang="hu-HU" sz="1200" dirty="0"/>
                    </a:p>
                  </a:txBody>
                  <a:tcPr>
                    <a:solidFill>
                      <a:schemeClr val="bg1"/>
                    </a:solidFill>
                  </a:tcPr>
                </a:tc>
                <a:tc vMerge="1">
                  <a:txBody>
                    <a:bodyPr/>
                    <a:lstStyle/>
                    <a:p>
                      <a:endParaRPr lang="hu-HU" sz="1200" dirty="0"/>
                    </a:p>
                  </a:txBody>
                  <a:tcPr marL="68580" marR="68580">
                    <a:solidFill>
                      <a:schemeClr val="bg1"/>
                    </a:solidFill>
                  </a:tcPr>
                </a:tc>
              </a:tr>
              <a:tr h="370840">
                <a:tc>
                  <a:txBody>
                    <a:bodyPr/>
                    <a:lstStyle/>
                    <a:p>
                      <a:r>
                        <a:rPr lang="hu-HU" sz="1600" b="1" dirty="0" smtClean="0"/>
                        <a:t>Fogyasztói csomagolásban 40 km </a:t>
                      </a:r>
                      <a:r>
                        <a:rPr lang="hu-HU" sz="1600" b="1" dirty="0" err="1" smtClean="0"/>
                        <a:t>kisker</a:t>
                      </a:r>
                      <a:r>
                        <a:rPr lang="hu-HU" sz="1600" b="1" dirty="0" smtClean="0"/>
                        <a:t> + más szállítja ki </a:t>
                      </a:r>
                      <a:endParaRPr lang="hu-HU" sz="1600" b="1" dirty="0"/>
                    </a:p>
                  </a:txBody>
                  <a:tcPr>
                    <a:solidFill>
                      <a:srgbClr val="CCFF99"/>
                    </a:solidFill>
                  </a:tcPr>
                </a:tc>
                <a:tc>
                  <a:txBody>
                    <a:bodyPr/>
                    <a:lstStyle/>
                    <a:p>
                      <a:r>
                        <a:rPr lang="hu-HU" sz="1200" dirty="0" smtClean="0"/>
                        <a:t>Egyadagos étel</a:t>
                      </a:r>
                      <a:r>
                        <a:rPr lang="hu-HU" sz="1200" baseline="0" dirty="0" smtClean="0"/>
                        <a:t> a kiskereskedésben , vagy alvállalkozóval házhoz szállítva </a:t>
                      </a:r>
                      <a:endParaRPr lang="hu-HU" sz="1200" dirty="0"/>
                    </a:p>
                  </a:txBody>
                  <a:tcPr>
                    <a:solidFill>
                      <a:srgbClr val="CCFF99"/>
                    </a:solidFill>
                  </a:tcPr>
                </a:tc>
                <a:tc>
                  <a:txBody>
                    <a:bodyPr/>
                    <a:lstStyle/>
                    <a:p>
                      <a:pPr algn="ctr"/>
                      <a:r>
                        <a:rPr lang="hu-HU" sz="1200" b="1" kern="1200" dirty="0" smtClean="0">
                          <a:solidFill>
                            <a:srgbClr val="FF0000"/>
                          </a:solidFill>
                          <a:effectLst>
                            <a:outerShdw blurRad="38100" dist="38100" dir="2700000" algn="tl">
                              <a:srgbClr val="000000">
                                <a:alpha val="43137"/>
                              </a:srgbClr>
                            </a:outerShdw>
                          </a:effectLst>
                          <a:latin typeface="+mn-lt"/>
                          <a:ea typeface="+mn-ea"/>
                          <a:cs typeface="+mn-cs"/>
                        </a:rPr>
                        <a:t>NEM KÖZVETLEN</a:t>
                      </a:r>
                      <a:endParaRPr lang="hu-HU" sz="1200" b="1" kern="1200" dirty="0">
                        <a:solidFill>
                          <a:srgbClr val="FF0000"/>
                        </a:solidFill>
                        <a:effectLst>
                          <a:outerShdw blurRad="38100" dist="38100" dir="2700000" algn="tl">
                            <a:srgbClr val="000000">
                              <a:alpha val="43137"/>
                            </a:srgbClr>
                          </a:outerShdw>
                        </a:effectLst>
                        <a:latin typeface="+mn-lt"/>
                        <a:ea typeface="+mn-ea"/>
                        <a:cs typeface="+mn-cs"/>
                      </a:endParaRPr>
                    </a:p>
                  </a:txBody>
                  <a:tcPr>
                    <a:solidFill>
                      <a:srgbClr val="CCFF99"/>
                    </a:solidFill>
                  </a:tcPr>
                </a:tc>
                <a:tc gridSpan="2">
                  <a:txBody>
                    <a:bodyPr/>
                    <a:lstStyle/>
                    <a:p>
                      <a:r>
                        <a:rPr lang="hu-HU" sz="2000" b="0" dirty="0" smtClean="0"/>
                        <a:t>Teljes csomagolt élelmiszer jelölés  </a:t>
                      </a:r>
                    </a:p>
                    <a:p>
                      <a:r>
                        <a:rPr lang="hu-HU" sz="2000" b="0" dirty="0" smtClean="0"/>
                        <a:t>+ a gyártás helye</a:t>
                      </a:r>
                      <a:r>
                        <a:rPr lang="hu-HU" sz="2000" b="0" baseline="0" dirty="0" smtClean="0"/>
                        <a:t> </a:t>
                      </a:r>
                      <a:r>
                        <a:rPr lang="hu-HU" sz="1100" b="0" baseline="0" dirty="0" smtClean="0"/>
                        <a:t>(</a:t>
                      </a:r>
                      <a:r>
                        <a:rPr lang="hu-HU" sz="1100" b="1" baseline="0" dirty="0" smtClean="0"/>
                        <a:t>62/2011. VM. 18.§)</a:t>
                      </a:r>
                      <a:endParaRPr lang="hu-HU" sz="2000" b="1" dirty="0"/>
                    </a:p>
                  </a:txBody>
                  <a:tcPr>
                    <a:solidFill>
                      <a:srgbClr val="CCFF99"/>
                    </a:solidFill>
                  </a:tcPr>
                </a:tc>
                <a:tc hMerge="1">
                  <a:txBody>
                    <a:bodyPr/>
                    <a:lstStyle/>
                    <a:p>
                      <a:endParaRPr lang="hu-HU" sz="1200" dirty="0"/>
                    </a:p>
                  </a:txBody>
                  <a:tcPr marL="68580" marR="68580">
                    <a:solidFill>
                      <a:schemeClr val="bg1"/>
                    </a:solidFill>
                  </a:tcPr>
                </a:tc>
                <a:tc>
                  <a:txBody>
                    <a:bodyPr/>
                    <a:lstStyle/>
                    <a:p>
                      <a:r>
                        <a:rPr lang="hu-HU" sz="1200" dirty="0" smtClean="0"/>
                        <a:t>Nem értelmezhető</a:t>
                      </a:r>
                      <a:endParaRPr lang="hu-HU" sz="1200" dirty="0"/>
                    </a:p>
                  </a:txBody>
                  <a:tcPr>
                    <a:solidFill>
                      <a:srgbClr val="CCFF99"/>
                    </a:solidFill>
                  </a:tcPr>
                </a:tc>
              </a:tr>
            </a:tbl>
          </a:graphicData>
        </a:graphic>
      </p:graphicFrame>
      <p:sp>
        <p:nvSpPr>
          <p:cNvPr id="3" name="Szövegdoboz 2"/>
          <p:cNvSpPr txBox="1"/>
          <p:nvPr/>
        </p:nvSpPr>
        <p:spPr>
          <a:xfrm>
            <a:off x="2655888" y="0"/>
            <a:ext cx="7085012" cy="400050"/>
          </a:xfrm>
          <a:prstGeom prst="rect">
            <a:avLst/>
          </a:prstGeom>
          <a:noFill/>
        </p:spPr>
        <p:txBody>
          <a:bodyPr>
            <a:spAutoFit/>
          </a:bodyPr>
          <a:lstStyle/>
          <a:p>
            <a:pPr algn="ctr">
              <a:defRPr/>
            </a:pPr>
            <a:r>
              <a:rPr lang="hu-HU" sz="2000" b="1" dirty="0">
                <a:effectLst>
                  <a:outerShdw blurRad="38100" dist="38100" dir="2700000" algn="tl">
                    <a:srgbClr val="000000">
                      <a:alpha val="43137"/>
                    </a:srgbClr>
                  </a:outerShdw>
                </a:effectLst>
              </a:rPr>
              <a:t>Jelölés/tájékoztatás a vendéglátásban</a:t>
            </a:r>
          </a:p>
        </p:txBody>
      </p:sp>
      <p:cxnSp>
        <p:nvCxnSpPr>
          <p:cNvPr id="5" name="Egyenes összekötő nyíllal 4"/>
          <p:cNvCxnSpPr/>
          <p:nvPr/>
        </p:nvCxnSpPr>
        <p:spPr>
          <a:xfrm rot="16200000" flipV="1">
            <a:off x="9482138" y="3978275"/>
            <a:ext cx="1203325" cy="5111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rot="5400000" flipH="1" flipV="1">
            <a:off x="8755063" y="3328988"/>
            <a:ext cx="3138487"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rot="16200000" flipV="1">
            <a:off x="7208838" y="4021138"/>
            <a:ext cx="1087437" cy="6238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rot="5400000" flipH="1" flipV="1">
            <a:off x="6505575" y="3313113"/>
            <a:ext cx="3138487"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9944" name="Picture 2" descr="C:\Users\zoltaia\AppData\Local\Microsoft\Windows\Temporary Internet Files\Content.IE5\0WV692JS\2m766nl[1].png"/>
          <p:cNvPicPr>
            <a:picLocks noChangeAspect="1" noChangeArrowheads="1"/>
          </p:cNvPicPr>
          <p:nvPr/>
        </p:nvPicPr>
        <p:blipFill>
          <a:blip r:embed="rId2" cstate="print"/>
          <a:srcRect/>
          <a:stretch>
            <a:fillRect/>
          </a:stretch>
        </p:blipFill>
        <p:spPr bwMode="auto">
          <a:xfrm>
            <a:off x="4583113" y="2697163"/>
            <a:ext cx="606425" cy="757237"/>
          </a:xfrm>
          <a:prstGeom prst="rect">
            <a:avLst/>
          </a:prstGeom>
          <a:noFill/>
          <a:ln w="9525">
            <a:noFill/>
            <a:miter lim="800000"/>
            <a:headEnd/>
            <a:tailEnd/>
          </a:ln>
        </p:spPr>
      </p:pic>
      <p:pic>
        <p:nvPicPr>
          <p:cNvPr id="39945" name="Kép 15" descr="Képtalálat a következőre: „étterem rajz”"/>
          <p:cNvPicPr>
            <a:picLocks noChangeAspect="1" noChangeArrowheads="1"/>
          </p:cNvPicPr>
          <p:nvPr/>
        </p:nvPicPr>
        <p:blipFill>
          <a:blip r:embed="rId3" cstate="print"/>
          <a:srcRect/>
          <a:stretch>
            <a:fillRect/>
          </a:stretch>
        </p:blipFill>
        <p:spPr bwMode="auto">
          <a:xfrm>
            <a:off x="4614863" y="1687513"/>
            <a:ext cx="481012" cy="503237"/>
          </a:xfrm>
          <a:prstGeom prst="rect">
            <a:avLst/>
          </a:prstGeom>
          <a:noFill/>
          <a:ln w="9525">
            <a:noFill/>
            <a:miter lim="800000"/>
            <a:headEnd/>
            <a:tailEnd/>
          </a:ln>
        </p:spPr>
      </p:pic>
      <p:pic>
        <p:nvPicPr>
          <p:cNvPr id="39946" name="Kép 18" descr="Képtalálat a következőre: „kézfogás rajz”"/>
          <p:cNvPicPr>
            <a:picLocks noChangeAspect="1" noChangeArrowheads="1"/>
          </p:cNvPicPr>
          <p:nvPr/>
        </p:nvPicPr>
        <p:blipFill>
          <a:blip r:embed="rId4" cstate="print"/>
          <a:srcRect/>
          <a:stretch>
            <a:fillRect/>
          </a:stretch>
        </p:blipFill>
        <p:spPr bwMode="auto">
          <a:xfrm>
            <a:off x="3829050" y="4740275"/>
            <a:ext cx="673100" cy="431800"/>
          </a:xfrm>
          <a:prstGeom prst="rect">
            <a:avLst/>
          </a:prstGeom>
          <a:noFill/>
          <a:ln w="9525">
            <a:noFill/>
            <a:miter lim="800000"/>
            <a:headEnd/>
            <a:tailEnd/>
          </a:ln>
        </p:spPr>
      </p:pic>
      <p:cxnSp>
        <p:nvCxnSpPr>
          <p:cNvPr id="28" name="Egyenes összekötő 27"/>
          <p:cNvCxnSpPr/>
          <p:nvPr/>
        </p:nvCxnSpPr>
        <p:spPr>
          <a:xfrm flipV="1">
            <a:off x="217488" y="5326063"/>
            <a:ext cx="11785600" cy="158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p:cNvCxnSpPr/>
          <p:nvPr/>
        </p:nvCxnSpPr>
        <p:spPr>
          <a:xfrm rot="16200000" flipH="1">
            <a:off x="-414337" y="3287712"/>
            <a:ext cx="5734050" cy="2857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Egyenes összekötő 31"/>
          <p:cNvCxnSpPr/>
          <p:nvPr/>
        </p:nvCxnSpPr>
        <p:spPr>
          <a:xfrm rot="16200000" flipH="1">
            <a:off x="1175544" y="3280569"/>
            <a:ext cx="5732463" cy="2857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Egyenes összekötő 32"/>
          <p:cNvCxnSpPr/>
          <p:nvPr/>
        </p:nvCxnSpPr>
        <p:spPr>
          <a:xfrm rot="16200000" flipH="1">
            <a:off x="2851151" y="3287712"/>
            <a:ext cx="5734050" cy="2857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Egyenes összekötő 33"/>
          <p:cNvCxnSpPr/>
          <p:nvPr/>
        </p:nvCxnSpPr>
        <p:spPr>
          <a:xfrm rot="16200000" flipH="1">
            <a:off x="5740400" y="2808288"/>
            <a:ext cx="4884737" cy="7938"/>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Egyenes összekötő 34"/>
          <p:cNvCxnSpPr/>
          <p:nvPr/>
        </p:nvCxnSpPr>
        <p:spPr>
          <a:xfrm rot="16200000" flipH="1">
            <a:off x="7627145" y="3215481"/>
            <a:ext cx="5732462" cy="2857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Egyenes összekötő 35"/>
          <p:cNvCxnSpPr/>
          <p:nvPr/>
        </p:nvCxnSpPr>
        <p:spPr>
          <a:xfrm rot="16200000" flipH="1">
            <a:off x="9114632" y="3221831"/>
            <a:ext cx="5734050" cy="3016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Egyenes összekötő 36"/>
          <p:cNvCxnSpPr/>
          <p:nvPr/>
        </p:nvCxnSpPr>
        <p:spPr>
          <a:xfrm flipV="1">
            <a:off x="180975" y="3744913"/>
            <a:ext cx="10342563" cy="22225"/>
          </a:xfrm>
          <a:prstGeom prst="line">
            <a:avLst/>
          </a:prstGeom>
          <a:ln w="25400">
            <a:solidFill>
              <a:srgbClr val="071308"/>
            </a:solidFill>
          </a:ln>
        </p:spPr>
        <p:style>
          <a:lnRef idx="1">
            <a:schemeClr val="accent1"/>
          </a:lnRef>
          <a:fillRef idx="0">
            <a:schemeClr val="accent1"/>
          </a:fillRef>
          <a:effectRef idx="0">
            <a:schemeClr val="accent1"/>
          </a:effectRef>
          <a:fontRef idx="minor">
            <a:schemeClr val="tx1"/>
          </a:fontRef>
        </p:style>
      </p:cxnSp>
      <p:cxnSp>
        <p:nvCxnSpPr>
          <p:cNvPr id="38" name="Egyenes összekötő 37"/>
          <p:cNvCxnSpPr/>
          <p:nvPr/>
        </p:nvCxnSpPr>
        <p:spPr>
          <a:xfrm flipV="1">
            <a:off x="0" y="2308225"/>
            <a:ext cx="10507663" cy="14288"/>
          </a:xfrm>
          <a:prstGeom prst="line">
            <a:avLst/>
          </a:prstGeom>
          <a:ln w="25400">
            <a:solidFill>
              <a:srgbClr val="071308"/>
            </a:solidFill>
          </a:ln>
        </p:spPr>
        <p:style>
          <a:lnRef idx="1">
            <a:schemeClr val="accent1"/>
          </a:lnRef>
          <a:fillRef idx="0">
            <a:schemeClr val="accent1"/>
          </a:fillRef>
          <a:effectRef idx="0">
            <a:schemeClr val="accent1"/>
          </a:effectRef>
          <a:fontRef idx="minor">
            <a:schemeClr val="tx1"/>
          </a:fontRef>
        </p:style>
      </p:cxnSp>
      <p:cxnSp>
        <p:nvCxnSpPr>
          <p:cNvPr id="39" name="Egyenes összekötő 38"/>
          <p:cNvCxnSpPr/>
          <p:nvPr/>
        </p:nvCxnSpPr>
        <p:spPr>
          <a:xfrm flipV="1">
            <a:off x="225425" y="1458913"/>
            <a:ext cx="11785600" cy="14287"/>
          </a:xfrm>
          <a:prstGeom prst="line">
            <a:avLst/>
          </a:prstGeom>
          <a:ln w="25400">
            <a:solidFill>
              <a:srgbClr val="07130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Kép 5"/>
          <p:cNvPicPr>
            <a:picLocks noChangeAspect="1"/>
          </p:cNvPicPr>
          <p:nvPr/>
        </p:nvPicPr>
        <p:blipFill>
          <a:blip r:embed="rId2" cstate="print"/>
          <a:srcRect/>
          <a:stretch>
            <a:fillRect/>
          </a:stretch>
        </p:blipFill>
        <p:spPr bwMode="auto">
          <a:xfrm>
            <a:off x="0" y="1588"/>
            <a:ext cx="12233275" cy="6834187"/>
          </a:xfrm>
          <a:prstGeom prst="rect">
            <a:avLst/>
          </a:prstGeom>
          <a:noFill/>
          <a:ln w="9525">
            <a:noFill/>
            <a:miter lim="800000"/>
            <a:headEnd/>
            <a:tailEnd/>
          </a:ln>
        </p:spPr>
      </p:pic>
      <p:sp>
        <p:nvSpPr>
          <p:cNvPr id="40963" name="Szövegdoboz 6"/>
          <p:cNvSpPr txBox="1">
            <a:spLocks noChangeArrowheads="1"/>
          </p:cNvSpPr>
          <p:nvPr/>
        </p:nvSpPr>
        <p:spPr bwMode="auto">
          <a:xfrm>
            <a:off x="6602413" y="550863"/>
            <a:ext cx="5986462" cy="1201737"/>
          </a:xfrm>
          <a:prstGeom prst="rect">
            <a:avLst/>
          </a:prstGeom>
          <a:noFill/>
          <a:ln w="9525">
            <a:noFill/>
            <a:miter lim="800000"/>
            <a:headEnd/>
            <a:tailEnd/>
          </a:ln>
        </p:spPr>
        <p:txBody>
          <a:bodyPr>
            <a:spAutoFit/>
          </a:bodyPr>
          <a:lstStyle/>
          <a:p>
            <a:r>
              <a:rPr lang="hu-HU" sz="3600">
                <a:solidFill>
                  <a:schemeClr val="bg1"/>
                </a:solidFill>
                <a:latin typeface="Cronos Pro"/>
              </a:rPr>
              <a:t>4. Minőségvezérelt közétkeztetés</a:t>
            </a:r>
            <a:endParaRPr lang="hu-HU" sz="1600">
              <a:solidFill>
                <a:schemeClr val="bg1"/>
              </a:solidFill>
              <a:latin typeface="Cronos Pro Caption"/>
            </a:endParaRPr>
          </a:p>
        </p:txBody>
      </p:sp>
      <p:pic>
        <p:nvPicPr>
          <p:cNvPr id="40964" name="Kép 7"/>
          <p:cNvPicPr>
            <a:picLocks noChangeAspect="1"/>
          </p:cNvPicPr>
          <p:nvPr/>
        </p:nvPicPr>
        <p:blipFill>
          <a:blip r:embed="rId3" cstate="print"/>
          <a:srcRect/>
          <a:stretch>
            <a:fillRect/>
          </a:stretch>
        </p:blipFill>
        <p:spPr bwMode="auto">
          <a:xfrm>
            <a:off x="0" y="2657475"/>
            <a:ext cx="12233275" cy="4200525"/>
          </a:xfrm>
          <a:prstGeom prst="rect">
            <a:avLst/>
          </a:prstGeom>
          <a:noFill/>
          <a:ln w="9525">
            <a:noFill/>
            <a:miter lim="800000"/>
            <a:headEnd/>
            <a:tailEnd/>
          </a:ln>
        </p:spPr>
      </p:pic>
      <p:sp>
        <p:nvSpPr>
          <p:cNvPr id="5" name="Szövegdoboz 4"/>
          <p:cNvSpPr txBox="1"/>
          <p:nvPr/>
        </p:nvSpPr>
        <p:spPr>
          <a:xfrm>
            <a:off x="1463675" y="3135313"/>
            <a:ext cx="8137525" cy="1200150"/>
          </a:xfrm>
          <a:prstGeom prst="rect">
            <a:avLst/>
          </a:prstGeom>
          <a:noFill/>
        </p:spPr>
        <p:txBody>
          <a:bodyPr>
            <a:spAutoFit/>
          </a:bodyPr>
          <a:lstStyle/>
          <a:p>
            <a:pPr algn="ctr">
              <a:defRPr/>
            </a:pPr>
            <a:r>
              <a:rPr lang="hu-HU" sz="2400" b="1" dirty="0">
                <a:effectLst>
                  <a:outerShdw blurRad="38100" dist="38100" dir="2700000" algn="tl">
                    <a:srgbClr val="000000">
                      <a:alpha val="43137"/>
                    </a:srgbClr>
                  </a:outerShdw>
                </a:effectLst>
              </a:rPr>
              <a:t>2008. évi XLVI. törvény</a:t>
            </a:r>
          </a:p>
          <a:p>
            <a:pPr algn="ctr">
              <a:defRPr/>
            </a:pPr>
            <a:r>
              <a:rPr lang="hu-HU" sz="2400" b="1" dirty="0">
                <a:effectLst>
                  <a:outerShdw blurRad="38100" dist="38100" dir="2700000" algn="tl">
                    <a:srgbClr val="000000">
                      <a:alpha val="43137"/>
                    </a:srgbClr>
                  </a:outerShdw>
                </a:effectLst>
              </a:rPr>
              <a:t> 23.§ (5), (6)</a:t>
            </a:r>
          </a:p>
          <a:p>
            <a:pPr algn="ctr">
              <a:defRPr/>
            </a:pPr>
            <a:endParaRPr lang="hu-HU"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622550" y="485775"/>
            <a:ext cx="9312275" cy="1143000"/>
          </a:xfrm>
        </p:spPr>
        <p:txBody>
          <a:bodyPr>
            <a:normAutofit fontScale="90000"/>
          </a:bodyPr>
          <a:lstStyle/>
          <a:p>
            <a:pPr algn="r" eaLnBrk="1" hangingPunct="1">
              <a:defRPr/>
            </a:pPr>
            <a:r>
              <a:rPr lang="hu-HU" sz="4000" b="1" dirty="0" smtClean="0"/>
              <a:t>Kidolgoztuk a főző és tálalókonyhák minősítő rendszerét</a:t>
            </a:r>
            <a:r>
              <a:rPr lang="hu-HU" sz="4000" dirty="0" smtClean="0"/>
              <a:t/>
            </a:r>
            <a:br>
              <a:rPr lang="hu-HU" sz="4000" dirty="0" smtClean="0"/>
            </a:br>
            <a:r>
              <a:rPr lang="hu-HU" sz="4000" dirty="0" smtClean="0"/>
              <a:t/>
            </a:r>
            <a:br>
              <a:rPr lang="hu-HU" sz="4000" dirty="0" smtClean="0"/>
            </a:br>
            <a:endParaRPr lang="hu-HU" sz="4000" dirty="0"/>
          </a:p>
        </p:txBody>
      </p:sp>
      <p:sp>
        <p:nvSpPr>
          <p:cNvPr id="3" name="Tartalom helye 2"/>
          <p:cNvSpPr>
            <a:spLocks noGrp="1"/>
          </p:cNvSpPr>
          <p:nvPr>
            <p:ph idx="1"/>
          </p:nvPr>
        </p:nvSpPr>
        <p:spPr>
          <a:xfrm>
            <a:off x="2460625" y="1557338"/>
            <a:ext cx="9444038" cy="4525962"/>
          </a:xfrm>
        </p:spPr>
        <p:txBody>
          <a:bodyPr>
            <a:normAutofit lnSpcReduction="10000"/>
          </a:bodyPr>
          <a:lstStyle/>
          <a:p>
            <a:pPr eaLnBrk="1" hangingPunct="1">
              <a:buFont typeface="Arial" pitchFamily="34" charset="0"/>
              <a:buNone/>
              <a:defRPr/>
            </a:pPr>
            <a:r>
              <a:rPr lang="hu-HU" b="1" dirty="0" smtClean="0"/>
              <a:t>Elvárás:</a:t>
            </a:r>
          </a:p>
          <a:p>
            <a:pPr eaLnBrk="1" hangingPunct="1">
              <a:defRPr/>
            </a:pPr>
            <a:r>
              <a:rPr lang="hu-HU" sz="2400" dirty="0" smtClean="0"/>
              <a:t>Átlátható és nyilvános</a:t>
            </a:r>
          </a:p>
          <a:p>
            <a:pPr eaLnBrk="1" hangingPunct="1">
              <a:defRPr/>
            </a:pPr>
            <a:r>
              <a:rPr lang="hu-HU" sz="2400" dirty="0" smtClean="0"/>
              <a:t>Életszerű, szakszerű, jogszerű, (és emberséges)</a:t>
            </a:r>
          </a:p>
          <a:p>
            <a:pPr eaLnBrk="1" hangingPunct="1">
              <a:defRPr/>
            </a:pPr>
            <a:r>
              <a:rPr lang="hu-HU" sz="2400" dirty="0" smtClean="0"/>
              <a:t>Egységes, objektív,</a:t>
            </a:r>
          </a:p>
          <a:p>
            <a:pPr eaLnBrk="1" hangingPunct="1">
              <a:defRPr/>
            </a:pPr>
            <a:r>
              <a:rPr lang="hu-HU" sz="2400" dirty="0" smtClean="0"/>
              <a:t>Elfogadott és ismert,</a:t>
            </a:r>
          </a:p>
          <a:p>
            <a:pPr eaLnBrk="1" hangingPunct="1">
              <a:defRPr/>
            </a:pPr>
            <a:r>
              <a:rPr lang="hu-HU" sz="2400" dirty="0" smtClean="0"/>
              <a:t>Fejlesztésre, fejlődésre ösztönző,</a:t>
            </a:r>
          </a:p>
          <a:p>
            <a:pPr eaLnBrk="1" hangingPunct="1">
              <a:buFont typeface="Arial" pitchFamily="34" charset="0"/>
              <a:buNone/>
              <a:defRPr/>
            </a:pPr>
            <a:r>
              <a:rPr lang="hu-HU" b="1" dirty="0" smtClean="0"/>
              <a:t>Következő lépés</a:t>
            </a:r>
          </a:p>
          <a:p>
            <a:pPr eaLnBrk="1" hangingPunct="1">
              <a:defRPr/>
            </a:pPr>
            <a:r>
              <a:rPr lang="hu-HU" dirty="0" smtClean="0"/>
              <a:t>Kereskedelmi vendéglátás</a:t>
            </a:r>
          </a:p>
          <a:p>
            <a:pPr eaLnBrk="1" hangingPunct="1">
              <a:defRPr/>
            </a:pPr>
            <a:r>
              <a:rPr lang="hu-HU" b="1" dirty="0" smtClean="0">
                <a:solidFill>
                  <a:srgbClr val="FF0000"/>
                </a:solidFill>
              </a:rPr>
              <a:t>ÉLTV módosítás 2017.09.-től kérhető</a:t>
            </a:r>
          </a:p>
          <a:p>
            <a:pPr eaLnBrk="1" hangingPunct="1">
              <a:defRPr/>
            </a:pPr>
            <a:r>
              <a:rPr lang="hu-HU" dirty="0" smtClean="0">
                <a:solidFill>
                  <a:srgbClr val="FF0000"/>
                </a:solidFill>
              </a:rPr>
              <a:t>Közétkeztetésben kötelező</a:t>
            </a:r>
          </a:p>
          <a:p>
            <a:pPr eaLnBrk="1" hangingPunct="1">
              <a:defRPr/>
            </a:pPr>
            <a:endParaRPr lang="hu-HU" dirty="0" smtClean="0"/>
          </a:p>
          <a:p>
            <a:pPr eaLnBrk="1" hangingPunct="1">
              <a:defRPr/>
            </a:pPr>
            <a:endParaRPr lang="hu-HU" dirty="0" smtClean="0"/>
          </a:p>
          <a:p>
            <a:pPr eaLnBrk="1" hangingPunct="1">
              <a:buFont typeface="Arial" pitchFamily="34" charset="0"/>
              <a:buNone/>
              <a:defRPr/>
            </a:pPr>
            <a:endParaRPr lang="hu-HU" dirty="0"/>
          </a:p>
        </p:txBody>
      </p:sp>
      <p:pic>
        <p:nvPicPr>
          <p:cNvPr id="41988" name="Kép 3" descr="Képtalálat a következőre: „screenbeans”"/>
          <p:cNvPicPr>
            <a:picLocks noChangeAspect="1" noChangeArrowheads="1"/>
          </p:cNvPicPr>
          <p:nvPr/>
        </p:nvPicPr>
        <p:blipFill>
          <a:blip r:embed="rId2" cstate="print"/>
          <a:srcRect/>
          <a:stretch>
            <a:fillRect/>
          </a:stretch>
        </p:blipFill>
        <p:spPr bwMode="auto">
          <a:xfrm>
            <a:off x="8778875" y="2935288"/>
            <a:ext cx="1735138" cy="1419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ím 1"/>
          <p:cNvSpPr>
            <a:spLocks noGrp="1"/>
          </p:cNvSpPr>
          <p:nvPr>
            <p:ph type="title"/>
          </p:nvPr>
        </p:nvSpPr>
        <p:spPr>
          <a:xfrm>
            <a:off x="2393950" y="188913"/>
            <a:ext cx="9202738" cy="1143000"/>
          </a:xfrm>
        </p:spPr>
        <p:txBody>
          <a:bodyPr/>
          <a:lstStyle/>
          <a:p>
            <a:pPr algn="r" eaLnBrk="1" hangingPunct="1"/>
            <a:r>
              <a:rPr lang="hu-HU" sz="4000" smtClean="0"/>
              <a:t>Kérdés</a:t>
            </a:r>
            <a:r>
              <a:rPr lang="hu-HU" smtClean="0"/>
              <a:t> lista</a:t>
            </a:r>
          </a:p>
        </p:txBody>
      </p:sp>
      <p:sp>
        <p:nvSpPr>
          <p:cNvPr id="4" name="Tartalom helye 2"/>
          <p:cNvSpPr>
            <a:spLocks noGrp="1"/>
          </p:cNvSpPr>
          <p:nvPr>
            <p:ph idx="1"/>
          </p:nvPr>
        </p:nvSpPr>
        <p:spPr>
          <a:xfrm>
            <a:off x="2352675" y="1196975"/>
            <a:ext cx="9601200" cy="4525963"/>
          </a:xfrm>
        </p:spPr>
        <p:txBody>
          <a:bodyPr>
            <a:normAutofit fontScale="92500" lnSpcReduction="20000"/>
          </a:bodyPr>
          <a:lstStyle/>
          <a:p>
            <a:pPr eaLnBrk="1" hangingPunct="1">
              <a:buFont typeface="Arial" pitchFamily="34" charset="0"/>
              <a:buNone/>
              <a:defRPr/>
            </a:pPr>
            <a:r>
              <a:rPr lang="hu-HU" sz="2400" dirty="0" smtClean="0">
                <a:latin typeface="Arial" panose="020B0604020202020204" pitchFamily="34" charset="0"/>
                <a:cs typeface="Arial" panose="020B0604020202020204" pitchFamily="34" charset="0"/>
              </a:rPr>
              <a:t>Általános/Információs rész + 14 szakmai modul :</a:t>
            </a:r>
          </a:p>
          <a:p>
            <a:pPr marL="0" indent="0" eaLnBrk="1" hangingPunct="1">
              <a:buFont typeface="Arial" pitchFamily="34" charset="0"/>
              <a:buNone/>
              <a:defRPr/>
            </a:pPr>
            <a:endParaRPr lang="hu-HU" sz="2000" b="1" dirty="0" smtClean="0">
              <a:cs typeface="Arial" panose="020B0604020202020204" pitchFamily="34" charset="0"/>
            </a:endParaRPr>
          </a:p>
          <a:p>
            <a:pPr marL="0" indent="0" eaLnBrk="1" hangingPunct="1">
              <a:buFont typeface="Arial" pitchFamily="34" charset="0"/>
              <a:buNone/>
              <a:defRPr/>
            </a:pPr>
            <a:r>
              <a:rPr lang="hu-HU" sz="2000" dirty="0" smtClean="0">
                <a:cs typeface="Arial" panose="020B0604020202020204" pitchFamily="34" charset="0"/>
              </a:rPr>
              <a:t>1</a:t>
            </a:r>
            <a:r>
              <a:rPr lang="hu-HU" sz="2400" dirty="0" smtClean="0">
                <a:latin typeface="+mj-lt"/>
                <a:cs typeface="Arial" panose="020B0604020202020204" pitchFamily="34" charset="0"/>
              </a:rPr>
              <a:t>. Ált. </a:t>
            </a:r>
            <a:r>
              <a:rPr lang="hu-HU" sz="2400" dirty="0">
                <a:latin typeface="+mj-lt"/>
                <a:cs typeface="Arial" panose="020B0604020202020204" pitchFamily="34" charset="0"/>
              </a:rPr>
              <a:t>működési </a:t>
            </a:r>
            <a:r>
              <a:rPr lang="hu-HU" sz="2400" dirty="0" smtClean="0">
                <a:latin typeface="+mj-lt"/>
                <a:cs typeface="Arial" panose="020B0604020202020204" pitchFamily="34" charset="0"/>
              </a:rPr>
              <a:t>feltételek,</a:t>
            </a:r>
          </a:p>
          <a:p>
            <a:pPr marL="0" indent="0" eaLnBrk="1" hangingPunct="1">
              <a:buFont typeface="Arial" pitchFamily="34" charset="0"/>
              <a:buNone/>
              <a:defRPr/>
            </a:pPr>
            <a:r>
              <a:rPr lang="hu-HU" sz="2400" dirty="0" smtClean="0">
                <a:latin typeface="+mj-lt"/>
                <a:cs typeface="Arial" panose="020B0604020202020204" pitchFamily="34" charset="0"/>
              </a:rPr>
              <a:t>2</a:t>
            </a:r>
            <a:r>
              <a:rPr lang="hu-HU" sz="2400" dirty="0">
                <a:latin typeface="+mj-lt"/>
                <a:cs typeface="Arial" panose="020B0604020202020204" pitchFamily="34" charset="0"/>
              </a:rPr>
              <a:t>. </a:t>
            </a:r>
            <a:r>
              <a:rPr lang="hu-HU" sz="2400" dirty="0" smtClean="0">
                <a:latin typeface="+mj-lt"/>
                <a:cs typeface="Arial" panose="020B0604020202020204" pitchFamily="34" charset="0"/>
              </a:rPr>
              <a:t>Épület, </a:t>
            </a:r>
            <a:r>
              <a:rPr lang="hu-HU" sz="2400" dirty="0">
                <a:latin typeface="+mj-lt"/>
                <a:cs typeface="Arial" panose="020B0604020202020204" pitchFamily="34" charset="0"/>
              </a:rPr>
              <a:t>gépészeti és műszaki </a:t>
            </a:r>
            <a:r>
              <a:rPr lang="hu-HU" sz="2400" dirty="0" smtClean="0">
                <a:latin typeface="+mj-lt"/>
                <a:cs typeface="Arial" panose="020B0604020202020204" pitchFamily="34" charset="0"/>
              </a:rPr>
              <a:t>felt.</a:t>
            </a:r>
          </a:p>
          <a:p>
            <a:pPr marL="0" indent="0" eaLnBrk="1" hangingPunct="1">
              <a:buFont typeface="Arial" pitchFamily="34" charset="0"/>
              <a:buNone/>
              <a:defRPr/>
            </a:pPr>
            <a:r>
              <a:rPr lang="hu-HU" sz="2400" dirty="0" smtClean="0">
                <a:latin typeface="+mj-lt"/>
                <a:cs typeface="Arial" panose="020B0604020202020204" pitchFamily="34" charset="0"/>
              </a:rPr>
              <a:t>3</a:t>
            </a:r>
            <a:r>
              <a:rPr lang="hu-HU" sz="2400" dirty="0">
                <a:latin typeface="+mj-lt"/>
                <a:cs typeface="Arial" panose="020B0604020202020204" pitchFamily="34" charset="0"/>
              </a:rPr>
              <a:t>. </a:t>
            </a:r>
            <a:r>
              <a:rPr lang="hu-HU" sz="2400" dirty="0" smtClean="0">
                <a:latin typeface="+mj-lt"/>
                <a:cs typeface="Arial" panose="020B0604020202020204" pitchFamily="34" charset="0"/>
              </a:rPr>
              <a:t>Közműves ellátottság</a:t>
            </a:r>
          </a:p>
          <a:p>
            <a:pPr marL="0" indent="0" eaLnBrk="1" hangingPunct="1">
              <a:buFont typeface="Arial" pitchFamily="34" charset="0"/>
              <a:buNone/>
              <a:defRPr/>
            </a:pPr>
            <a:r>
              <a:rPr lang="hu-HU" sz="2400" dirty="0" smtClean="0">
                <a:latin typeface="+mj-lt"/>
                <a:cs typeface="Arial" panose="020B0604020202020204" pitchFamily="34" charset="0"/>
              </a:rPr>
              <a:t>4</a:t>
            </a:r>
            <a:r>
              <a:rPr lang="hu-HU" sz="2400" dirty="0">
                <a:latin typeface="+mj-lt"/>
                <a:cs typeface="Arial" panose="020B0604020202020204" pitchFamily="34" charset="0"/>
              </a:rPr>
              <a:t>. </a:t>
            </a:r>
            <a:r>
              <a:rPr lang="hu-HU" sz="2400" dirty="0" err="1" smtClean="0">
                <a:latin typeface="+mj-lt"/>
                <a:cs typeface="Arial" panose="020B0604020202020204" pitchFamily="34" charset="0"/>
              </a:rPr>
              <a:t>Tech</a:t>
            </a:r>
            <a:r>
              <a:rPr lang="hu-HU" sz="2400" dirty="0" smtClean="0">
                <a:latin typeface="+mj-lt"/>
                <a:cs typeface="Arial" panose="020B0604020202020204" pitchFamily="34" charset="0"/>
              </a:rPr>
              <a:t>. </a:t>
            </a:r>
            <a:r>
              <a:rPr lang="hu-HU" sz="2400" dirty="0">
                <a:latin typeface="+mj-lt"/>
                <a:cs typeface="Arial" panose="020B0604020202020204" pitchFamily="34" charset="0"/>
              </a:rPr>
              <a:t>gépek, berendezések, </a:t>
            </a:r>
            <a:r>
              <a:rPr lang="hu-HU" sz="2400" dirty="0" smtClean="0">
                <a:latin typeface="+mj-lt"/>
                <a:cs typeface="Arial" panose="020B0604020202020204" pitchFamily="34" charset="0"/>
              </a:rPr>
              <a:t>eszközök</a:t>
            </a:r>
          </a:p>
          <a:p>
            <a:pPr marL="0" indent="0" eaLnBrk="1" hangingPunct="1">
              <a:buFont typeface="Arial" pitchFamily="34" charset="0"/>
              <a:buNone/>
              <a:defRPr/>
            </a:pPr>
            <a:r>
              <a:rPr lang="hu-HU" sz="2400" dirty="0" smtClean="0">
                <a:latin typeface="+mj-lt"/>
                <a:cs typeface="Arial" panose="020B0604020202020204" pitchFamily="34" charset="0"/>
              </a:rPr>
              <a:t>5</a:t>
            </a:r>
            <a:r>
              <a:rPr lang="hu-HU" sz="2400" dirty="0">
                <a:latin typeface="+mj-lt"/>
                <a:cs typeface="Arial" panose="020B0604020202020204" pitchFamily="34" charset="0"/>
              </a:rPr>
              <a:t>. </a:t>
            </a:r>
            <a:r>
              <a:rPr lang="hu-HU" sz="2400" dirty="0" smtClean="0">
                <a:latin typeface="+mj-lt"/>
                <a:cs typeface="Arial" panose="020B0604020202020204" pitchFamily="34" charset="0"/>
              </a:rPr>
              <a:t>Takarítás</a:t>
            </a:r>
            <a:r>
              <a:rPr lang="hu-HU" sz="2400" dirty="0">
                <a:latin typeface="+mj-lt"/>
                <a:cs typeface="Arial" panose="020B0604020202020204" pitchFamily="34" charset="0"/>
              </a:rPr>
              <a:t>, </a:t>
            </a:r>
            <a:r>
              <a:rPr lang="hu-HU" sz="2400" dirty="0" smtClean="0">
                <a:latin typeface="+mj-lt"/>
                <a:cs typeface="Arial" panose="020B0604020202020204" pitchFamily="34" charset="0"/>
              </a:rPr>
              <a:t>tisztítás</a:t>
            </a:r>
            <a:r>
              <a:rPr lang="hu-HU" sz="2400" dirty="0">
                <a:latin typeface="+mj-lt"/>
                <a:cs typeface="Arial" panose="020B0604020202020204" pitchFamily="34" charset="0"/>
              </a:rPr>
              <a:t>, </a:t>
            </a:r>
            <a:r>
              <a:rPr lang="hu-HU" sz="2400" dirty="0" smtClean="0">
                <a:latin typeface="+mj-lt"/>
                <a:cs typeface="Arial" panose="020B0604020202020204" pitchFamily="34" charset="0"/>
              </a:rPr>
              <a:t>fertőtlenítés</a:t>
            </a:r>
          </a:p>
          <a:p>
            <a:pPr marL="0" indent="0" eaLnBrk="1" hangingPunct="1">
              <a:buFont typeface="Arial" pitchFamily="34" charset="0"/>
              <a:buNone/>
              <a:defRPr/>
            </a:pPr>
            <a:r>
              <a:rPr lang="hu-HU" sz="2400" dirty="0" smtClean="0">
                <a:latin typeface="+mj-lt"/>
                <a:cs typeface="Arial" panose="020B0604020202020204" pitchFamily="34" charset="0"/>
              </a:rPr>
              <a:t>6</a:t>
            </a:r>
            <a:r>
              <a:rPr lang="hu-HU" sz="2400" dirty="0">
                <a:latin typeface="+mj-lt"/>
                <a:cs typeface="Arial" panose="020B0604020202020204" pitchFamily="34" charset="0"/>
              </a:rPr>
              <a:t>. </a:t>
            </a:r>
            <a:r>
              <a:rPr lang="hu-HU" sz="2400" dirty="0" smtClean="0">
                <a:latin typeface="+mj-lt"/>
                <a:cs typeface="Arial" panose="020B0604020202020204" pitchFamily="34" charset="0"/>
              </a:rPr>
              <a:t>Személyi feltételek</a:t>
            </a:r>
          </a:p>
          <a:p>
            <a:pPr marL="0" indent="0" eaLnBrk="1" hangingPunct="1">
              <a:buFont typeface="Arial" pitchFamily="34" charset="0"/>
              <a:buNone/>
              <a:defRPr/>
            </a:pPr>
            <a:r>
              <a:rPr lang="hu-HU" sz="2400" dirty="0" smtClean="0">
                <a:latin typeface="+mj-lt"/>
                <a:cs typeface="Arial" panose="020B0604020202020204" pitchFamily="34" charset="0"/>
              </a:rPr>
              <a:t>7</a:t>
            </a:r>
            <a:r>
              <a:rPr lang="hu-HU" sz="2400" dirty="0">
                <a:latin typeface="+mj-lt"/>
                <a:cs typeface="Arial" panose="020B0604020202020204" pitchFamily="34" charset="0"/>
              </a:rPr>
              <a:t>. </a:t>
            </a:r>
            <a:r>
              <a:rPr lang="hu-HU" sz="2400" dirty="0" smtClean="0">
                <a:latin typeface="+mj-lt"/>
                <a:cs typeface="Arial" panose="020B0604020202020204" pitchFamily="34" charset="0"/>
              </a:rPr>
              <a:t>Kártevők </a:t>
            </a:r>
            <a:r>
              <a:rPr lang="hu-HU" sz="2400" dirty="0">
                <a:latin typeface="+mj-lt"/>
                <a:cs typeface="Arial" panose="020B0604020202020204" pitchFamily="34" charset="0"/>
              </a:rPr>
              <a:t>elleni </a:t>
            </a:r>
            <a:r>
              <a:rPr lang="hu-HU" sz="2400" dirty="0" smtClean="0">
                <a:latin typeface="+mj-lt"/>
                <a:cs typeface="Arial" panose="020B0604020202020204" pitchFamily="34" charset="0"/>
              </a:rPr>
              <a:t>véd. </a:t>
            </a:r>
            <a:r>
              <a:rPr lang="hu-HU" sz="2400" dirty="0">
                <a:latin typeface="+mj-lt"/>
                <a:cs typeface="Arial" panose="020B0604020202020204" pitchFamily="34" charset="0"/>
              </a:rPr>
              <a:t>és </a:t>
            </a:r>
            <a:r>
              <a:rPr lang="hu-HU" sz="2400" dirty="0" smtClean="0">
                <a:latin typeface="+mj-lt"/>
                <a:cs typeface="Arial" panose="020B0604020202020204" pitchFamily="34" charset="0"/>
              </a:rPr>
              <a:t>hull.</a:t>
            </a:r>
          </a:p>
          <a:p>
            <a:pPr marL="0" indent="0" eaLnBrk="1" hangingPunct="1">
              <a:buFont typeface="Arial" pitchFamily="34" charset="0"/>
              <a:buNone/>
              <a:defRPr/>
            </a:pPr>
            <a:endParaRPr lang="hu-HU" sz="2400" b="1" dirty="0" smtClean="0">
              <a:cs typeface="Arial" panose="020B0604020202020204" pitchFamily="34" charset="0"/>
            </a:endParaRPr>
          </a:p>
          <a:p>
            <a:pPr marL="0" indent="0" eaLnBrk="1" hangingPunct="1">
              <a:buFont typeface="Arial" pitchFamily="34" charset="0"/>
              <a:buNone/>
              <a:defRPr/>
            </a:pPr>
            <a:r>
              <a:rPr lang="hu-HU" sz="2400" b="1" dirty="0" smtClean="0">
                <a:cs typeface="Arial" panose="020B0604020202020204" pitchFamily="34" charset="0"/>
              </a:rPr>
              <a:t>	</a:t>
            </a:r>
          </a:p>
          <a:p>
            <a:pPr marL="0" indent="0" eaLnBrk="1" hangingPunct="1">
              <a:buFont typeface="Arial" pitchFamily="34" charset="0"/>
              <a:buNone/>
              <a:defRPr/>
            </a:pPr>
            <a:r>
              <a:rPr lang="hu-HU" sz="2400" dirty="0" smtClean="0">
                <a:latin typeface="Arial" panose="020B0604020202020204" pitchFamily="34" charset="0"/>
                <a:cs typeface="Arial" panose="020B0604020202020204" pitchFamily="34" charset="0"/>
              </a:rPr>
              <a:t> </a:t>
            </a:r>
          </a:p>
          <a:p>
            <a:pPr eaLnBrk="1" hangingPunct="1">
              <a:defRPr/>
            </a:pPr>
            <a:endParaRPr lang="hu-HU" dirty="0"/>
          </a:p>
        </p:txBody>
      </p:sp>
      <p:sp>
        <p:nvSpPr>
          <p:cNvPr id="5" name="Szövegdoboz 4"/>
          <p:cNvSpPr txBox="1"/>
          <p:nvPr/>
        </p:nvSpPr>
        <p:spPr>
          <a:xfrm>
            <a:off x="6642100" y="1935163"/>
            <a:ext cx="5599113" cy="3078162"/>
          </a:xfrm>
          <a:prstGeom prst="rect">
            <a:avLst/>
          </a:prstGeom>
          <a:noFill/>
        </p:spPr>
        <p:txBody>
          <a:bodyPr>
            <a:spAutoFit/>
          </a:bodyPr>
          <a:lstStyle/>
          <a:p>
            <a:pPr>
              <a:defRPr/>
            </a:pPr>
            <a:r>
              <a:rPr lang="hu-HU" sz="2000" b="1" dirty="0">
                <a:latin typeface="+mj-lt"/>
              </a:rPr>
              <a:t>	</a:t>
            </a:r>
            <a:r>
              <a:rPr lang="hu-HU" sz="2000" dirty="0">
                <a:latin typeface="+mj-lt"/>
              </a:rPr>
              <a:t>8. Áruátvétel, tárolás, előkészítés</a:t>
            </a:r>
          </a:p>
          <a:p>
            <a:pPr marL="0" lvl="3">
              <a:defRPr/>
            </a:pPr>
            <a:r>
              <a:rPr lang="hu-HU" sz="2000" dirty="0">
                <a:latin typeface="+mj-lt"/>
              </a:rPr>
              <a:t>	9. Ételkészítés</a:t>
            </a:r>
          </a:p>
          <a:p>
            <a:pPr marL="0" lvl="3">
              <a:defRPr/>
            </a:pPr>
            <a:r>
              <a:rPr lang="hu-HU" sz="2000" dirty="0">
                <a:latin typeface="+mj-lt"/>
              </a:rPr>
              <a:t>	10. Diétás étel készítése</a:t>
            </a:r>
          </a:p>
          <a:p>
            <a:pPr marL="0" lvl="3">
              <a:defRPr/>
            </a:pPr>
            <a:r>
              <a:rPr lang="hu-HU" sz="2000" dirty="0">
                <a:latin typeface="+mj-lt"/>
              </a:rPr>
              <a:t>	11. Ételszállítás</a:t>
            </a:r>
          </a:p>
          <a:p>
            <a:pPr marL="0" lvl="3">
              <a:defRPr/>
            </a:pPr>
            <a:r>
              <a:rPr lang="hu-HU" sz="2000" dirty="0">
                <a:latin typeface="+mj-lt"/>
              </a:rPr>
              <a:t>	12. Tálalási-étkezési  </a:t>
            </a:r>
            <a:r>
              <a:rPr lang="hu-HU" sz="2000" dirty="0" err="1">
                <a:latin typeface="+mj-lt"/>
              </a:rPr>
              <a:t>körülm</a:t>
            </a:r>
            <a:r>
              <a:rPr lang="hu-HU" sz="2000" dirty="0">
                <a:latin typeface="+mj-lt"/>
              </a:rPr>
              <a:t>.</a:t>
            </a:r>
          </a:p>
          <a:p>
            <a:pPr marL="0" lvl="3">
              <a:defRPr/>
            </a:pPr>
            <a:r>
              <a:rPr lang="hu-HU" sz="2000" dirty="0">
                <a:solidFill>
                  <a:srgbClr val="FF0000"/>
                </a:solidFill>
                <a:latin typeface="+mj-lt"/>
              </a:rPr>
              <a:t>	</a:t>
            </a:r>
            <a:r>
              <a:rPr lang="hu-HU" sz="2800" dirty="0">
                <a:solidFill>
                  <a:srgbClr val="FF0000"/>
                </a:solidFill>
                <a:latin typeface="+mj-lt"/>
              </a:rPr>
              <a:t>13. Minőség</a:t>
            </a:r>
          </a:p>
          <a:p>
            <a:pPr marL="0" lvl="3">
              <a:defRPr/>
            </a:pPr>
            <a:r>
              <a:rPr lang="hu-HU" sz="2800" dirty="0">
                <a:solidFill>
                  <a:srgbClr val="FF0000"/>
                </a:solidFill>
                <a:latin typeface="+mj-lt"/>
              </a:rPr>
              <a:t>	</a:t>
            </a:r>
            <a:r>
              <a:rPr lang="hu-HU" sz="2000" dirty="0">
                <a:latin typeface="+mj-lt"/>
              </a:rPr>
              <a:t>14. Nyomon követés</a:t>
            </a:r>
          </a:p>
          <a:p>
            <a:pPr marL="0" lvl="3">
              <a:defRPr/>
            </a:pPr>
            <a:r>
              <a:rPr lang="hu-HU" sz="2000" dirty="0">
                <a:latin typeface="+mj-lt"/>
              </a:rPr>
              <a:t>	15. HACCP rendszer</a:t>
            </a:r>
          </a:p>
          <a:p>
            <a:pPr>
              <a:defRPr/>
            </a:pPr>
            <a:endParaRPr lang="hu-HU" dirty="0"/>
          </a:p>
        </p:txBody>
      </p:sp>
      <p:cxnSp>
        <p:nvCxnSpPr>
          <p:cNvPr id="7" name="Egyenes összekötő 6"/>
          <p:cNvCxnSpPr/>
          <p:nvPr/>
        </p:nvCxnSpPr>
        <p:spPr>
          <a:xfrm>
            <a:off x="2203450" y="4894263"/>
            <a:ext cx="7681913" cy="0"/>
          </a:xfrm>
          <a:prstGeom prst="line">
            <a:avLst/>
          </a:prstGeom>
          <a:ln w="31750"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43014" name="Picture 5" descr="Képtalálat a következőre: „jegyzet rajz”"/>
          <p:cNvPicPr>
            <a:picLocks noChangeAspect="1" noChangeArrowheads="1"/>
          </p:cNvPicPr>
          <p:nvPr/>
        </p:nvPicPr>
        <p:blipFill>
          <a:blip r:embed="rId2" cstate="print"/>
          <a:srcRect/>
          <a:stretch>
            <a:fillRect/>
          </a:stretch>
        </p:blipFill>
        <p:spPr bwMode="auto">
          <a:xfrm>
            <a:off x="249238" y="1995488"/>
            <a:ext cx="1882775" cy="2038350"/>
          </a:xfrm>
          <a:prstGeom prst="rect">
            <a:avLst/>
          </a:prstGeom>
          <a:noFill/>
          <a:ln w="9525">
            <a:noFill/>
            <a:miter lim="800000"/>
            <a:headEnd/>
            <a:tailEnd/>
          </a:ln>
        </p:spPr>
      </p:pic>
      <p:sp>
        <p:nvSpPr>
          <p:cNvPr id="43015" name="Téglalap 9"/>
          <p:cNvSpPr>
            <a:spLocks noChangeArrowheads="1"/>
          </p:cNvSpPr>
          <p:nvPr/>
        </p:nvSpPr>
        <p:spPr bwMode="auto">
          <a:xfrm>
            <a:off x="2514600" y="5053013"/>
            <a:ext cx="6965950" cy="425450"/>
          </a:xfrm>
          <a:prstGeom prst="rect">
            <a:avLst/>
          </a:prstGeom>
          <a:noFill/>
          <a:ln w="9525">
            <a:noFill/>
            <a:miter lim="800000"/>
            <a:headEnd/>
            <a:tailEnd/>
          </a:ln>
        </p:spPr>
        <p:txBody>
          <a:bodyPr>
            <a:spAutoFit/>
          </a:bodyPr>
          <a:lstStyle/>
          <a:p>
            <a:pPr>
              <a:lnSpc>
                <a:spcPct val="90000"/>
              </a:lnSpc>
              <a:spcBef>
                <a:spcPts val="1000"/>
              </a:spcBef>
            </a:pPr>
            <a:r>
              <a:rPr lang="hu-HU" sz="2400" b="1">
                <a:solidFill>
                  <a:srgbClr val="000000"/>
                </a:solidFill>
              </a:rPr>
              <a:t>147 kérdés tevékenység függően  ÉB + MINŐSÉG</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ím 1"/>
          <p:cNvSpPr>
            <a:spLocks noGrp="1"/>
          </p:cNvSpPr>
          <p:nvPr>
            <p:ph type="title"/>
          </p:nvPr>
        </p:nvSpPr>
        <p:spPr>
          <a:xfrm>
            <a:off x="2460625" y="115888"/>
            <a:ext cx="9136063" cy="1143000"/>
          </a:xfrm>
        </p:spPr>
        <p:txBody>
          <a:bodyPr/>
          <a:lstStyle/>
          <a:p>
            <a:pPr algn="r" eaLnBrk="1" hangingPunct="1"/>
            <a:r>
              <a:rPr lang="hu-HU" smtClean="0"/>
              <a:t>Minősítés</a:t>
            </a:r>
          </a:p>
        </p:txBody>
      </p:sp>
      <p:graphicFrame>
        <p:nvGraphicFramePr>
          <p:cNvPr id="4" name="Tartalom helye 3"/>
          <p:cNvGraphicFramePr>
            <a:graphicFrameLocks noGrp="1"/>
          </p:cNvGraphicFramePr>
          <p:nvPr>
            <p:ph idx="1"/>
          </p:nvPr>
        </p:nvGraphicFramePr>
        <p:xfrm>
          <a:off x="623888" y="3644900"/>
          <a:ext cx="10972800" cy="2470975"/>
        </p:xfrm>
        <a:graphic>
          <a:graphicData uri="http://schemas.openxmlformats.org/drawingml/2006/table">
            <a:tbl>
              <a:tblPr/>
              <a:tblGrid>
                <a:gridCol w="780288"/>
                <a:gridCol w="3104896"/>
                <a:gridCol w="1560576"/>
                <a:gridCol w="1576832"/>
                <a:gridCol w="1576832"/>
                <a:gridCol w="1593088"/>
                <a:gridCol w="780288"/>
              </a:tblGrid>
              <a:tr h="314985">
                <a:tc>
                  <a:txBody>
                    <a:bodyPr/>
                    <a:lstStyle/>
                    <a:p>
                      <a:pPr algn="l" fontAlgn="b"/>
                      <a:r>
                        <a:rPr lang="hu-HU" sz="1300" b="1" i="0" u="none" strike="noStrike" dirty="0">
                          <a:solidFill>
                            <a:srgbClr val="000000"/>
                          </a:solidFill>
                          <a:latin typeface="Calibri"/>
                        </a:rPr>
                        <a:t> </a:t>
                      </a:r>
                    </a:p>
                  </a:txBody>
                  <a:tcPr marL="9753" marR="9753" marT="731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hu-HU" sz="2000" b="1" i="0" u="none" strike="noStrike" dirty="0">
                          <a:solidFill>
                            <a:srgbClr val="000000"/>
                          </a:solidFill>
                          <a:latin typeface="Calibri"/>
                        </a:rPr>
                        <a:t>59%-ig</a:t>
                      </a: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hu-HU" sz="2000" b="1" i="0" u="none" strike="noStrike" dirty="0">
                          <a:solidFill>
                            <a:srgbClr val="000000"/>
                          </a:solidFill>
                          <a:latin typeface="Calibri"/>
                        </a:rPr>
                        <a:t>elégtelen</a:t>
                      </a:r>
                    </a:p>
                  </a:txBody>
                  <a:tcPr marL="9753" marR="9753" marT="731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endParaRPr lang="hu-HU" sz="2000" b="0" i="0" u="none" strike="noStrike">
                        <a:solidFill>
                          <a:srgbClr val="000000"/>
                        </a:solidFill>
                        <a:latin typeface="Calibri"/>
                      </a:endParaRPr>
                    </a:p>
                  </a:txBody>
                  <a:tcPr marL="9753" marR="9753" marT="731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hu-HU" sz="2000" b="0" i="0" u="none" strike="noStrike" dirty="0">
                        <a:solidFill>
                          <a:srgbClr val="000000"/>
                        </a:solidFill>
                        <a:latin typeface="Calibri"/>
                      </a:endParaRPr>
                    </a:p>
                  </a:txBody>
                  <a:tcPr marL="9753" marR="9753" marT="7315" marB="0" anchor="b">
                    <a:lnL>
                      <a:noFill/>
                    </a:lnL>
                    <a:lnR>
                      <a:noFill/>
                    </a:lnR>
                    <a:lnT>
                      <a:noFill/>
                    </a:lnT>
                    <a:lnB>
                      <a:noFill/>
                    </a:lnB>
                  </a:tcPr>
                </a:tc>
                <a:tc>
                  <a:txBody>
                    <a:bodyPr/>
                    <a:lstStyle/>
                    <a:p>
                      <a:pPr algn="l" fontAlgn="b"/>
                      <a:endParaRPr lang="hu-HU" sz="2000" b="0" i="0" u="none" strike="noStrike">
                        <a:solidFill>
                          <a:srgbClr val="000000"/>
                        </a:solidFill>
                        <a:latin typeface="Calibri"/>
                      </a:endParaRPr>
                    </a:p>
                  </a:txBody>
                  <a:tcPr marL="9753" marR="9753" marT="7315" marB="0" anchor="b">
                    <a:lnL>
                      <a:noFill/>
                    </a:lnL>
                    <a:lnR>
                      <a:noFill/>
                    </a:lnR>
                    <a:lnT>
                      <a:noFill/>
                    </a:lnT>
                    <a:lnB>
                      <a:noFill/>
                    </a:lnB>
                  </a:tcPr>
                </a:tc>
                <a:tc>
                  <a:txBody>
                    <a:bodyPr/>
                    <a:lstStyle/>
                    <a:p>
                      <a:pPr algn="l" fontAlgn="b"/>
                      <a:endParaRPr lang="hu-HU" sz="1100" b="0" i="0" u="none" strike="noStrike">
                        <a:solidFill>
                          <a:srgbClr val="000000"/>
                        </a:solidFill>
                        <a:latin typeface="Calibri"/>
                      </a:endParaRPr>
                    </a:p>
                  </a:txBody>
                  <a:tcPr marL="9753" marR="9753" marT="7315" marB="0" anchor="b">
                    <a:lnL>
                      <a:noFill/>
                    </a:lnL>
                    <a:lnR>
                      <a:noFill/>
                    </a:lnR>
                    <a:lnT>
                      <a:noFill/>
                    </a:lnT>
                    <a:lnB>
                      <a:noFill/>
                    </a:lnB>
                  </a:tcPr>
                </a:tc>
              </a:tr>
              <a:tr h="117063">
                <a:tc>
                  <a:txBody>
                    <a:bodyPr/>
                    <a:lstStyle/>
                    <a:p>
                      <a:pPr algn="l" fontAlgn="b"/>
                      <a:endParaRPr lang="hu-HU" sz="600" b="0" i="0" u="none" strike="noStrike" dirty="0">
                        <a:solidFill>
                          <a:srgbClr val="000000"/>
                        </a:solidFill>
                        <a:latin typeface="Calibri"/>
                      </a:endParaRP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u-HU" sz="1050" b="0" i="0" u="none" strike="noStrike" dirty="0">
                        <a:solidFill>
                          <a:srgbClr val="000000"/>
                        </a:solidFill>
                        <a:latin typeface="Calibri"/>
                      </a:endParaRP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u-HU" sz="1050" b="0" i="0" u="none" strike="noStrike" dirty="0">
                        <a:solidFill>
                          <a:srgbClr val="000000"/>
                        </a:solidFill>
                        <a:latin typeface="Calibri"/>
                      </a:endParaRP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u-HU" sz="1050" b="0" i="0" u="none" strike="noStrike" dirty="0">
                        <a:solidFill>
                          <a:srgbClr val="000000"/>
                        </a:solidFill>
                        <a:latin typeface="Calibri"/>
                      </a:endParaRPr>
                    </a:p>
                  </a:txBody>
                  <a:tcPr marL="9753" marR="9753" marT="731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u-HU" sz="1400" b="0" i="0" u="none" strike="noStrike" dirty="0">
                        <a:solidFill>
                          <a:srgbClr val="000000"/>
                        </a:solidFill>
                        <a:latin typeface="Calibri"/>
                      </a:endParaRPr>
                    </a:p>
                  </a:txBody>
                  <a:tcPr marL="9753" marR="9753" marT="7315" marB="0" anchor="b">
                    <a:lnL>
                      <a:noFill/>
                    </a:lnL>
                    <a:lnR>
                      <a:noFill/>
                    </a:lnR>
                    <a:lnT>
                      <a:noFill/>
                    </a:lnT>
                    <a:lnB>
                      <a:noFill/>
                    </a:lnB>
                  </a:tcPr>
                </a:tc>
                <a:tc>
                  <a:txBody>
                    <a:bodyPr/>
                    <a:lstStyle/>
                    <a:p>
                      <a:pPr algn="l" fontAlgn="b"/>
                      <a:endParaRPr lang="hu-HU" sz="1400" b="0" i="0" u="none" strike="noStrike" dirty="0">
                        <a:solidFill>
                          <a:srgbClr val="000000"/>
                        </a:solidFill>
                        <a:latin typeface="Calibri"/>
                      </a:endParaRPr>
                    </a:p>
                  </a:txBody>
                  <a:tcPr marL="9753" marR="9753" marT="7315" marB="0" anchor="b">
                    <a:lnL>
                      <a:noFill/>
                    </a:lnL>
                    <a:lnR>
                      <a:noFill/>
                    </a:lnR>
                    <a:lnT>
                      <a:noFill/>
                    </a:lnT>
                    <a:lnB>
                      <a:noFill/>
                    </a:lnB>
                  </a:tcPr>
                </a:tc>
                <a:tc>
                  <a:txBody>
                    <a:bodyPr/>
                    <a:lstStyle/>
                    <a:p>
                      <a:pPr algn="l" fontAlgn="b"/>
                      <a:endParaRPr lang="hu-HU" sz="900" b="0" i="0" u="none" strike="noStrike" dirty="0">
                        <a:solidFill>
                          <a:srgbClr val="000000"/>
                        </a:solidFill>
                        <a:latin typeface="Calibri"/>
                      </a:endParaRPr>
                    </a:p>
                  </a:txBody>
                  <a:tcPr marL="9753" marR="9753" marT="7315" marB="0" anchor="b">
                    <a:lnL>
                      <a:noFill/>
                    </a:lnL>
                    <a:lnR>
                      <a:noFill/>
                    </a:lnR>
                    <a:lnT>
                      <a:noFill/>
                    </a:lnT>
                    <a:lnB>
                      <a:noFill/>
                    </a:lnB>
                  </a:tcPr>
                </a:tc>
              </a:tr>
              <a:tr h="314985">
                <a:tc gridSpan="2">
                  <a:txBody>
                    <a:bodyPr/>
                    <a:lstStyle/>
                    <a:p>
                      <a:pPr algn="ctr" fontAlgn="b"/>
                      <a:r>
                        <a:rPr lang="hu-HU" sz="2000" b="1" i="0" u="none" strike="noStrike">
                          <a:solidFill>
                            <a:srgbClr val="000000"/>
                          </a:solidFill>
                          <a:latin typeface="Calibri"/>
                        </a:rPr>
                        <a:t>60-69 %-ig</a:t>
                      </a:r>
                    </a:p>
                  </a:txBody>
                  <a:tcPr marL="9753" marR="9753" marT="731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hu-HU"/>
                    </a:p>
                  </a:txBody>
                  <a:tcPr/>
                </a:tc>
                <a:tc gridSpan="2">
                  <a:txBody>
                    <a:bodyPr/>
                    <a:lstStyle/>
                    <a:p>
                      <a:pPr algn="ctr" fontAlgn="b"/>
                      <a:r>
                        <a:rPr lang="hu-HU" sz="2000" b="1" i="0" u="none" strike="noStrike" dirty="0">
                          <a:solidFill>
                            <a:srgbClr val="000000"/>
                          </a:solidFill>
                          <a:latin typeface="Calibri"/>
                        </a:rPr>
                        <a:t>elégséges</a:t>
                      </a:r>
                    </a:p>
                  </a:txBody>
                  <a:tcPr marL="9753" marR="9753" marT="731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hu-HU"/>
                    </a:p>
                  </a:txBody>
                  <a:tcPr/>
                </a:tc>
                <a:tc>
                  <a:txBody>
                    <a:bodyPr/>
                    <a:lstStyle/>
                    <a:p>
                      <a:pPr algn="l" fontAlgn="b"/>
                      <a:endParaRPr lang="hu-HU" sz="2000" b="0" i="0" u="none" strike="noStrike">
                        <a:solidFill>
                          <a:srgbClr val="000000"/>
                        </a:solidFill>
                        <a:latin typeface="Calibri"/>
                      </a:endParaRPr>
                    </a:p>
                  </a:txBody>
                  <a:tcPr marL="9753" marR="9753" marT="731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hu-HU" sz="2000" b="0" i="0" u="none" strike="noStrike" dirty="0">
                        <a:solidFill>
                          <a:srgbClr val="000000"/>
                        </a:solidFill>
                        <a:latin typeface="Calibri"/>
                      </a:endParaRPr>
                    </a:p>
                  </a:txBody>
                  <a:tcPr marL="9753" marR="9753" marT="7315" marB="0" anchor="b">
                    <a:lnL>
                      <a:noFill/>
                    </a:lnL>
                    <a:lnR>
                      <a:noFill/>
                    </a:lnR>
                    <a:lnT>
                      <a:noFill/>
                    </a:lnT>
                    <a:lnB>
                      <a:noFill/>
                    </a:lnB>
                  </a:tcPr>
                </a:tc>
                <a:tc>
                  <a:txBody>
                    <a:bodyPr/>
                    <a:lstStyle/>
                    <a:p>
                      <a:pPr algn="l" fontAlgn="b"/>
                      <a:endParaRPr lang="hu-HU" sz="1100" b="0" i="0" u="none" strike="noStrike">
                        <a:solidFill>
                          <a:srgbClr val="000000"/>
                        </a:solidFill>
                        <a:latin typeface="Calibri"/>
                      </a:endParaRPr>
                    </a:p>
                  </a:txBody>
                  <a:tcPr marL="9753" marR="9753" marT="7315" marB="0" anchor="b">
                    <a:lnL>
                      <a:noFill/>
                    </a:lnL>
                    <a:lnR>
                      <a:noFill/>
                    </a:lnR>
                    <a:lnT>
                      <a:noFill/>
                    </a:lnT>
                    <a:lnB>
                      <a:noFill/>
                    </a:lnB>
                  </a:tcPr>
                </a:tc>
              </a:tr>
              <a:tr h="254020">
                <a:tc>
                  <a:txBody>
                    <a:bodyPr/>
                    <a:lstStyle/>
                    <a:p>
                      <a:pPr algn="l" fontAlgn="b"/>
                      <a:endParaRPr lang="hu-HU" sz="600" b="0" i="0" u="none" strike="noStrike" dirty="0">
                        <a:solidFill>
                          <a:srgbClr val="000000"/>
                        </a:solidFill>
                        <a:latin typeface="Calibri"/>
                      </a:endParaRP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u-HU" sz="1050" b="0" i="0" u="none" strike="noStrike" dirty="0">
                        <a:solidFill>
                          <a:srgbClr val="000000"/>
                        </a:solidFill>
                        <a:latin typeface="Calibri"/>
                      </a:endParaRP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u-HU" sz="1050" b="0" i="0" u="none" strike="noStrike" dirty="0">
                        <a:solidFill>
                          <a:srgbClr val="000000"/>
                        </a:solidFill>
                        <a:latin typeface="Calibri"/>
                      </a:endParaRP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u-HU" sz="1050" b="0" i="0" u="none" strike="noStrike" dirty="0">
                        <a:solidFill>
                          <a:srgbClr val="000000"/>
                        </a:solidFill>
                        <a:latin typeface="Calibri"/>
                      </a:endParaRP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u-HU" sz="1050" b="0" i="0" u="none" strike="noStrike" dirty="0">
                        <a:solidFill>
                          <a:srgbClr val="000000"/>
                        </a:solidFill>
                        <a:latin typeface="Calibri"/>
                      </a:endParaRPr>
                    </a:p>
                  </a:txBody>
                  <a:tcPr marL="9753" marR="9753" marT="731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u-HU" sz="1050" b="0" i="0" u="none" strike="noStrike" dirty="0">
                        <a:solidFill>
                          <a:srgbClr val="000000"/>
                        </a:solidFill>
                        <a:latin typeface="Calibri"/>
                      </a:endParaRPr>
                    </a:p>
                  </a:txBody>
                  <a:tcPr marL="9753" marR="9753" marT="7315" marB="0" anchor="b">
                    <a:lnL>
                      <a:noFill/>
                    </a:lnL>
                    <a:lnR>
                      <a:noFill/>
                    </a:lnR>
                    <a:lnT>
                      <a:noFill/>
                    </a:lnT>
                    <a:lnB>
                      <a:noFill/>
                    </a:lnB>
                  </a:tcPr>
                </a:tc>
                <a:tc>
                  <a:txBody>
                    <a:bodyPr/>
                    <a:lstStyle/>
                    <a:p>
                      <a:pPr algn="l" fontAlgn="b"/>
                      <a:endParaRPr lang="hu-HU" sz="600" b="0" i="0" u="none" strike="noStrike" dirty="0">
                        <a:solidFill>
                          <a:srgbClr val="000000"/>
                        </a:solidFill>
                        <a:latin typeface="Calibri"/>
                      </a:endParaRPr>
                    </a:p>
                  </a:txBody>
                  <a:tcPr marL="9753" marR="9753" marT="7315" marB="0" anchor="b">
                    <a:lnL>
                      <a:noFill/>
                    </a:lnL>
                    <a:lnR>
                      <a:noFill/>
                    </a:lnR>
                    <a:lnT>
                      <a:noFill/>
                    </a:lnT>
                    <a:lnB>
                      <a:noFill/>
                    </a:lnB>
                  </a:tcPr>
                </a:tc>
              </a:tr>
              <a:tr h="314985">
                <a:tc>
                  <a:txBody>
                    <a:bodyPr/>
                    <a:lstStyle/>
                    <a:p>
                      <a:pPr algn="l" fontAlgn="b"/>
                      <a:r>
                        <a:rPr lang="hu-HU" sz="1100" b="0" i="0" u="none" strike="noStrike">
                          <a:solidFill>
                            <a:srgbClr val="000000"/>
                          </a:solidFill>
                          <a:latin typeface="Calibri"/>
                        </a:rPr>
                        <a:t> </a:t>
                      </a:r>
                    </a:p>
                  </a:txBody>
                  <a:tcPr marL="9753" marR="9753" marT="731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fontAlgn="b"/>
                      <a:r>
                        <a:rPr lang="hu-HU" sz="2000" b="1" i="0" u="none" strike="noStrike">
                          <a:solidFill>
                            <a:srgbClr val="000000"/>
                          </a:solidFill>
                          <a:latin typeface="Calibri"/>
                        </a:rPr>
                        <a:t>70-79 %-ig</a:t>
                      </a: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hu-HU"/>
                    </a:p>
                  </a:txBody>
                  <a:tcPr/>
                </a:tc>
                <a:tc gridSpan="2">
                  <a:txBody>
                    <a:bodyPr/>
                    <a:lstStyle/>
                    <a:p>
                      <a:pPr algn="ctr" fontAlgn="b"/>
                      <a:r>
                        <a:rPr lang="hu-HU" sz="2000" b="1" i="0" u="none" strike="noStrike" dirty="0">
                          <a:solidFill>
                            <a:srgbClr val="000000"/>
                          </a:solidFill>
                          <a:latin typeface="Calibri"/>
                        </a:rPr>
                        <a:t>közepes</a:t>
                      </a:r>
                    </a:p>
                  </a:txBody>
                  <a:tcPr marL="9753" marR="9753" marT="731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hu-HU"/>
                    </a:p>
                  </a:txBody>
                  <a:tcPr/>
                </a:tc>
                <a:tc>
                  <a:txBody>
                    <a:bodyPr/>
                    <a:lstStyle/>
                    <a:p>
                      <a:pPr algn="l" fontAlgn="b"/>
                      <a:endParaRPr lang="hu-HU" sz="2000" b="0" i="0" u="none" strike="noStrike">
                        <a:solidFill>
                          <a:srgbClr val="000000"/>
                        </a:solidFill>
                        <a:latin typeface="Calibri"/>
                      </a:endParaRPr>
                    </a:p>
                  </a:txBody>
                  <a:tcPr marL="9753" marR="9753" marT="731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hu-HU" sz="1100" b="0" i="0" u="none" strike="noStrike">
                        <a:solidFill>
                          <a:srgbClr val="000000"/>
                        </a:solidFill>
                        <a:latin typeface="Calibri"/>
                      </a:endParaRPr>
                    </a:p>
                  </a:txBody>
                  <a:tcPr marL="9753" marR="9753" marT="7315" marB="0" anchor="b">
                    <a:lnL>
                      <a:noFill/>
                    </a:lnL>
                    <a:lnR>
                      <a:noFill/>
                    </a:lnR>
                    <a:lnT>
                      <a:noFill/>
                    </a:lnT>
                    <a:lnB>
                      <a:noFill/>
                    </a:lnB>
                  </a:tcPr>
                </a:tc>
              </a:tr>
              <a:tr h="159007">
                <a:tc>
                  <a:txBody>
                    <a:bodyPr/>
                    <a:lstStyle/>
                    <a:p>
                      <a:pPr algn="l" fontAlgn="b"/>
                      <a:endParaRPr lang="hu-HU" sz="600" b="0" i="0" u="none" strike="noStrike" dirty="0">
                        <a:solidFill>
                          <a:srgbClr val="000000"/>
                        </a:solidFill>
                        <a:latin typeface="Calibri"/>
                      </a:endParaRP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u-HU" sz="1050" b="0" i="0" u="none" strike="noStrike" dirty="0">
                        <a:solidFill>
                          <a:srgbClr val="000000"/>
                        </a:solidFill>
                        <a:latin typeface="Calibri"/>
                      </a:endParaRP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u-HU" sz="1050" b="0" i="0" u="none" strike="noStrike" dirty="0">
                        <a:solidFill>
                          <a:srgbClr val="000000"/>
                        </a:solidFill>
                        <a:latin typeface="Calibri"/>
                      </a:endParaRP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u-HU" sz="1050" b="0" i="0" u="none" strike="noStrike" dirty="0">
                        <a:solidFill>
                          <a:srgbClr val="000000"/>
                        </a:solidFill>
                        <a:latin typeface="Calibri"/>
                      </a:endParaRP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u-HU" sz="1050" b="0" i="0" u="none" strike="noStrike" dirty="0">
                        <a:solidFill>
                          <a:srgbClr val="000000"/>
                        </a:solidFill>
                        <a:latin typeface="Calibri"/>
                      </a:endParaRP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u-HU" sz="1050" b="0" i="0" u="none" strike="noStrike" dirty="0">
                        <a:solidFill>
                          <a:srgbClr val="000000"/>
                        </a:solidFill>
                        <a:latin typeface="Calibri"/>
                      </a:endParaRPr>
                    </a:p>
                  </a:txBody>
                  <a:tcPr marL="9753" marR="9753" marT="731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hu-HU" sz="600" b="0" i="0" u="none" strike="noStrike" dirty="0">
                        <a:solidFill>
                          <a:srgbClr val="000000"/>
                        </a:solidFill>
                        <a:latin typeface="Calibri"/>
                      </a:endParaRPr>
                    </a:p>
                  </a:txBody>
                  <a:tcPr marL="9753" marR="9753" marT="7315" marB="0" anchor="b">
                    <a:lnL>
                      <a:noFill/>
                    </a:lnL>
                    <a:lnR>
                      <a:noFill/>
                    </a:lnR>
                    <a:lnT>
                      <a:noFill/>
                    </a:lnT>
                    <a:lnB>
                      <a:noFill/>
                    </a:lnB>
                  </a:tcPr>
                </a:tc>
              </a:tr>
              <a:tr h="314985">
                <a:tc>
                  <a:txBody>
                    <a:bodyPr/>
                    <a:lstStyle/>
                    <a:p>
                      <a:pPr algn="l" fontAlgn="b"/>
                      <a:r>
                        <a:rPr lang="hu-HU" sz="1100" b="0" i="0" u="none" strike="noStrike">
                          <a:solidFill>
                            <a:srgbClr val="000000"/>
                          </a:solidFill>
                          <a:latin typeface="Calibri"/>
                        </a:rPr>
                        <a:t> </a:t>
                      </a:r>
                    </a:p>
                  </a:txBody>
                  <a:tcPr marL="9753" marR="9753" marT="731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fontAlgn="b"/>
                      <a:r>
                        <a:rPr lang="hu-HU" sz="2000" b="0" i="0" u="none" strike="noStrike">
                          <a:solidFill>
                            <a:srgbClr val="000000"/>
                          </a:solidFill>
                          <a:latin typeface="Calibri"/>
                        </a:rPr>
                        <a:t> </a:t>
                      </a: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gridSpan="2">
                  <a:txBody>
                    <a:bodyPr/>
                    <a:lstStyle/>
                    <a:p>
                      <a:pPr algn="ctr" fontAlgn="b"/>
                      <a:r>
                        <a:rPr lang="hu-HU" sz="2000" b="1" i="0" u="none" strike="noStrike">
                          <a:solidFill>
                            <a:srgbClr val="000000"/>
                          </a:solidFill>
                          <a:latin typeface="Calibri"/>
                        </a:rPr>
                        <a:t>80-89 %-ig</a:t>
                      </a: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hMerge="1">
                  <a:txBody>
                    <a:bodyPr/>
                    <a:lstStyle/>
                    <a:p>
                      <a:endParaRPr lang="hu-HU"/>
                    </a:p>
                  </a:txBody>
                  <a:tcPr/>
                </a:tc>
                <a:tc gridSpan="2">
                  <a:txBody>
                    <a:bodyPr/>
                    <a:lstStyle/>
                    <a:p>
                      <a:pPr algn="ctr" fontAlgn="b"/>
                      <a:r>
                        <a:rPr lang="hu-HU" sz="2000" b="1" i="0" u="none" strike="noStrike" dirty="0">
                          <a:solidFill>
                            <a:srgbClr val="000000"/>
                          </a:solidFill>
                          <a:latin typeface="Calibri"/>
                        </a:rPr>
                        <a:t>jó</a:t>
                      </a:r>
                    </a:p>
                  </a:txBody>
                  <a:tcPr marL="9753" marR="9753" marT="731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hMerge="1">
                  <a:txBody>
                    <a:bodyPr/>
                    <a:lstStyle/>
                    <a:p>
                      <a:endParaRPr lang="hu-HU"/>
                    </a:p>
                  </a:txBody>
                  <a:tcPr/>
                </a:tc>
                <a:tc>
                  <a:txBody>
                    <a:bodyPr/>
                    <a:lstStyle/>
                    <a:p>
                      <a:pPr algn="l" fontAlgn="b"/>
                      <a:endParaRPr lang="hu-HU" sz="1100" b="0" i="0" u="none" strike="noStrike" dirty="0">
                        <a:solidFill>
                          <a:srgbClr val="000000"/>
                        </a:solidFill>
                        <a:latin typeface="Calibri"/>
                      </a:endParaRPr>
                    </a:p>
                  </a:txBody>
                  <a:tcPr marL="9753" marR="9753" marT="7315" marB="0" anchor="b">
                    <a:lnL w="12700" cap="flat" cmpd="sng" algn="ctr">
                      <a:solidFill>
                        <a:srgbClr val="000000"/>
                      </a:solidFill>
                      <a:prstDash val="solid"/>
                      <a:round/>
                      <a:headEnd type="none" w="med" len="med"/>
                      <a:tailEnd type="none" w="med" len="med"/>
                    </a:lnL>
                    <a:lnR>
                      <a:noFill/>
                    </a:lnR>
                    <a:lnT>
                      <a:noFill/>
                    </a:lnT>
                    <a:lnB>
                      <a:noFill/>
                    </a:lnB>
                  </a:tcPr>
                </a:tc>
              </a:tr>
              <a:tr h="254020">
                <a:tc>
                  <a:txBody>
                    <a:bodyPr/>
                    <a:lstStyle/>
                    <a:p>
                      <a:pPr algn="l" fontAlgn="b"/>
                      <a:endParaRPr lang="hu-HU" sz="600" b="0" i="0" u="none" strike="noStrike" dirty="0">
                        <a:solidFill>
                          <a:srgbClr val="000000"/>
                        </a:solidFill>
                        <a:latin typeface="Calibri"/>
                      </a:endParaRP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u-HU" sz="600" b="0" i="0" u="none" strike="noStrike" dirty="0">
                        <a:solidFill>
                          <a:srgbClr val="000000"/>
                        </a:solidFill>
                        <a:latin typeface="Calibri"/>
                      </a:endParaRP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u-HU" sz="600" b="0" i="0" u="none" strike="noStrike" dirty="0">
                        <a:solidFill>
                          <a:srgbClr val="000000"/>
                        </a:solidFill>
                        <a:latin typeface="Calibri"/>
                      </a:endParaRP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u-HU" sz="600" b="0" i="0" u="none" strike="noStrike" dirty="0">
                        <a:solidFill>
                          <a:srgbClr val="000000"/>
                        </a:solidFill>
                        <a:latin typeface="Calibri"/>
                      </a:endParaRP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u-HU" sz="600" b="0" i="0" u="none" strike="noStrike" dirty="0">
                        <a:solidFill>
                          <a:srgbClr val="000000"/>
                        </a:solidFill>
                        <a:latin typeface="Calibri"/>
                      </a:endParaRP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u-HU" sz="600" b="0" i="0" u="none" strike="noStrike" dirty="0">
                        <a:solidFill>
                          <a:srgbClr val="000000"/>
                        </a:solidFill>
                        <a:latin typeface="Calibri"/>
                      </a:endParaRP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hu-HU" sz="600" b="0" i="0" u="none" strike="noStrike" dirty="0">
                        <a:solidFill>
                          <a:srgbClr val="000000"/>
                        </a:solidFill>
                        <a:latin typeface="Calibri"/>
                      </a:endParaRPr>
                    </a:p>
                  </a:txBody>
                  <a:tcPr marL="9753" marR="9753" marT="7315" marB="0" anchor="b">
                    <a:lnL>
                      <a:noFill/>
                    </a:lnL>
                    <a:lnR>
                      <a:noFill/>
                    </a:lnR>
                    <a:lnT>
                      <a:noFill/>
                    </a:lnT>
                    <a:lnB w="12700" cap="flat" cmpd="sng" algn="ctr">
                      <a:solidFill>
                        <a:srgbClr val="000000"/>
                      </a:solidFill>
                      <a:prstDash val="solid"/>
                      <a:round/>
                      <a:headEnd type="none" w="med" len="med"/>
                      <a:tailEnd type="none" w="med" len="med"/>
                    </a:lnB>
                  </a:tcPr>
                </a:tc>
              </a:tr>
              <a:tr h="314985">
                <a:tc>
                  <a:txBody>
                    <a:bodyPr/>
                    <a:lstStyle/>
                    <a:p>
                      <a:pPr algn="l" fontAlgn="b"/>
                      <a:r>
                        <a:rPr lang="hu-HU" sz="1100" b="0" i="0" u="none" strike="noStrike">
                          <a:solidFill>
                            <a:srgbClr val="000000"/>
                          </a:solidFill>
                          <a:latin typeface="Calibri"/>
                        </a:rPr>
                        <a:t> </a:t>
                      </a:r>
                    </a:p>
                  </a:txBody>
                  <a:tcPr marL="9753" marR="9753" marT="731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l" fontAlgn="b"/>
                      <a:r>
                        <a:rPr lang="hu-HU" sz="1100" b="0" i="0" u="none" strike="noStrike">
                          <a:solidFill>
                            <a:srgbClr val="000000"/>
                          </a:solidFill>
                          <a:latin typeface="Calibri"/>
                        </a:rPr>
                        <a:t> </a:t>
                      </a: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l" fontAlgn="b"/>
                      <a:r>
                        <a:rPr lang="hu-HU" sz="1100" b="0" i="0" u="none" strike="noStrike">
                          <a:solidFill>
                            <a:srgbClr val="000000"/>
                          </a:solidFill>
                          <a:latin typeface="Calibri"/>
                        </a:rPr>
                        <a:t> </a:t>
                      </a: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gridSpan="2">
                  <a:txBody>
                    <a:bodyPr/>
                    <a:lstStyle/>
                    <a:p>
                      <a:pPr algn="ctr" fontAlgn="b"/>
                      <a:r>
                        <a:rPr lang="hu-HU" sz="2000" b="1" i="0" u="none" strike="noStrike" dirty="0">
                          <a:solidFill>
                            <a:srgbClr val="000000"/>
                          </a:solidFill>
                          <a:latin typeface="Calibri"/>
                        </a:rPr>
                        <a:t>90-100%-ig</a:t>
                      </a:r>
                    </a:p>
                  </a:txBody>
                  <a:tcPr marL="9753" marR="9753" marT="73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hu-HU"/>
                    </a:p>
                  </a:txBody>
                  <a:tcPr/>
                </a:tc>
                <a:tc gridSpan="2">
                  <a:txBody>
                    <a:bodyPr/>
                    <a:lstStyle/>
                    <a:p>
                      <a:pPr algn="ctr" fontAlgn="b"/>
                      <a:r>
                        <a:rPr lang="hu-HU" sz="2000" b="1" i="0" u="none" strike="noStrike" dirty="0">
                          <a:solidFill>
                            <a:srgbClr val="000000"/>
                          </a:solidFill>
                          <a:latin typeface="Calibri"/>
                        </a:rPr>
                        <a:t>jeles</a:t>
                      </a:r>
                    </a:p>
                  </a:txBody>
                  <a:tcPr marL="9753" marR="9753" marT="731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hu-HU"/>
                    </a:p>
                  </a:txBody>
                  <a:tcPr/>
                </a:tc>
              </a:tr>
            </a:tbl>
          </a:graphicData>
        </a:graphic>
      </p:graphicFrame>
      <p:sp>
        <p:nvSpPr>
          <p:cNvPr id="5" name="Szövegdoboz 4"/>
          <p:cNvSpPr txBox="1"/>
          <p:nvPr/>
        </p:nvSpPr>
        <p:spPr>
          <a:xfrm>
            <a:off x="2393950" y="765175"/>
            <a:ext cx="9798050" cy="2830513"/>
          </a:xfrm>
          <a:prstGeom prst="rect">
            <a:avLst/>
          </a:prstGeom>
          <a:noFill/>
        </p:spPr>
        <p:txBody>
          <a:bodyPr>
            <a:spAutoFit/>
          </a:bodyPr>
          <a:lstStyle/>
          <a:p>
            <a:pPr marL="342900" indent="-342900">
              <a:buFont typeface="Arial" panose="020B0604020202020204" pitchFamily="34" charset="0"/>
              <a:buChar char="•"/>
              <a:defRPr/>
            </a:pPr>
            <a:endParaRPr lang="hu-HU" sz="2000" dirty="0"/>
          </a:p>
          <a:p>
            <a:pPr marL="342900" indent="-342900">
              <a:buFont typeface="Arial" panose="020B0604020202020204" pitchFamily="34" charset="0"/>
              <a:buChar char="•"/>
              <a:defRPr/>
            </a:pPr>
            <a:r>
              <a:rPr lang="hu-HU" sz="2000" dirty="0"/>
              <a:t>A 147 kérdésre adható pontszámok alapján</a:t>
            </a:r>
          </a:p>
          <a:p>
            <a:pPr marL="342900" indent="-342900">
              <a:buFont typeface="Arial" panose="020B0604020202020204" pitchFamily="34" charset="0"/>
              <a:buChar char="•"/>
              <a:defRPr/>
            </a:pPr>
            <a:r>
              <a:rPr lang="hu-HU" sz="2000" dirty="0"/>
              <a:t>A minősítést a NÉBIH adja ki</a:t>
            </a:r>
          </a:p>
          <a:p>
            <a:pPr marL="342900" indent="-342900">
              <a:buFont typeface="Arial" panose="020B0604020202020204" pitchFamily="34" charset="0"/>
              <a:buChar char="•"/>
              <a:defRPr/>
            </a:pPr>
            <a:r>
              <a:rPr lang="hu-HU" sz="2000" dirty="0"/>
              <a:t>Nincs hatósági szankció – fejlesztésre ösztönzés – pl. jobb minősítésre  pályázik - alapja: jogszabályok + GHP</a:t>
            </a:r>
          </a:p>
          <a:p>
            <a:pPr marL="342900" indent="-342900">
              <a:buFont typeface="Arial" panose="020B0604020202020204" pitchFamily="34" charset="0"/>
              <a:buChar char="•"/>
              <a:defRPr/>
            </a:pPr>
            <a:r>
              <a:rPr lang="hu-HU" sz="2000" dirty="0"/>
              <a:t>Minősítéssel egyidejűleg szakvéleményt küldünk ( javító javaslat):</a:t>
            </a:r>
          </a:p>
          <a:p>
            <a:pPr>
              <a:defRPr/>
            </a:pPr>
            <a:r>
              <a:rPr lang="hu-HU" sz="2000" dirty="0"/>
              <a:t>	- Szervezéssel javítható</a:t>
            </a:r>
          </a:p>
          <a:p>
            <a:pPr>
              <a:defRPr/>
            </a:pPr>
            <a:r>
              <a:rPr lang="hu-HU" sz="2000" dirty="0"/>
              <a:t>	- Beruházással, fejlesztéssel javítható hibák</a:t>
            </a:r>
            <a:endParaRPr lang="hu-HU" dirty="0"/>
          </a:p>
          <a:p>
            <a:pPr>
              <a:defRPr/>
            </a:pPr>
            <a:r>
              <a:rPr lang="hu-HU" dirty="0"/>
              <a:t>	</a:t>
            </a:r>
          </a:p>
        </p:txBody>
      </p:sp>
      <p:sp>
        <p:nvSpPr>
          <p:cNvPr id="6" name="Jobb oldali kapcsos zárójel 5"/>
          <p:cNvSpPr/>
          <p:nvPr/>
        </p:nvSpPr>
        <p:spPr>
          <a:xfrm>
            <a:off x="9359900" y="3573463"/>
            <a:ext cx="865188" cy="1584325"/>
          </a:xfrm>
          <a:prstGeom prst="rightBrace">
            <a:avLst/>
          </a:prstGeom>
          <a:noFill/>
          <a:ln w="4762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hu-HU"/>
          </a:p>
        </p:txBody>
      </p:sp>
      <p:sp>
        <p:nvSpPr>
          <p:cNvPr id="7" name="Ellipszis 6"/>
          <p:cNvSpPr/>
          <p:nvPr/>
        </p:nvSpPr>
        <p:spPr>
          <a:xfrm>
            <a:off x="10320338" y="3716338"/>
            <a:ext cx="1631950" cy="12969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44114" name="Szövegdoboz 7"/>
          <p:cNvSpPr txBox="1">
            <a:spLocks noChangeArrowheads="1"/>
          </p:cNvSpPr>
          <p:nvPr/>
        </p:nvSpPr>
        <p:spPr bwMode="auto">
          <a:xfrm>
            <a:off x="10799763" y="3789363"/>
            <a:ext cx="576262" cy="1108075"/>
          </a:xfrm>
          <a:prstGeom prst="rect">
            <a:avLst/>
          </a:prstGeom>
          <a:noFill/>
          <a:ln w="9525">
            <a:noFill/>
            <a:miter lim="800000"/>
            <a:headEnd/>
            <a:tailEnd/>
          </a:ln>
        </p:spPr>
        <p:txBody>
          <a:bodyPr>
            <a:spAutoFit/>
          </a:bodyPr>
          <a:lstStyle/>
          <a:p>
            <a:r>
              <a:rPr lang="hu-HU" sz="6600" b="1">
                <a:solidFill>
                  <a:srgbClr val="FF0000"/>
                </a:solidFill>
              </a:rPr>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10"/>
          <p:cNvSpPr/>
          <p:nvPr/>
        </p:nvSpPr>
        <p:spPr>
          <a:xfrm>
            <a:off x="1722438" y="0"/>
            <a:ext cx="874712" cy="6083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052" name="Cím 2"/>
          <p:cNvSpPr>
            <a:spLocks noGrp="1"/>
          </p:cNvSpPr>
          <p:nvPr>
            <p:ph type="title"/>
          </p:nvPr>
        </p:nvSpPr>
        <p:spPr>
          <a:xfrm>
            <a:off x="0" y="0"/>
            <a:ext cx="12192000" cy="1225550"/>
          </a:xfrm>
        </p:spPr>
        <p:txBody>
          <a:bodyPr/>
          <a:lstStyle/>
          <a:p>
            <a:pPr algn="ctr" eaLnBrk="1" hangingPunct="1"/>
            <a:r>
              <a:rPr lang="hu-HU" sz="3600" smtClean="0"/>
              <a:t>Élelmiszer eredetű eseményekben megbetegedettek száma </a:t>
            </a:r>
            <a:br>
              <a:rPr lang="hu-HU" sz="3600" smtClean="0"/>
            </a:br>
            <a:r>
              <a:rPr lang="hu-HU" sz="3600" smtClean="0"/>
              <a:t>2008 – 2016</a:t>
            </a:r>
            <a:endParaRPr lang="hu-HU" sz="3600" b="1" smtClean="0"/>
          </a:p>
        </p:txBody>
      </p:sp>
      <p:graphicFrame>
        <p:nvGraphicFramePr>
          <p:cNvPr id="2050" name="Tartalom helye 9"/>
          <p:cNvGraphicFramePr>
            <a:graphicFrameLocks noGrp="1"/>
          </p:cNvGraphicFramePr>
          <p:nvPr>
            <p:ph idx="1"/>
          </p:nvPr>
        </p:nvGraphicFramePr>
        <p:xfrm>
          <a:off x="161925" y="796925"/>
          <a:ext cx="12080875" cy="5430838"/>
        </p:xfrm>
        <a:graphic>
          <a:graphicData uri="http://schemas.openxmlformats.org/presentationml/2006/ole">
            <p:oleObj spid="_x0000_s2050" r:id="rId3" imgW="12083319" imgH="5432007" progId="Excel.Chart.8">
              <p:embed/>
            </p:oleObj>
          </a:graphicData>
        </a:graphic>
      </p:graphicFrame>
      <p:cxnSp>
        <p:nvCxnSpPr>
          <p:cNvPr id="6" name="Egyenes összekötő nyíllal 5"/>
          <p:cNvCxnSpPr/>
          <p:nvPr/>
        </p:nvCxnSpPr>
        <p:spPr>
          <a:xfrm flipV="1">
            <a:off x="6478588" y="1084263"/>
            <a:ext cx="4519612" cy="2560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ím 1"/>
          <p:cNvSpPr>
            <a:spLocks noGrp="1"/>
          </p:cNvSpPr>
          <p:nvPr>
            <p:ph type="title"/>
          </p:nvPr>
        </p:nvSpPr>
        <p:spPr>
          <a:xfrm>
            <a:off x="527050" y="620713"/>
            <a:ext cx="11495088" cy="1143000"/>
          </a:xfrm>
        </p:spPr>
        <p:txBody>
          <a:bodyPr/>
          <a:lstStyle/>
          <a:p>
            <a:pPr algn="r" eaLnBrk="1" hangingPunct="1"/>
            <a:r>
              <a:rPr lang="hu-HU" altLang="hu-HU" sz="3200" b="1" smtClean="0"/>
              <a:t>Szakvélemény</a:t>
            </a:r>
          </a:p>
        </p:txBody>
      </p:sp>
      <p:pic>
        <p:nvPicPr>
          <p:cNvPr id="45059" name="Kép 17"/>
          <p:cNvPicPr>
            <a:picLocks noChangeAspect="1"/>
          </p:cNvPicPr>
          <p:nvPr/>
        </p:nvPicPr>
        <p:blipFill>
          <a:blip r:embed="rId2" cstate="print"/>
          <a:srcRect l="12680" t="27441" r="12343" b="12773"/>
          <a:stretch>
            <a:fillRect/>
          </a:stretch>
        </p:blipFill>
        <p:spPr bwMode="auto">
          <a:xfrm>
            <a:off x="0" y="1773238"/>
            <a:ext cx="12192000" cy="41005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ím 1"/>
          <p:cNvSpPr>
            <a:spLocks noGrp="1"/>
          </p:cNvSpPr>
          <p:nvPr>
            <p:ph type="title"/>
          </p:nvPr>
        </p:nvSpPr>
        <p:spPr>
          <a:xfrm>
            <a:off x="2487613" y="0"/>
            <a:ext cx="9121775" cy="1143000"/>
          </a:xfrm>
        </p:spPr>
        <p:txBody>
          <a:bodyPr/>
          <a:lstStyle/>
          <a:p>
            <a:pPr algn="r" eaLnBrk="1" hangingPunct="1"/>
            <a:r>
              <a:rPr lang="hu-HU" smtClean="0"/>
              <a:t>Nyilvánosság</a:t>
            </a:r>
          </a:p>
        </p:txBody>
      </p:sp>
      <p:sp>
        <p:nvSpPr>
          <p:cNvPr id="3" name="Tartalom helye 2"/>
          <p:cNvSpPr>
            <a:spLocks noGrp="1"/>
          </p:cNvSpPr>
          <p:nvPr>
            <p:ph idx="1"/>
          </p:nvPr>
        </p:nvSpPr>
        <p:spPr>
          <a:xfrm>
            <a:off x="3187700" y="1196975"/>
            <a:ext cx="8216900" cy="4525963"/>
          </a:xfrm>
        </p:spPr>
        <p:txBody>
          <a:bodyPr/>
          <a:lstStyle/>
          <a:p>
            <a:pPr eaLnBrk="1" hangingPunct="1">
              <a:defRPr/>
            </a:pPr>
            <a:r>
              <a:rPr lang="hu-HU" dirty="0" smtClean="0"/>
              <a:t>Nagy és ösztönző erő!</a:t>
            </a:r>
          </a:p>
          <a:p>
            <a:pPr eaLnBrk="1" hangingPunct="1">
              <a:defRPr/>
            </a:pPr>
            <a:r>
              <a:rPr lang="hu-HU" dirty="0" smtClean="0"/>
              <a:t>NÉBIH honlapon önálló oldalon szerepel</a:t>
            </a:r>
          </a:p>
          <a:p>
            <a:pPr lvl="1" eaLnBrk="1" hangingPunct="1">
              <a:buFont typeface="Arial" pitchFamily="34" charset="0"/>
              <a:buNone/>
              <a:defRPr/>
            </a:pPr>
            <a:r>
              <a:rPr lang="hu-HU" dirty="0" smtClean="0"/>
              <a:t>„pozitív lista”</a:t>
            </a:r>
          </a:p>
          <a:p>
            <a:pPr marL="457200" lvl="1" indent="0" eaLnBrk="1" hangingPunct="1">
              <a:buFont typeface="Arial" pitchFamily="34" charset="0"/>
              <a:buNone/>
              <a:defRPr/>
            </a:pPr>
            <a:r>
              <a:rPr lang="hu-HU" dirty="0" smtClean="0"/>
              <a:t> </a:t>
            </a:r>
          </a:p>
          <a:p>
            <a:pPr eaLnBrk="1" hangingPunct="1">
              <a:defRPr/>
            </a:pPr>
            <a:r>
              <a:rPr lang="hu-HU" dirty="0" smtClean="0"/>
              <a:t>A kérdéslista (kitöltési útmutatóval) </a:t>
            </a:r>
          </a:p>
          <a:p>
            <a:pPr lvl="1" eaLnBrk="1" hangingPunct="1">
              <a:defRPr/>
            </a:pPr>
            <a:r>
              <a:rPr lang="hu-HU" dirty="0" smtClean="0"/>
              <a:t>azzal a céllal, hogy önellenőrzésben </a:t>
            </a:r>
          </a:p>
          <a:p>
            <a:pPr marL="457200" lvl="1" indent="0" eaLnBrk="1" hangingPunct="1">
              <a:buFont typeface="Arial" pitchFamily="34" charset="0"/>
              <a:buNone/>
              <a:defRPr/>
            </a:pPr>
            <a:r>
              <a:rPr lang="hu-HU" dirty="0"/>
              <a:t> </a:t>
            </a:r>
            <a:r>
              <a:rPr lang="hu-HU" dirty="0" smtClean="0"/>
              <a:t>   mindenki felhasználhassa</a:t>
            </a:r>
          </a:p>
          <a:p>
            <a:pPr eaLnBrk="1" hangingPunct="1">
              <a:defRPr/>
            </a:pPr>
            <a:endParaRPr lang="hu-HU" dirty="0" smtClean="0"/>
          </a:p>
        </p:txBody>
      </p:sp>
      <p:pic>
        <p:nvPicPr>
          <p:cNvPr id="46084" name="Picture 2" descr="Képtalálat a következőre: „screenbeans”"/>
          <p:cNvPicPr>
            <a:picLocks noChangeAspect="1" noChangeArrowheads="1"/>
          </p:cNvPicPr>
          <p:nvPr/>
        </p:nvPicPr>
        <p:blipFill>
          <a:blip r:embed="rId2" cstate="print"/>
          <a:srcRect/>
          <a:stretch>
            <a:fillRect/>
          </a:stretch>
        </p:blipFill>
        <p:spPr bwMode="auto">
          <a:xfrm>
            <a:off x="504825" y="1938338"/>
            <a:ext cx="2386013" cy="2038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Tartalom helye 11" descr="honlapteljes.png"/>
          <p:cNvPicPr>
            <a:picLocks noGrp="1" noChangeAspect="1"/>
          </p:cNvPicPr>
          <p:nvPr>
            <p:ph/>
          </p:nvPr>
        </p:nvPicPr>
        <p:blipFill>
          <a:blip r:embed="rId2" cstate="print"/>
          <a:srcRect/>
          <a:stretch>
            <a:fillRect/>
          </a:stretch>
        </p:blipFill>
        <p:spPr>
          <a:xfrm>
            <a:off x="47625" y="660400"/>
            <a:ext cx="5524500" cy="6202363"/>
          </a:xfrm>
        </p:spPr>
      </p:pic>
      <p:sp>
        <p:nvSpPr>
          <p:cNvPr id="47107" name="Szövegdoboz 12"/>
          <p:cNvSpPr txBox="1">
            <a:spLocks noChangeArrowheads="1"/>
          </p:cNvSpPr>
          <p:nvPr/>
        </p:nvSpPr>
        <p:spPr bwMode="auto">
          <a:xfrm>
            <a:off x="1714500" y="142875"/>
            <a:ext cx="8096250" cy="461963"/>
          </a:xfrm>
          <a:prstGeom prst="rect">
            <a:avLst/>
          </a:prstGeom>
          <a:noFill/>
          <a:ln w="9525">
            <a:noFill/>
            <a:miter lim="800000"/>
            <a:headEnd/>
            <a:tailEnd/>
          </a:ln>
        </p:spPr>
        <p:txBody>
          <a:bodyPr>
            <a:spAutoFit/>
          </a:bodyPr>
          <a:lstStyle/>
          <a:p>
            <a:pPr algn="ctr"/>
            <a:r>
              <a:rPr lang="hu-HU" sz="2400"/>
              <a:t>NÉBIH portál</a:t>
            </a:r>
          </a:p>
        </p:txBody>
      </p:sp>
      <p:sp>
        <p:nvSpPr>
          <p:cNvPr id="4" name="Ellipszis 3"/>
          <p:cNvSpPr/>
          <p:nvPr/>
        </p:nvSpPr>
        <p:spPr>
          <a:xfrm>
            <a:off x="2760663" y="5445125"/>
            <a:ext cx="2279650" cy="287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2" name="Szövegdoboz 1"/>
          <p:cNvSpPr txBox="1"/>
          <p:nvPr/>
        </p:nvSpPr>
        <p:spPr>
          <a:xfrm>
            <a:off x="6226434" y="2996952"/>
            <a:ext cx="2332946" cy="369332"/>
          </a:xfrm>
          <a:prstGeom prst="rect">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none">
            <a:spAutoFit/>
          </a:bodyPr>
          <a:lstStyle/>
          <a:p>
            <a:pPr>
              <a:defRPr/>
            </a:pPr>
            <a:r>
              <a:rPr lang="hu-HU" dirty="0"/>
              <a:t>Vendéglátás Étkeztetés</a:t>
            </a:r>
          </a:p>
        </p:txBody>
      </p:sp>
      <p:cxnSp>
        <p:nvCxnSpPr>
          <p:cNvPr id="5" name="Egyenes összekötő nyíllal 4"/>
          <p:cNvCxnSpPr/>
          <p:nvPr/>
        </p:nvCxnSpPr>
        <p:spPr>
          <a:xfrm flipH="1">
            <a:off x="4175125" y="3429000"/>
            <a:ext cx="2051050" cy="1944688"/>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artalom helye 1"/>
          <p:cNvSpPr txBox="1">
            <a:spLocks/>
          </p:cNvSpPr>
          <p:nvPr/>
        </p:nvSpPr>
        <p:spPr>
          <a:xfrm>
            <a:off x="6000750" y="1828800"/>
            <a:ext cx="5856288"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defRPr/>
            </a:pPr>
            <a:r>
              <a:rPr lang="hu-HU" sz="2000" b="1" u="sng" dirty="0" smtClean="0"/>
              <a:t>NÉBIH honlap:</a:t>
            </a:r>
          </a:p>
          <a:p>
            <a:pPr>
              <a:buFont typeface="Arial" charset="0"/>
              <a:buNone/>
              <a:defRPr/>
            </a:pPr>
            <a:r>
              <a:rPr lang="hu-HU" sz="2000" b="1" dirty="0" err="1" smtClean="0"/>
              <a:t>portal.nebih.gov.hu</a:t>
            </a:r>
            <a:endParaRPr lang="hu-HU" sz="2000" b="1" dirty="0" smtClean="0"/>
          </a:p>
          <a:p>
            <a:pPr>
              <a:buFont typeface="Arial" charset="0"/>
              <a:buNone/>
              <a:defRPr/>
            </a:pPr>
            <a:endParaRPr lang="hu-HU" sz="2000" b="1" dirty="0" smtClean="0"/>
          </a:p>
          <a:p>
            <a:pPr>
              <a:buFont typeface="Arial" charset="0"/>
              <a:buNone/>
              <a:defRPr/>
            </a:pPr>
            <a:endParaRPr lang="hu-HU" sz="2000" b="1" u="sng" dirty="0" smtClean="0"/>
          </a:p>
          <a:p>
            <a:pPr>
              <a:buFont typeface="Arial" charset="0"/>
              <a:buNone/>
              <a:defRPr/>
            </a:pPr>
            <a:endParaRPr lang="hu-HU" sz="2000" b="1" u="sng" dirty="0"/>
          </a:p>
          <a:p>
            <a:pPr>
              <a:buFont typeface="Arial" charset="0"/>
              <a:buNone/>
              <a:defRPr/>
            </a:pPr>
            <a:r>
              <a:rPr lang="hu-HU" sz="2000" b="1" u="sng" dirty="0" smtClean="0"/>
              <a:t>Vendéglátás és Étkeztetés közvetlen</a:t>
            </a:r>
          </a:p>
          <a:p>
            <a:pPr>
              <a:buFont typeface="Arial" charset="0"/>
              <a:buNone/>
              <a:defRPr/>
            </a:pPr>
            <a:r>
              <a:rPr lang="hu-HU" sz="2000" b="1" u="sng" dirty="0" smtClean="0"/>
              <a:t>cím:</a:t>
            </a:r>
          </a:p>
          <a:p>
            <a:pPr>
              <a:buFont typeface="Arial" charset="0"/>
              <a:buNone/>
              <a:defRPr/>
            </a:pPr>
            <a:r>
              <a:rPr lang="hu-HU" sz="2000" b="1" dirty="0" err="1" smtClean="0"/>
              <a:t>portal.nebih.gov.hu</a:t>
            </a:r>
            <a:endParaRPr lang="hu-HU" sz="2000" b="1" dirty="0" smtClean="0"/>
          </a:p>
          <a:p>
            <a:pPr>
              <a:buFont typeface="Arial" charset="0"/>
              <a:buNone/>
              <a:defRPr/>
            </a:pPr>
            <a:r>
              <a:rPr lang="hu-HU" sz="2000" b="1" dirty="0" smtClean="0"/>
              <a:t>/web/</a:t>
            </a:r>
            <a:r>
              <a:rPr lang="hu-HU" sz="2000" b="1" dirty="0" err="1" smtClean="0"/>
              <a:t>guest</a:t>
            </a:r>
            <a:r>
              <a:rPr lang="hu-HU" sz="2000" b="1" dirty="0" smtClean="0"/>
              <a:t>/</a:t>
            </a:r>
            <a:r>
              <a:rPr lang="hu-HU" sz="2000" b="1" dirty="0" err="1" smtClean="0"/>
              <a:t>vendeglatas-es-etkeztetes</a:t>
            </a:r>
            <a:endParaRPr lang="hu-HU" sz="2000" b="1" dirty="0" smtClean="0"/>
          </a:p>
          <a:p>
            <a:pPr marL="514350" indent="-514350">
              <a:buFont typeface="Arial" charset="0"/>
              <a:buNone/>
              <a:defRPr/>
            </a:pPr>
            <a:endParaRPr lang="hu-HU" dirty="0" smtClean="0"/>
          </a:p>
        </p:txBody>
      </p:sp>
    </p:spTree>
  </p:cSld>
  <p:clrMapOvr>
    <a:masterClrMapping/>
  </p:clrMapOvr>
  <p:transition>
    <p:pull dir="l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artalom helye 2"/>
          <p:cNvSpPr>
            <a:spLocks noGrp="1"/>
          </p:cNvSpPr>
          <p:nvPr>
            <p:ph idx="1"/>
          </p:nvPr>
        </p:nvSpPr>
        <p:spPr>
          <a:xfrm>
            <a:off x="2406650" y="615950"/>
            <a:ext cx="4868863" cy="4351338"/>
          </a:xfrm>
        </p:spPr>
        <p:txBody>
          <a:bodyPr/>
          <a:lstStyle/>
          <a:p>
            <a:pPr eaLnBrk="1" hangingPunct="1"/>
            <a:r>
              <a:rPr lang="hu-HU" smtClean="0"/>
              <a:t>62/2011.(VI. 30.) VM rendelet</a:t>
            </a:r>
          </a:p>
          <a:p>
            <a:pPr eaLnBrk="1" hangingPunct="1"/>
            <a:r>
              <a:rPr lang="hu-HU" smtClean="0"/>
              <a:t>GHP – útmutató 2012.</a:t>
            </a:r>
          </a:p>
          <a:p>
            <a:pPr eaLnBrk="1" hangingPunct="1"/>
            <a:r>
              <a:rPr lang="hu-HU" smtClean="0">
                <a:solidFill>
                  <a:srgbClr val="FF0000"/>
                </a:solidFill>
              </a:rPr>
              <a:t>Minősítések 2015-től</a:t>
            </a:r>
          </a:p>
          <a:p>
            <a:pPr eaLnBrk="1" hangingPunct="1"/>
            <a:r>
              <a:rPr lang="hu-HU" smtClean="0"/>
              <a:t>Készétel érzékszervi vizsgálatok 2013-tól</a:t>
            </a:r>
          </a:p>
          <a:p>
            <a:pPr eaLnBrk="1" hangingPunct="1"/>
            <a:r>
              <a:rPr lang="hu-HU" smtClean="0"/>
              <a:t>Közétkeztetési Szakácsverseny 2013, 2014, 2015-2016</a:t>
            </a:r>
          </a:p>
          <a:p>
            <a:pPr lvl="1" eaLnBrk="1" hangingPunct="1"/>
            <a:r>
              <a:rPr lang="hu-HU" smtClean="0"/>
              <a:t>Szakácskönyvek (3 db)</a:t>
            </a:r>
          </a:p>
          <a:p>
            <a:pPr eaLnBrk="1" hangingPunct="1"/>
            <a:endParaRPr lang="hu-HU" smtClean="0"/>
          </a:p>
        </p:txBody>
      </p:sp>
      <p:sp>
        <p:nvSpPr>
          <p:cNvPr id="48131" name="Cím 3"/>
          <p:cNvSpPr>
            <a:spLocks noGrp="1"/>
          </p:cNvSpPr>
          <p:nvPr>
            <p:ph type="title"/>
          </p:nvPr>
        </p:nvSpPr>
        <p:spPr>
          <a:xfrm>
            <a:off x="0" y="1279525"/>
            <a:ext cx="2219325" cy="2781300"/>
          </a:xfrm>
        </p:spPr>
        <p:txBody>
          <a:bodyPr/>
          <a:lstStyle/>
          <a:p>
            <a:pPr algn="ctr" eaLnBrk="1" hangingPunct="1"/>
            <a:r>
              <a:rPr lang="hu-HU" sz="2800" smtClean="0"/>
              <a:t>NÉBIH</a:t>
            </a:r>
            <a:br>
              <a:rPr lang="hu-HU" sz="2800" smtClean="0"/>
            </a:br>
            <a:r>
              <a:rPr lang="hu-HU" sz="2800" smtClean="0"/>
              <a:t>VÉFO</a:t>
            </a:r>
            <a:br>
              <a:rPr lang="hu-HU" sz="2800" smtClean="0"/>
            </a:br>
            <a:r>
              <a:rPr lang="hu-HU" sz="2800" smtClean="0"/>
              <a:t/>
            </a:r>
            <a:br>
              <a:rPr lang="hu-HU" sz="2800" smtClean="0"/>
            </a:br>
            <a:r>
              <a:rPr lang="hu-HU" sz="2800" b="1" smtClean="0"/>
              <a:t>mindezt megalapozta</a:t>
            </a:r>
          </a:p>
        </p:txBody>
      </p:sp>
      <p:pic>
        <p:nvPicPr>
          <p:cNvPr id="5" name="Tartalom helye 3" descr="omék3.bmp"/>
          <p:cNvPicPr>
            <a:picLocks noChangeAspect="1"/>
          </p:cNvPicPr>
          <p:nvPr/>
        </p:nvPicPr>
        <p:blipFill>
          <a:blip r:embed="rId2" cstate="print"/>
          <a:srcRect/>
          <a:stretch>
            <a:fillRect/>
          </a:stretch>
        </p:blipFill>
        <p:spPr>
          <a:xfrm>
            <a:off x="8150225" y="255588"/>
            <a:ext cx="1865313" cy="2219325"/>
          </a:xfrm>
          <a:prstGeom prst="rect">
            <a:avLst/>
          </a:prstGeom>
          <a:ln>
            <a:noFill/>
          </a:ln>
          <a:effectLst>
            <a:outerShdw blurRad="292100" dist="139700" dir="2700000" algn="tl" rotWithShape="0">
              <a:srgbClr val="333333">
                <a:alpha val="65000"/>
              </a:srgbClr>
            </a:outerShdw>
          </a:effectLst>
        </p:spPr>
      </p:pic>
      <p:pic>
        <p:nvPicPr>
          <p:cNvPr id="48133" name="Tartalom helye 3" descr="ppt8.jpg"/>
          <p:cNvPicPr>
            <a:picLocks noChangeAspect="1"/>
          </p:cNvPicPr>
          <p:nvPr/>
        </p:nvPicPr>
        <p:blipFill>
          <a:blip r:embed="rId3" cstate="print"/>
          <a:srcRect/>
          <a:stretch>
            <a:fillRect/>
          </a:stretch>
        </p:blipFill>
        <p:spPr bwMode="auto">
          <a:xfrm>
            <a:off x="4464050" y="4365625"/>
            <a:ext cx="3094038" cy="2143125"/>
          </a:xfrm>
          <a:prstGeom prst="rect">
            <a:avLst/>
          </a:prstGeom>
          <a:noFill/>
          <a:ln w="9525">
            <a:noFill/>
            <a:miter lim="800000"/>
            <a:headEnd/>
            <a:tailEnd/>
          </a:ln>
        </p:spPr>
      </p:pic>
      <p:pic>
        <p:nvPicPr>
          <p:cNvPr id="48134" name="Kép 4"/>
          <p:cNvPicPr>
            <a:picLocks noChangeAspect="1"/>
          </p:cNvPicPr>
          <p:nvPr/>
        </p:nvPicPr>
        <p:blipFill>
          <a:blip r:embed="rId4" cstate="print"/>
          <a:srcRect t="14894" r="11684" b="35104"/>
          <a:stretch>
            <a:fillRect/>
          </a:stretch>
        </p:blipFill>
        <p:spPr bwMode="auto">
          <a:xfrm>
            <a:off x="8229600" y="2917825"/>
            <a:ext cx="3213100" cy="2105025"/>
          </a:xfrm>
          <a:prstGeom prst="rect">
            <a:avLst/>
          </a:prstGeom>
          <a:noFill/>
          <a:ln w="9525">
            <a:noFill/>
            <a:miter lim="800000"/>
            <a:headEnd/>
            <a:tailEnd/>
          </a:ln>
        </p:spPr>
      </p:pic>
      <p:cxnSp>
        <p:nvCxnSpPr>
          <p:cNvPr id="16" name="Egyenes összekötő nyíllal 15"/>
          <p:cNvCxnSpPr/>
          <p:nvPr/>
        </p:nvCxnSpPr>
        <p:spPr>
          <a:xfrm flipV="1">
            <a:off x="6091238" y="1627188"/>
            <a:ext cx="1976437" cy="269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136" name="Szövegdoboz 18"/>
          <p:cNvSpPr txBox="1">
            <a:spLocks noChangeArrowheads="1"/>
          </p:cNvSpPr>
          <p:nvPr/>
        </p:nvSpPr>
        <p:spPr bwMode="auto">
          <a:xfrm>
            <a:off x="9977438" y="0"/>
            <a:ext cx="1936750" cy="2308225"/>
          </a:xfrm>
          <a:prstGeom prst="rect">
            <a:avLst/>
          </a:prstGeom>
          <a:noFill/>
          <a:ln w="9525">
            <a:noFill/>
            <a:miter lim="800000"/>
            <a:headEnd/>
            <a:tailEnd/>
          </a:ln>
        </p:spPr>
        <p:txBody>
          <a:bodyPr>
            <a:spAutoFit/>
          </a:bodyPr>
          <a:lstStyle/>
          <a:p>
            <a:pPr algn="ctr"/>
            <a:r>
              <a:rPr lang="hu-HU" b="1"/>
              <a:t>NÉBIH honlapon</a:t>
            </a:r>
          </a:p>
          <a:p>
            <a:pPr algn="ctr"/>
            <a:r>
              <a:rPr lang="hu-HU" b="1"/>
              <a:t>+ 10.000 példány</a:t>
            </a:r>
          </a:p>
          <a:p>
            <a:pPr algn="ctr"/>
            <a:endParaRPr lang="hu-HU" b="1"/>
          </a:p>
          <a:p>
            <a:pPr algn="ctr"/>
            <a:r>
              <a:rPr lang="hu-HU" b="1"/>
              <a:t>Jelenlegi átdolgozás:</a:t>
            </a:r>
          </a:p>
          <a:p>
            <a:pPr algn="ctr"/>
            <a:r>
              <a:rPr lang="hu-HU" b="1"/>
              <a:t>Jelölés,</a:t>
            </a:r>
          </a:p>
          <a:p>
            <a:pPr algn="ctr"/>
            <a:r>
              <a:rPr lang="hu-HU" b="1"/>
              <a:t>Allergén információk</a:t>
            </a:r>
            <a:endParaRPr lang="hu-HU"/>
          </a:p>
        </p:txBody>
      </p:sp>
      <p:sp>
        <p:nvSpPr>
          <p:cNvPr id="48137" name="Szövegdoboz 21"/>
          <p:cNvSpPr txBox="1">
            <a:spLocks noChangeArrowheads="1"/>
          </p:cNvSpPr>
          <p:nvPr/>
        </p:nvSpPr>
        <p:spPr bwMode="auto">
          <a:xfrm>
            <a:off x="2151063" y="4760913"/>
            <a:ext cx="2111375" cy="1477962"/>
          </a:xfrm>
          <a:prstGeom prst="rect">
            <a:avLst/>
          </a:prstGeom>
          <a:noFill/>
          <a:ln w="9525">
            <a:noFill/>
            <a:miter lim="800000"/>
            <a:headEnd/>
            <a:tailEnd/>
          </a:ln>
        </p:spPr>
        <p:txBody>
          <a:bodyPr>
            <a:spAutoFit/>
          </a:bodyPr>
          <a:lstStyle/>
          <a:p>
            <a:pPr algn="ctr"/>
            <a:r>
              <a:rPr lang="hu-HU" b="1"/>
              <a:t>Jelenleg zajlanak a 2017-2018-as verseny elődöntői</a:t>
            </a:r>
          </a:p>
          <a:p>
            <a:pPr algn="ctr"/>
            <a:r>
              <a:rPr lang="hu-HU" b="1"/>
              <a:t>52 induló csapat</a:t>
            </a:r>
          </a:p>
        </p:txBody>
      </p:sp>
      <p:cxnSp>
        <p:nvCxnSpPr>
          <p:cNvPr id="24" name="Egyenes összekötő nyíllal 23"/>
          <p:cNvCxnSpPr/>
          <p:nvPr/>
        </p:nvCxnSpPr>
        <p:spPr>
          <a:xfrm>
            <a:off x="5715000" y="2649538"/>
            <a:ext cx="2809875" cy="860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gyenes összekötő nyíllal 27"/>
          <p:cNvCxnSpPr/>
          <p:nvPr/>
        </p:nvCxnSpPr>
        <p:spPr>
          <a:xfrm>
            <a:off x="6292850" y="3362325"/>
            <a:ext cx="0" cy="806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140" name="Szövegdoboz 14"/>
          <p:cNvSpPr txBox="1">
            <a:spLocks noChangeArrowheads="1"/>
          </p:cNvSpPr>
          <p:nvPr/>
        </p:nvSpPr>
        <p:spPr bwMode="auto">
          <a:xfrm>
            <a:off x="7610475" y="5754688"/>
            <a:ext cx="1587500" cy="369887"/>
          </a:xfrm>
          <a:prstGeom prst="rect">
            <a:avLst/>
          </a:prstGeom>
          <a:noFill/>
          <a:ln w="9525">
            <a:noFill/>
            <a:miter lim="800000"/>
            <a:headEnd/>
            <a:tailEnd/>
          </a:ln>
        </p:spPr>
        <p:txBody>
          <a:bodyPr>
            <a:spAutoFit/>
          </a:bodyPr>
          <a:lstStyle/>
          <a:p>
            <a:r>
              <a:rPr lang="hu-HU"/>
              <a:t>MINŐSÉG!!!!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ím 1"/>
          <p:cNvSpPr>
            <a:spLocks noGrp="1"/>
          </p:cNvSpPr>
          <p:nvPr>
            <p:ph type="title"/>
          </p:nvPr>
        </p:nvSpPr>
        <p:spPr>
          <a:xfrm>
            <a:off x="581025" y="307975"/>
            <a:ext cx="10972800" cy="1143000"/>
          </a:xfrm>
        </p:spPr>
        <p:txBody>
          <a:bodyPr/>
          <a:lstStyle/>
          <a:p>
            <a:pPr algn="r" eaLnBrk="1" hangingPunct="1"/>
            <a:r>
              <a:rPr lang="hu-HU" sz="4800" b="1" smtClean="0">
                <a:solidFill>
                  <a:srgbClr val="FF0000"/>
                </a:solidFill>
              </a:rPr>
              <a:t>FŐZŐKONYHA  minősítések</a:t>
            </a:r>
          </a:p>
        </p:txBody>
      </p:sp>
      <p:graphicFrame>
        <p:nvGraphicFramePr>
          <p:cNvPr id="4" name="Tartalom helye 3"/>
          <p:cNvGraphicFramePr>
            <a:graphicFrameLocks noGrp="1"/>
          </p:cNvGraphicFramePr>
          <p:nvPr>
            <p:ph idx="1"/>
          </p:nvPr>
        </p:nvGraphicFramePr>
        <p:xfrm>
          <a:off x="430213" y="1450975"/>
          <a:ext cx="11376589" cy="2976637"/>
        </p:xfrm>
        <a:graphic>
          <a:graphicData uri="http://schemas.openxmlformats.org/drawingml/2006/table">
            <a:tbl>
              <a:tblPr/>
              <a:tblGrid>
                <a:gridCol w="2296385"/>
                <a:gridCol w="2127844"/>
                <a:gridCol w="1390472"/>
                <a:gridCol w="1390472"/>
                <a:gridCol w="1390472"/>
                <a:gridCol w="1390472"/>
                <a:gridCol w="1390472"/>
              </a:tblGrid>
              <a:tr h="753145">
                <a:tc rowSpan="2">
                  <a:txBody>
                    <a:bodyPr/>
                    <a:lstStyle/>
                    <a:p>
                      <a:pPr algn="ctr" fontAlgn="ctr"/>
                      <a:r>
                        <a:rPr lang="hu-HU" sz="2000" b="1" i="0" u="none" strike="noStrike" dirty="0">
                          <a:solidFill>
                            <a:srgbClr val="000000"/>
                          </a:solidFill>
                          <a:effectLst>
                            <a:outerShdw blurRad="38100" dist="38100" dir="2700000" algn="tl">
                              <a:srgbClr val="000000">
                                <a:alpha val="43137"/>
                              </a:srgbClr>
                            </a:outerShdw>
                          </a:effectLst>
                          <a:latin typeface="Calibri"/>
                        </a:rPr>
                        <a:t>Minősített </a:t>
                      </a:r>
                      <a:r>
                        <a:rPr lang="hu-HU" sz="2000" b="1" i="0" u="none" strike="noStrike" dirty="0" smtClean="0">
                          <a:solidFill>
                            <a:srgbClr val="000000"/>
                          </a:solidFill>
                          <a:effectLst>
                            <a:outerShdw blurRad="38100" dist="38100" dir="2700000" algn="tl">
                              <a:srgbClr val="000000">
                                <a:alpha val="43137"/>
                              </a:srgbClr>
                            </a:outerShdw>
                          </a:effectLst>
                          <a:latin typeface="Calibri"/>
                        </a:rPr>
                        <a:t> főző- konyhák </a:t>
                      </a:r>
                      <a:r>
                        <a:rPr lang="hu-HU" sz="2000" b="1" i="0" u="none" strike="noStrike" dirty="0">
                          <a:solidFill>
                            <a:srgbClr val="000000"/>
                          </a:solidFill>
                          <a:effectLst>
                            <a:outerShdw blurRad="38100" dist="38100" dir="2700000" algn="tl">
                              <a:srgbClr val="000000">
                                <a:alpha val="43137"/>
                              </a:srgbClr>
                            </a:outerShdw>
                          </a:effectLst>
                          <a:latin typeface="Calibri"/>
                        </a:rPr>
                        <a:t>száma </a:t>
                      </a:r>
                    </a:p>
                  </a:txBody>
                  <a:tcPr marL="10160" marR="1016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rowSpan="2">
                  <a:txBody>
                    <a:bodyPr/>
                    <a:lstStyle/>
                    <a:p>
                      <a:pPr algn="ctr" fontAlgn="ctr"/>
                      <a:r>
                        <a:rPr lang="hu-HU" sz="2000" b="1" i="0" u="none" strike="noStrike" dirty="0">
                          <a:solidFill>
                            <a:srgbClr val="000000"/>
                          </a:solidFill>
                          <a:effectLst>
                            <a:outerShdw blurRad="38100" dist="38100" dir="2700000" algn="tl">
                              <a:srgbClr val="000000">
                                <a:alpha val="43137"/>
                              </a:srgbClr>
                            </a:outerShdw>
                          </a:effectLst>
                          <a:latin typeface="Calibri"/>
                        </a:rPr>
                        <a:t>Ellátottak száma  </a:t>
                      </a:r>
                      <a:r>
                        <a:rPr lang="hu-HU" sz="2000" b="1" i="1" u="none" strike="noStrike" dirty="0">
                          <a:solidFill>
                            <a:srgbClr val="000000"/>
                          </a:solidFill>
                          <a:effectLst>
                            <a:outerShdw blurRad="38100" dist="38100" dir="2700000" algn="tl">
                              <a:srgbClr val="000000">
                                <a:alpha val="43137"/>
                              </a:srgbClr>
                            </a:outerShdw>
                          </a:effectLst>
                          <a:latin typeface="Calibri"/>
                        </a:rPr>
                        <a:t>(</a:t>
                      </a:r>
                      <a:r>
                        <a:rPr lang="hu-HU" sz="2000" b="1" i="1" u="none" strike="noStrike" dirty="0" smtClean="0">
                          <a:solidFill>
                            <a:srgbClr val="000000"/>
                          </a:solidFill>
                          <a:effectLst>
                            <a:outerShdw blurRad="38100" dist="38100" dir="2700000" algn="tl">
                              <a:srgbClr val="000000">
                                <a:alpha val="43137"/>
                              </a:srgbClr>
                            </a:outerShdw>
                          </a:effectLst>
                          <a:latin typeface="Calibri"/>
                        </a:rPr>
                        <a:t>ebéd)</a:t>
                      </a:r>
                      <a:r>
                        <a:rPr lang="hu-HU" sz="2000" b="1" i="0" u="none" strike="noStrike" dirty="0" smtClean="0">
                          <a:solidFill>
                            <a:srgbClr val="000000"/>
                          </a:solidFill>
                          <a:effectLst>
                            <a:outerShdw blurRad="38100" dist="38100" dir="2700000" algn="tl">
                              <a:srgbClr val="000000">
                                <a:alpha val="43137"/>
                              </a:srgbClr>
                            </a:outerShdw>
                          </a:effectLst>
                          <a:latin typeface="Calibri"/>
                        </a:rPr>
                        <a:t> </a:t>
                      </a:r>
                      <a:endParaRPr lang="hu-HU" sz="2000" b="1" i="0" u="none" strike="noStrike" dirty="0">
                        <a:solidFill>
                          <a:srgbClr val="000000"/>
                        </a:solidFill>
                        <a:effectLst>
                          <a:outerShdw blurRad="38100" dist="38100" dir="2700000" algn="tl">
                            <a:srgbClr val="000000">
                              <a:alpha val="43137"/>
                            </a:srgbClr>
                          </a:outerShdw>
                        </a:effectLst>
                        <a:latin typeface="Calibri"/>
                      </a:endParaRPr>
                    </a:p>
                  </a:txBody>
                  <a:tcPr marL="10160" marR="1016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gridSpan="5">
                  <a:txBody>
                    <a:bodyPr/>
                    <a:lstStyle/>
                    <a:p>
                      <a:pPr algn="ctr" fontAlgn="ctr"/>
                      <a:r>
                        <a:rPr lang="hu-HU" sz="2000" b="1" i="0" u="none" strike="noStrike" dirty="0">
                          <a:solidFill>
                            <a:srgbClr val="000000"/>
                          </a:solidFill>
                          <a:effectLst>
                            <a:outerShdw blurRad="38100" dist="38100" dir="2700000" algn="tl">
                              <a:srgbClr val="000000">
                                <a:alpha val="43137"/>
                              </a:srgbClr>
                            </a:outerShdw>
                          </a:effectLst>
                          <a:latin typeface="Calibri"/>
                        </a:rPr>
                        <a:t>Minősítettek (érdemjegyek) megoszlása</a:t>
                      </a:r>
                    </a:p>
                  </a:txBody>
                  <a:tcPr marL="10160" marR="1016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326975">
                <a:tc vMerge="1">
                  <a:txBody>
                    <a:bodyPr/>
                    <a:lstStyle/>
                    <a:p>
                      <a:endParaRPr lang="hu-HU"/>
                    </a:p>
                  </a:txBody>
                  <a:tcPr/>
                </a:tc>
                <a:tc vMerge="1">
                  <a:txBody>
                    <a:bodyPr/>
                    <a:lstStyle/>
                    <a:p>
                      <a:endParaRPr lang="hu-HU"/>
                    </a:p>
                  </a:txBody>
                  <a:tcPr/>
                </a:tc>
                <a:tc>
                  <a:txBody>
                    <a:bodyPr/>
                    <a:lstStyle/>
                    <a:p>
                      <a:pPr marL="0" algn="ctr" defTabSz="914400" rtl="0" eaLnBrk="1" fontAlgn="ctr" latinLnBrk="0" hangingPunct="1"/>
                      <a:r>
                        <a:rPr lang="hu-HU" sz="2800" b="1" i="0" u="none" strike="noStrike" kern="1200" dirty="0" smtClean="0">
                          <a:solidFill>
                            <a:srgbClr val="000000"/>
                          </a:solidFill>
                          <a:effectLst>
                            <a:outerShdw blurRad="38100" dist="38100" dir="2700000" algn="tl">
                              <a:srgbClr val="000000">
                                <a:alpha val="43137"/>
                              </a:srgbClr>
                            </a:outerShdw>
                          </a:effectLst>
                          <a:latin typeface="Calibri"/>
                          <a:ea typeface="+mn-ea"/>
                          <a:cs typeface="+mn-cs"/>
                        </a:rPr>
                        <a:t>1</a:t>
                      </a:r>
                    </a:p>
                  </a:txBody>
                  <a:tcPr marL="10160" marR="1016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hu-HU" sz="2800" b="1" i="0" u="none" strike="noStrike" kern="1200" dirty="0" smtClean="0">
                          <a:solidFill>
                            <a:srgbClr val="000000"/>
                          </a:solidFill>
                          <a:effectLst>
                            <a:outerShdw blurRad="38100" dist="38100" dir="2700000" algn="tl">
                              <a:srgbClr val="000000">
                                <a:alpha val="43137"/>
                              </a:srgbClr>
                            </a:outerShdw>
                          </a:effectLst>
                          <a:latin typeface="Calibri"/>
                          <a:ea typeface="+mn-ea"/>
                          <a:cs typeface="+mn-cs"/>
                        </a:rPr>
                        <a:t>2</a:t>
                      </a:r>
                    </a:p>
                  </a:txBody>
                  <a:tcPr marL="10160" marR="1016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marL="0" algn="ctr" defTabSz="914400" rtl="0" eaLnBrk="1" fontAlgn="ctr" latinLnBrk="0" hangingPunct="1"/>
                      <a:r>
                        <a:rPr lang="hu-HU" sz="2800" b="1" i="0" u="none" strike="noStrike" kern="1200" dirty="0" smtClean="0">
                          <a:solidFill>
                            <a:srgbClr val="000000"/>
                          </a:solidFill>
                          <a:effectLst>
                            <a:outerShdw blurRad="38100" dist="38100" dir="2700000" algn="tl">
                              <a:srgbClr val="000000">
                                <a:alpha val="43137"/>
                              </a:srgbClr>
                            </a:outerShdw>
                          </a:effectLst>
                          <a:latin typeface="Calibri"/>
                          <a:ea typeface="+mn-ea"/>
                          <a:cs typeface="+mn-cs"/>
                        </a:rPr>
                        <a:t>3</a:t>
                      </a:r>
                    </a:p>
                  </a:txBody>
                  <a:tcPr marL="10160" marR="1016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hu-HU" sz="2800" b="1" i="0" u="none" strike="noStrike" kern="1200" dirty="0" smtClean="0">
                          <a:solidFill>
                            <a:srgbClr val="000000"/>
                          </a:solidFill>
                          <a:effectLst>
                            <a:outerShdw blurRad="38100" dist="38100" dir="2700000" algn="tl">
                              <a:srgbClr val="000000">
                                <a:alpha val="43137"/>
                              </a:srgbClr>
                            </a:outerShdw>
                          </a:effectLst>
                          <a:latin typeface="Calibri"/>
                          <a:ea typeface="+mn-ea"/>
                          <a:cs typeface="+mn-cs"/>
                        </a:rPr>
                        <a:t>4</a:t>
                      </a:r>
                    </a:p>
                  </a:txBody>
                  <a:tcPr marL="10160" marR="1016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marL="0" algn="ctr" defTabSz="914400" rtl="0" eaLnBrk="1" fontAlgn="ctr" latinLnBrk="0" hangingPunct="1"/>
                      <a:r>
                        <a:rPr lang="hu-HU" sz="2800" b="1" i="0" u="none" strike="noStrike" kern="1200" dirty="0" smtClean="0">
                          <a:solidFill>
                            <a:srgbClr val="000000"/>
                          </a:solidFill>
                          <a:effectLst>
                            <a:outerShdw blurRad="38100" dist="38100" dir="2700000" algn="tl">
                              <a:srgbClr val="000000">
                                <a:alpha val="43137"/>
                              </a:srgbClr>
                            </a:outerShdw>
                          </a:effectLst>
                          <a:latin typeface="Calibri"/>
                          <a:ea typeface="+mn-ea"/>
                          <a:cs typeface="+mn-cs"/>
                        </a:rPr>
                        <a:t>5</a:t>
                      </a:r>
                    </a:p>
                  </a:txBody>
                  <a:tcPr marL="10160" marR="1016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gridSpan="2">
                  <a:txBody>
                    <a:bodyPr/>
                    <a:lstStyle/>
                    <a:p>
                      <a:pPr algn="l" fontAlgn="b"/>
                      <a:r>
                        <a:rPr lang="hu-HU" sz="2000" b="0" i="0" u="none" strike="noStrike" dirty="0">
                          <a:solidFill>
                            <a:srgbClr val="000000"/>
                          </a:solidFill>
                          <a:effectLst/>
                          <a:latin typeface="Calibri"/>
                        </a:rPr>
                        <a:t>időszak</a:t>
                      </a:r>
                      <a:r>
                        <a:rPr lang="hu-HU" sz="2000" b="0" i="0" u="none" strike="noStrike" dirty="0" smtClean="0">
                          <a:solidFill>
                            <a:srgbClr val="000000"/>
                          </a:solidFill>
                          <a:effectLst/>
                          <a:latin typeface="Calibri"/>
                        </a:rPr>
                        <a:t>:</a:t>
                      </a:r>
                    </a:p>
                    <a:p>
                      <a:pPr algn="ctr" fontAlgn="b"/>
                      <a:r>
                        <a:rPr lang="hu-HU" sz="2000" b="0" i="0" u="none" strike="noStrike" dirty="0" smtClean="0">
                          <a:solidFill>
                            <a:srgbClr val="000000"/>
                          </a:solidFill>
                          <a:effectLst/>
                          <a:latin typeface="Calibri"/>
                        </a:rPr>
                        <a:t> </a:t>
                      </a:r>
                      <a:r>
                        <a:rPr lang="hu-HU" sz="2400" b="1" i="0" u="none" strike="noStrike" dirty="0" smtClean="0">
                          <a:solidFill>
                            <a:srgbClr val="000000"/>
                          </a:solidFill>
                          <a:effectLst/>
                          <a:latin typeface="Calibri"/>
                        </a:rPr>
                        <a:t>2015.-</a:t>
                      </a:r>
                      <a:r>
                        <a:rPr lang="hu-HU" sz="2400" b="1" i="0" u="none" strike="noStrike" dirty="0">
                          <a:solidFill>
                            <a:srgbClr val="000000"/>
                          </a:solidFill>
                          <a:effectLst/>
                          <a:latin typeface="Calibri"/>
                        </a:rPr>
                        <a:t>től </a:t>
                      </a:r>
                      <a:r>
                        <a:rPr lang="hu-HU" sz="2400" b="1" i="0" u="none" strike="noStrike" dirty="0" smtClean="0">
                          <a:solidFill>
                            <a:srgbClr val="000000"/>
                          </a:solidFill>
                          <a:effectLst/>
                          <a:latin typeface="Calibri"/>
                        </a:rPr>
                        <a:t>2017.09.15.-ig</a:t>
                      </a:r>
                      <a:endParaRPr lang="hu-HU" sz="2000" b="1" i="0" u="none" strike="noStrike" dirty="0">
                        <a:solidFill>
                          <a:srgbClr val="000000"/>
                        </a:solidFill>
                        <a:effectLst/>
                        <a:latin typeface="Calibri"/>
                      </a:endParaRPr>
                    </a:p>
                  </a:txBody>
                  <a:tcPr marL="10160" marR="1016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hMerge="1">
                  <a:txBody>
                    <a:bodyPr/>
                    <a:lstStyle/>
                    <a:p>
                      <a:endParaRPr lang="hu-HU"/>
                    </a:p>
                  </a:txBody>
                  <a:tcPr/>
                </a:tc>
                <a:tc>
                  <a:txBody>
                    <a:bodyPr/>
                    <a:lstStyle/>
                    <a:p>
                      <a:pPr algn="ctr" fontAlgn="b"/>
                      <a:r>
                        <a:rPr lang="hu-HU" sz="2000" b="0" i="0" u="none" strike="noStrike" dirty="0">
                          <a:solidFill>
                            <a:srgbClr val="000000"/>
                          </a:solidFill>
                          <a:effectLst>
                            <a:outerShdw blurRad="38100" dist="38100" dir="2700000" algn="tl">
                              <a:srgbClr val="000000">
                                <a:alpha val="43137"/>
                              </a:srgbClr>
                            </a:outerShdw>
                          </a:effectLst>
                          <a:latin typeface="Calibri"/>
                        </a:rPr>
                        <a:t>db</a:t>
                      </a:r>
                    </a:p>
                    <a:p>
                      <a:pPr algn="ctr" fontAlgn="b"/>
                      <a:r>
                        <a:rPr lang="hu-HU" sz="2000" b="0" i="0" u="none" strike="noStrike" dirty="0">
                          <a:solidFill>
                            <a:srgbClr val="000000"/>
                          </a:solidFill>
                          <a:effectLst>
                            <a:outerShdw blurRad="38100" dist="38100" dir="2700000" algn="tl">
                              <a:srgbClr val="000000">
                                <a:alpha val="43137"/>
                              </a:srgbClr>
                            </a:outerShdw>
                          </a:effectLst>
                          <a:latin typeface="Calibri"/>
                        </a:rPr>
                        <a:t>%</a:t>
                      </a:r>
                    </a:p>
                  </a:txBody>
                  <a:tcPr marL="10160" marR="1016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000" b="0" i="0" u="none" strike="noStrike" dirty="0">
                          <a:solidFill>
                            <a:srgbClr val="000000"/>
                          </a:solidFill>
                          <a:effectLst>
                            <a:outerShdw blurRad="38100" dist="38100" dir="2700000" algn="tl">
                              <a:srgbClr val="000000">
                                <a:alpha val="43137"/>
                              </a:srgbClr>
                            </a:outerShdw>
                          </a:effectLst>
                          <a:latin typeface="Calibri"/>
                        </a:rPr>
                        <a:t>db</a:t>
                      </a:r>
                    </a:p>
                    <a:p>
                      <a:pPr algn="ctr" fontAlgn="b"/>
                      <a:r>
                        <a:rPr lang="hu-HU" sz="2000" b="0" i="0" u="none" strike="noStrike" dirty="0">
                          <a:solidFill>
                            <a:srgbClr val="000000"/>
                          </a:solidFill>
                          <a:effectLst>
                            <a:outerShdw blurRad="38100" dist="38100" dir="2700000" algn="tl">
                              <a:srgbClr val="000000">
                                <a:alpha val="43137"/>
                              </a:srgbClr>
                            </a:outerShdw>
                          </a:effectLst>
                          <a:latin typeface="Calibri"/>
                        </a:rPr>
                        <a:t>%</a:t>
                      </a:r>
                    </a:p>
                  </a:txBody>
                  <a:tcPr marL="10160" marR="1016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hu-HU" sz="2000" b="0" i="0" u="none" strike="noStrike" dirty="0">
                          <a:solidFill>
                            <a:srgbClr val="000000"/>
                          </a:solidFill>
                          <a:effectLst>
                            <a:outerShdw blurRad="38100" dist="38100" dir="2700000" algn="tl">
                              <a:srgbClr val="000000">
                                <a:alpha val="43137"/>
                              </a:srgbClr>
                            </a:outerShdw>
                          </a:effectLst>
                          <a:latin typeface="Calibri"/>
                        </a:rPr>
                        <a:t>db</a:t>
                      </a:r>
                    </a:p>
                    <a:p>
                      <a:pPr algn="ctr" fontAlgn="b"/>
                      <a:r>
                        <a:rPr lang="hu-HU" sz="2000" b="0" i="0" u="none" strike="noStrike" dirty="0">
                          <a:solidFill>
                            <a:srgbClr val="000000"/>
                          </a:solidFill>
                          <a:effectLst>
                            <a:outerShdw blurRad="38100" dist="38100" dir="2700000" algn="tl">
                              <a:srgbClr val="000000">
                                <a:alpha val="43137"/>
                              </a:srgbClr>
                            </a:outerShdw>
                          </a:effectLst>
                          <a:latin typeface="Calibri"/>
                        </a:rPr>
                        <a:t>%</a:t>
                      </a:r>
                    </a:p>
                  </a:txBody>
                  <a:tcPr marL="10160" marR="1016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000" b="0" i="0" u="none" strike="noStrike" dirty="0">
                          <a:solidFill>
                            <a:srgbClr val="000000"/>
                          </a:solidFill>
                          <a:effectLst>
                            <a:outerShdw blurRad="38100" dist="38100" dir="2700000" algn="tl">
                              <a:srgbClr val="000000">
                                <a:alpha val="43137"/>
                              </a:srgbClr>
                            </a:outerShdw>
                          </a:effectLst>
                          <a:latin typeface="Calibri"/>
                        </a:rPr>
                        <a:t>db</a:t>
                      </a:r>
                    </a:p>
                    <a:p>
                      <a:pPr algn="ctr" fontAlgn="b"/>
                      <a:r>
                        <a:rPr lang="hu-HU" sz="2000" b="0" i="0" u="none" strike="noStrike" dirty="0">
                          <a:solidFill>
                            <a:srgbClr val="000000"/>
                          </a:solidFill>
                          <a:effectLst>
                            <a:outerShdw blurRad="38100" dist="38100" dir="2700000" algn="tl">
                              <a:srgbClr val="000000">
                                <a:alpha val="43137"/>
                              </a:srgbClr>
                            </a:outerShdw>
                          </a:effectLst>
                          <a:latin typeface="Calibri"/>
                        </a:rPr>
                        <a:t>%</a:t>
                      </a:r>
                    </a:p>
                  </a:txBody>
                  <a:tcPr marL="10160" marR="1016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hu-HU" sz="2000" b="0" i="0" u="none" strike="noStrike" dirty="0">
                          <a:solidFill>
                            <a:srgbClr val="000000"/>
                          </a:solidFill>
                          <a:effectLst>
                            <a:outerShdw blurRad="38100" dist="38100" dir="2700000" algn="tl">
                              <a:srgbClr val="000000">
                                <a:alpha val="43137"/>
                              </a:srgbClr>
                            </a:outerShdw>
                          </a:effectLst>
                          <a:latin typeface="Calibri"/>
                        </a:rPr>
                        <a:t>db</a:t>
                      </a:r>
                    </a:p>
                    <a:p>
                      <a:pPr algn="ctr" fontAlgn="b"/>
                      <a:r>
                        <a:rPr lang="hu-HU" sz="2000" b="0" i="0" u="none" strike="noStrike" dirty="0">
                          <a:solidFill>
                            <a:srgbClr val="000000"/>
                          </a:solidFill>
                          <a:effectLst>
                            <a:outerShdw blurRad="38100" dist="38100" dir="2700000" algn="tl">
                              <a:srgbClr val="000000">
                                <a:alpha val="43137"/>
                              </a:srgbClr>
                            </a:outerShdw>
                          </a:effectLst>
                          <a:latin typeface="Calibri"/>
                        </a:rPr>
                        <a:t>%</a:t>
                      </a:r>
                    </a:p>
                  </a:txBody>
                  <a:tcPr marL="10160" marR="1016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0972">
                <a:tc>
                  <a:txBody>
                    <a:bodyPr/>
                    <a:lstStyle/>
                    <a:p>
                      <a:pPr algn="ctr" fontAlgn="b"/>
                      <a:r>
                        <a:rPr lang="hu-HU" sz="3200" b="1" i="0" u="none" strike="noStrike" dirty="0" smtClean="0">
                          <a:solidFill>
                            <a:srgbClr val="000000"/>
                          </a:solidFill>
                          <a:effectLst>
                            <a:outerShdw blurRad="38100" dist="38100" dir="2700000" algn="tl">
                              <a:srgbClr val="000000">
                                <a:alpha val="43137"/>
                              </a:srgbClr>
                            </a:outerShdw>
                          </a:effectLst>
                          <a:latin typeface="Calibri"/>
                        </a:rPr>
                        <a:t>3.327</a:t>
                      </a:r>
                      <a:endParaRPr lang="hu-HU" sz="3200" b="1" i="0" u="none" strike="noStrike" dirty="0">
                        <a:solidFill>
                          <a:srgbClr val="000000"/>
                        </a:solidFill>
                        <a:effectLst>
                          <a:outerShdw blurRad="38100" dist="38100" dir="2700000" algn="tl">
                            <a:srgbClr val="000000">
                              <a:alpha val="43137"/>
                            </a:srgbClr>
                          </a:outerShdw>
                        </a:effectLst>
                        <a:latin typeface="Calibri"/>
                      </a:endParaRPr>
                    </a:p>
                  </a:txBody>
                  <a:tcPr marL="10160" marR="1016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2800" b="1" i="0" u="none" strike="noStrike" dirty="0" smtClean="0">
                          <a:solidFill>
                            <a:srgbClr val="000000"/>
                          </a:solidFill>
                          <a:effectLst>
                            <a:outerShdw blurRad="38100" dist="38100" dir="2700000" algn="tl">
                              <a:srgbClr val="000000">
                                <a:alpha val="43137"/>
                              </a:srgbClr>
                            </a:outerShdw>
                          </a:effectLst>
                          <a:latin typeface="Calibri"/>
                        </a:rPr>
                        <a:t>1.328.407</a:t>
                      </a:r>
                      <a:endParaRPr lang="hu-HU" sz="2800" b="1" i="0" u="none" strike="noStrike" dirty="0">
                        <a:solidFill>
                          <a:srgbClr val="000000"/>
                        </a:solidFill>
                        <a:effectLst>
                          <a:outerShdw blurRad="38100" dist="38100" dir="2700000" algn="tl">
                            <a:srgbClr val="000000">
                              <a:alpha val="43137"/>
                            </a:srgbClr>
                          </a:outerShdw>
                        </a:effectLst>
                        <a:latin typeface="Calibri"/>
                      </a:endParaRPr>
                    </a:p>
                  </a:txBody>
                  <a:tcPr marL="10160" marR="1016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2800" b="1" i="0" u="none" strike="noStrike" dirty="0" smtClean="0">
                          <a:solidFill>
                            <a:schemeClr val="tx1"/>
                          </a:solidFill>
                          <a:effectLst>
                            <a:outerShdw blurRad="38100" dist="38100" dir="2700000" algn="tl">
                              <a:srgbClr val="000000">
                                <a:alpha val="43137"/>
                              </a:srgbClr>
                            </a:outerShdw>
                          </a:effectLst>
                          <a:latin typeface="Calibri"/>
                        </a:rPr>
                        <a:t>249</a:t>
                      </a:r>
                      <a:endParaRPr lang="hu-HU" sz="2800" b="1" i="0" u="none" strike="noStrike" dirty="0">
                        <a:solidFill>
                          <a:schemeClr val="tx1"/>
                        </a:solidFill>
                        <a:effectLst>
                          <a:outerShdw blurRad="38100" dist="38100" dir="2700000" algn="tl">
                            <a:srgbClr val="000000">
                              <a:alpha val="43137"/>
                            </a:srgbClr>
                          </a:outerShdw>
                        </a:effectLst>
                        <a:latin typeface="Calibri"/>
                      </a:endParaRPr>
                    </a:p>
                    <a:p>
                      <a:pPr algn="ctr" fontAlgn="b"/>
                      <a:r>
                        <a:rPr lang="hu-HU" sz="2800" b="1" i="0" u="none" strike="noStrike" dirty="0" smtClean="0">
                          <a:solidFill>
                            <a:schemeClr val="tx1"/>
                          </a:solidFill>
                          <a:effectLst>
                            <a:outerShdw blurRad="38100" dist="38100" dir="2700000" algn="tl">
                              <a:srgbClr val="000000">
                                <a:alpha val="43137"/>
                              </a:srgbClr>
                            </a:outerShdw>
                          </a:effectLst>
                          <a:latin typeface="Calibri"/>
                        </a:rPr>
                        <a:t>(7,5)</a:t>
                      </a:r>
                      <a:endParaRPr lang="hu-HU" sz="2800" b="1" i="0" u="none" strike="noStrike" dirty="0">
                        <a:solidFill>
                          <a:schemeClr val="tx1"/>
                        </a:solidFill>
                        <a:effectLst>
                          <a:outerShdw blurRad="38100" dist="38100" dir="2700000" algn="tl">
                            <a:srgbClr val="000000">
                              <a:alpha val="43137"/>
                            </a:srgbClr>
                          </a:outerShdw>
                        </a:effectLst>
                        <a:latin typeface="Calibri"/>
                      </a:endParaRPr>
                    </a:p>
                  </a:txBody>
                  <a:tcPr marL="10160" marR="1016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2800" b="1" i="0" u="none" strike="noStrike" dirty="0" smtClean="0">
                          <a:solidFill>
                            <a:schemeClr val="tx1"/>
                          </a:solidFill>
                          <a:effectLst>
                            <a:outerShdw blurRad="38100" dist="38100" dir="2700000" algn="tl">
                              <a:srgbClr val="000000">
                                <a:alpha val="43137"/>
                              </a:srgbClr>
                            </a:outerShdw>
                          </a:effectLst>
                          <a:latin typeface="Calibri"/>
                        </a:rPr>
                        <a:t>585</a:t>
                      </a:r>
                      <a:endParaRPr lang="hu-HU" sz="2800" b="1" i="0" u="none" strike="noStrike" dirty="0">
                        <a:solidFill>
                          <a:schemeClr val="tx1"/>
                        </a:solidFill>
                        <a:effectLst>
                          <a:outerShdw blurRad="38100" dist="38100" dir="2700000" algn="tl">
                            <a:srgbClr val="000000">
                              <a:alpha val="43137"/>
                            </a:srgbClr>
                          </a:outerShdw>
                        </a:effectLst>
                        <a:latin typeface="Calibri"/>
                      </a:endParaRPr>
                    </a:p>
                    <a:p>
                      <a:pPr algn="ctr" fontAlgn="b"/>
                      <a:r>
                        <a:rPr lang="hu-HU" sz="2800" b="1" i="0" u="none" strike="noStrike" dirty="0" smtClean="0">
                          <a:solidFill>
                            <a:schemeClr val="tx1"/>
                          </a:solidFill>
                          <a:effectLst>
                            <a:outerShdw blurRad="38100" dist="38100" dir="2700000" algn="tl">
                              <a:srgbClr val="000000">
                                <a:alpha val="43137"/>
                              </a:srgbClr>
                            </a:outerShdw>
                          </a:effectLst>
                          <a:latin typeface="Calibri"/>
                        </a:rPr>
                        <a:t>(17,6)</a:t>
                      </a:r>
                      <a:endParaRPr lang="hu-HU" sz="2800" b="1" i="0" u="none" strike="noStrike" dirty="0">
                        <a:solidFill>
                          <a:schemeClr val="tx1"/>
                        </a:solidFill>
                        <a:effectLst>
                          <a:outerShdw blurRad="38100" dist="38100" dir="2700000" algn="tl">
                            <a:srgbClr val="000000">
                              <a:alpha val="43137"/>
                            </a:srgbClr>
                          </a:outerShdw>
                        </a:effectLst>
                        <a:latin typeface="Calibri"/>
                      </a:endParaRPr>
                    </a:p>
                  </a:txBody>
                  <a:tcPr marL="10160" marR="1016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b"/>
                      <a:r>
                        <a:rPr lang="hu-HU" sz="2800" b="1" i="0" u="none" strike="noStrike" dirty="0" smtClean="0">
                          <a:solidFill>
                            <a:schemeClr val="tx1"/>
                          </a:solidFill>
                          <a:effectLst>
                            <a:outerShdw blurRad="38100" dist="38100" dir="2700000" algn="tl">
                              <a:srgbClr val="000000">
                                <a:alpha val="43137"/>
                              </a:srgbClr>
                            </a:outerShdw>
                          </a:effectLst>
                          <a:latin typeface="Calibri"/>
                        </a:rPr>
                        <a:t>1.309</a:t>
                      </a:r>
                      <a:endParaRPr lang="hu-HU" sz="2800" b="1" i="0" u="none" strike="noStrike" dirty="0">
                        <a:solidFill>
                          <a:schemeClr val="tx1"/>
                        </a:solidFill>
                        <a:effectLst>
                          <a:outerShdw blurRad="38100" dist="38100" dir="2700000" algn="tl">
                            <a:srgbClr val="000000">
                              <a:alpha val="43137"/>
                            </a:srgbClr>
                          </a:outerShdw>
                        </a:effectLst>
                        <a:latin typeface="Calibri"/>
                      </a:endParaRPr>
                    </a:p>
                    <a:p>
                      <a:pPr algn="ctr" fontAlgn="b"/>
                      <a:r>
                        <a:rPr lang="hu-HU" sz="2800" b="1" i="0" u="none" strike="noStrike" dirty="0" smtClean="0">
                          <a:solidFill>
                            <a:schemeClr val="tx1"/>
                          </a:solidFill>
                          <a:effectLst>
                            <a:outerShdw blurRad="38100" dist="38100" dir="2700000" algn="tl">
                              <a:srgbClr val="000000">
                                <a:alpha val="43137"/>
                              </a:srgbClr>
                            </a:outerShdw>
                          </a:effectLst>
                          <a:latin typeface="Calibri"/>
                        </a:rPr>
                        <a:t>(39,3)</a:t>
                      </a:r>
                      <a:endParaRPr lang="hu-HU" sz="2800" b="1" i="0" u="none" strike="noStrike" dirty="0">
                        <a:solidFill>
                          <a:schemeClr val="tx1"/>
                        </a:solidFill>
                        <a:effectLst>
                          <a:outerShdw blurRad="38100" dist="38100" dir="2700000" algn="tl">
                            <a:srgbClr val="000000">
                              <a:alpha val="43137"/>
                            </a:srgbClr>
                          </a:outerShdw>
                        </a:effectLst>
                        <a:latin typeface="Calibri"/>
                      </a:endParaRPr>
                    </a:p>
                  </a:txBody>
                  <a:tcPr marL="10160" marR="1016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2800" b="1" i="0" u="none" strike="noStrike" dirty="0" smtClean="0">
                          <a:solidFill>
                            <a:schemeClr val="tx1"/>
                          </a:solidFill>
                          <a:effectLst>
                            <a:outerShdw blurRad="38100" dist="38100" dir="2700000" algn="tl">
                              <a:srgbClr val="000000">
                                <a:alpha val="43137"/>
                              </a:srgbClr>
                            </a:outerShdw>
                          </a:effectLst>
                          <a:latin typeface="Calibri"/>
                        </a:rPr>
                        <a:t>970</a:t>
                      </a:r>
                      <a:endParaRPr lang="hu-HU" sz="2800" b="1" i="0" u="none" strike="noStrike" dirty="0">
                        <a:solidFill>
                          <a:schemeClr val="tx1"/>
                        </a:solidFill>
                        <a:effectLst>
                          <a:outerShdw blurRad="38100" dist="38100" dir="2700000" algn="tl">
                            <a:srgbClr val="000000">
                              <a:alpha val="43137"/>
                            </a:srgbClr>
                          </a:outerShdw>
                        </a:effectLst>
                        <a:latin typeface="Calibri"/>
                      </a:endParaRPr>
                    </a:p>
                    <a:p>
                      <a:pPr algn="ctr" fontAlgn="b"/>
                      <a:r>
                        <a:rPr lang="hu-HU" sz="2800" b="1" i="0" u="none" strike="noStrike" dirty="0" smtClean="0">
                          <a:solidFill>
                            <a:schemeClr val="tx1"/>
                          </a:solidFill>
                          <a:effectLst>
                            <a:outerShdw blurRad="38100" dist="38100" dir="2700000" algn="tl">
                              <a:srgbClr val="000000">
                                <a:alpha val="43137"/>
                              </a:srgbClr>
                            </a:outerShdw>
                          </a:effectLst>
                          <a:latin typeface="Calibri"/>
                        </a:rPr>
                        <a:t>(29,2)</a:t>
                      </a:r>
                      <a:endParaRPr lang="hu-HU" sz="2800" b="1" i="0" u="none" strike="noStrike" dirty="0">
                        <a:solidFill>
                          <a:schemeClr val="tx1"/>
                        </a:solidFill>
                        <a:effectLst>
                          <a:outerShdw blurRad="38100" dist="38100" dir="2700000" algn="tl">
                            <a:srgbClr val="000000">
                              <a:alpha val="43137"/>
                            </a:srgbClr>
                          </a:outerShdw>
                        </a:effectLst>
                        <a:latin typeface="Calibri"/>
                      </a:endParaRPr>
                    </a:p>
                  </a:txBody>
                  <a:tcPr marL="10160" marR="1016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b"/>
                      <a:r>
                        <a:rPr lang="hu-HU" sz="2800" b="1" i="0" u="none" strike="noStrike" dirty="0" smtClean="0">
                          <a:solidFill>
                            <a:schemeClr val="tx1"/>
                          </a:solidFill>
                          <a:effectLst>
                            <a:outerShdw blurRad="38100" dist="38100" dir="2700000" algn="tl">
                              <a:srgbClr val="000000">
                                <a:alpha val="43137"/>
                              </a:srgbClr>
                            </a:outerShdw>
                          </a:effectLst>
                          <a:latin typeface="Calibri"/>
                        </a:rPr>
                        <a:t>214</a:t>
                      </a:r>
                      <a:endParaRPr lang="hu-HU" sz="2800" b="1" i="0" u="none" strike="noStrike" dirty="0">
                        <a:solidFill>
                          <a:schemeClr val="tx1"/>
                        </a:solidFill>
                        <a:effectLst>
                          <a:outerShdw blurRad="38100" dist="38100" dir="2700000" algn="tl">
                            <a:srgbClr val="000000">
                              <a:alpha val="43137"/>
                            </a:srgbClr>
                          </a:outerShdw>
                        </a:effectLst>
                        <a:latin typeface="Calibri"/>
                      </a:endParaRPr>
                    </a:p>
                    <a:p>
                      <a:pPr algn="ctr" fontAlgn="b"/>
                      <a:r>
                        <a:rPr lang="hu-HU" sz="2800" b="1" i="0" u="none" strike="noStrike" dirty="0" smtClean="0">
                          <a:solidFill>
                            <a:schemeClr val="tx1"/>
                          </a:solidFill>
                          <a:effectLst>
                            <a:outerShdw blurRad="38100" dist="38100" dir="2700000" algn="tl">
                              <a:srgbClr val="000000">
                                <a:alpha val="43137"/>
                              </a:srgbClr>
                            </a:outerShdw>
                          </a:effectLst>
                          <a:latin typeface="Calibri"/>
                        </a:rPr>
                        <a:t>(6,4)</a:t>
                      </a:r>
                      <a:endParaRPr lang="hu-HU" sz="2800" b="1" i="0" u="none" strike="noStrike" dirty="0">
                        <a:solidFill>
                          <a:schemeClr val="tx1"/>
                        </a:solidFill>
                        <a:effectLst>
                          <a:outerShdw blurRad="38100" dist="38100" dir="2700000" algn="tl">
                            <a:srgbClr val="000000">
                              <a:alpha val="43137"/>
                            </a:srgbClr>
                          </a:outerShdw>
                        </a:effectLst>
                        <a:latin typeface="Calibri"/>
                      </a:endParaRPr>
                    </a:p>
                  </a:txBody>
                  <a:tcPr marL="10160" marR="1016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9191" name="Szövegdoboz 6"/>
          <p:cNvSpPr txBox="1">
            <a:spLocks noChangeArrowheads="1"/>
          </p:cNvSpPr>
          <p:nvPr/>
        </p:nvSpPr>
        <p:spPr bwMode="auto">
          <a:xfrm>
            <a:off x="833438" y="4760913"/>
            <a:ext cx="8813800" cy="1016000"/>
          </a:xfrm>
          <a:prstGeom prst="rect">
            <a:avLst/>
          </a:prstGeom>
          <a:noFill/>
          <a:ln w="9525">
            <a:noFill/>
            <a:miter lim="800000"/>
            <a:headEnd/>
            <a:tailEnd/>
          </a:ln>
        </p:spPr>
        <p:txBody>
          <a:bodyPr>
            <a:spAutoFit/>
          </a:bodyPr>
          <a:lstStyle/>
          <a:p>
            <a:r>
              <a:rPr lang="hu-HU" sz="2000" b="1"/>
              <a:t>FELIR hiány (bejelentkezés a Felügy. Információs rendszerbe: 56%</a:t>
            </a:r>
          </a:p>
          <a:p>
            <a:r>
              <a:rPr lang="hu-HU" sz="2000" b="1"/>
              <a:t>Külön engedély hiány: 34 %</a:t>
            </a:r>
          </a:p>
          <a:p>
            <a:r>
              <a:rPr lang="hu-HU" sz="2000" b="1"/>
              <a:t>GHP-t nem ismeri: 42%</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ím 1"/>
          <p:cNvSpPr>
            <a:spLocks noGrp="1"/>
          </p:cNvSpPr>
          <p:nvPr>
            <p:ph type="title" idx="4294967295"/>
          </p:nvPr>
        </p:nvSpPr>
        <p:spPr>
          <a:xfrm>
            <a:off x="284163" y="115888"/>
            <a:ext cx="10728325" cy="1143000"/>
          </a:xfrm>
        </p:spPr>
        <p:txBody>
          <a:bodyPr/>
          <a:lstStyle/>
          <a:p>
            <a:pPr eaLnBrk="1" hangingPunct="1"/>
            <a:r>
              <a:rPr lang="hu-HU" altLang="hu-HU" sz="3200" b="1" smtClean="0">
                <a:solidFill>
                  <a:srgbClr val="FF0000"/>
                </a:solidFill>
              </a:rPr>
              <a:t>Főzőkonyha minősítések területi megoszlása 2017.09.15-ig </a:t>
            </a:r>
          </a:p>
        </p:txBody>
      </p:sp>
      <p:pic>
        <p:nvPicPr>
          <p:cNvPr id="50179" name="Picture 292" descr="1215900857patches"/>
          <p:cNvPicPr>
            <a:picLocks noChangeAspect="1" noChangeArrowheads="1"/>
          </p:cNvPicPr>
          <p:nvPr/>
        </p:nvPicPr>
        <p:blipFill>
          <a:blip r:embed="rId2" cstate="print"/>
          <a:srcRect/>
          <a:stretch>
            <a:fillRect/>
          </a:stretch>
        </p:blipFill>
        <p:spPr bwMode="auto">
          <a:xfrm>
            <a:off x="0" y="1196975"/>
            <a:ext cx="11161713" cy="5203825"/>
          </a:xfrm>
          <a:prstGeom prst="rect">
            <a:avLst/>
          </a:prstGeom>
          <a:noFill/>
          <a:ln w="9525">
            <a:noFill/>
            <a:miter lim="800000"/>
            <a:headEnd/>
            <a:tailEnd/>
          </a:ln>
        </p:spPr>
      </p:pic>
      <p:sp>
        <p:nvSpPr>
          <p:cNvPr id="17" name="Szövegdoboz 16"/>
          <p:cNvSpPr txBox="1"/>
          <p:nvPr/>
        </p:nvSpPr>
        <p:spPr>
          <a:xfrm>
            <a:off x="4751388" y="4581525"/>
            <a:ext cx="768350"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134</a:t>
            </a:r>
          </a:p>
        </p:txBody>
      </p:sp>
      <p:sp>
        <p:nvSpPr>
          <p:cNvPr id="18" name="Szövegdoboz 17"/>
          <p:cNvSpPr txBox="1"/>
          <p:nvPr/>
        </p:nvSpPr>
        <p:spPr>
          <a:xfrm>
            <a:off x="3600450" y="3573463"/>
            <a:ext cx="766763"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150</a:t>
            </a:r>
          </a:p>
        </p:txBody>
      </p:sp>
      <p:sp>
        <p:nvSpPr>
          <p:cNvPr id="19" name="Szövegdoboz 18"/>
          <p:cNvSpPr txBox="1"/>
          <p:nvPr/>
        </p:nvSpPr>
        <p:spPr>
          <a:xfrm>
            <a:off x="6288088" y="4581525"/>
            <a:ext cx="768350"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103</a:t>
            </a:r>
          </a:p>
        </p:txBody>
      </p:sp>
      <p:sp>
        <p:nvSpPr>
          <p:cNvPr id="20" name="Szövegdoboz 19"/>
          <p:cNvSpPr txBox="1"/>
          <p:nvPr/>
        </p:nvSpPr>
        <p:spPr>
          <a:xfrm>
            <a:off x="3216275" y="4508500"/>
            <a:ext cx="766763"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107</a:t>
            </a:r>
          </a:p>
        </p:txBody>
      </p:sp>
      <p:sp>
        <p:nvSpPr>
          <p:cNvPr id="21" name="Szövegdoboz 20"/>
          <p:cNvSpPr txBox="1"/>
          <p:nvPr/>
        </p:nvSpPr>
        <p:spPr>
          <a:xfrm>
            <a:off x="2640013" y="5445125"/>
            <a:ext cx="768350"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153</a:t>
            </a:r>
          </a:p>
        </p:txBody>
      </p:sp>
      <p:sp>
        <p:nvSpPr>
          <p:cNvPr id="50185" name="Szövegdoboz 21"/>
          <p:cNvSpPr txBox="1">
            <a:spLocks noChangeArrowheads="1"/>
          </p:cNvSpPr>
          <p:nvPr/>
        </p:nvSpPr>
        <p:spPr bwMode="auto">
          <a:xfrm>
            <a:off x="5040313" y="3141663"/>
            <a:ext cx="960437" cy="400050"/>
          </a:xfrm>
          <a:prstGeom prst="rect">
            <a:avLst/>
          </a:prstGeom>
          <a:noFill/>
          <a:ln w="9525">
            <a:noFill/>
            <a:miter lim="800000"/>
            <a:headEnd/>
            <a:tailEnd/>
          </a:ln>
        </p:spPr>
        <p:txBody>
          <a:bodyPr>
            <a:spAutoFit/>
          </a:bodyPr>
          <a:lstStyle/>
          <a:p>
            <a:r>
              <a:rPr lang="hu-HU" sz="2000" b="1"/>
              <a:t>281</a:t>
            </a:r>
          </a:p>
        </p:txBody>
      </p:sp>
      <p:sp>
        <p:nvSpPr>
          <p:cNvPr id="23" name="Szövegdoboz 22"/>
          <p:cNvSpPr txBox="1"/>
          <p:nvPr/>
        </p:nvSpPr>
        <p:spPr>
          <a:xfrm>
            <a:off x="8016875" y="2997200"/>
            <a:ext cx="1055688"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202</a:t>
            </a:r>
          </a:p>
        </p:txBody>
      </p:sp>
      <p:sp>
        <p:nvSpPr>
          <p:cNvPr id="24" name="Szövegdoboz 23"/>
          <p:cNvSpPr txBox="1"/>
          <p:nvPr/>
        </p:nvSpPr>
        <p:spPr>
          <a:xfrm>
            <a:off x="6480175" y="3357563"/>
            <a:ext cx="960438"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112</a:t>
            </a:r>
          </a:p>
        </p:txBody>
      </p:sp>
      <p:sp>
        <p:nvSpPr>
          <p:cNvPr id="25" name="Szövegdoboz 24"/>
          <p:cNvSpPr txBox="1"/>
          <p:nvPr/>
        </p:nvSpPr>
        <p:spPr>
          <a:xfrm>
            <a:off x="7632700" y="4149725"/>
            <a:ext cx="1062038"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110</a:t>
            </a:r>
          </a:p>
        </p:txBody>
      </p:sp>
      <p:sp>
        <p:nvSpPr>
          <p:cNvPr id="26" name="Szövegdoboz 25"/>
          <p:cNvSpPr txBox="1"/>
          <p:nvPr/>
        </p:nvSpPr>
        <p:spPr>
          <a:xfrm>
            <a:off x="7343775" y="1412875"/>
            <a:ext cx="960438"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346</a:t>
            </a:r>
          </a:p>
        </p:txBody>
      </p:sp>
      <p:sp>
        <p:nvSpPr>
          <p:cNvPr id="27" name="Szövegdoboz 26"/>
          <p:cNvSpPr txBox="1"/>
          <p:nvPr/>
        </p:nvSpPr>
        <p:spPr>
          <a:xfrm>
            <a:off x="9359900" y="1773238"/>
            <a:ext cx="1057275"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326</a:t>
            </a:r>
          </a:p>
        </p:txBody>
      </p:sp>
      <p:sp>
        <p:nvSpPr>
          <p:cNvPr id="28" name="Szövegdoboz 27"/>
          <p:cNvSpPr txBox="1"/>
          <p:nvPr/>
        </p:nvSpPr>
        <p:spPr>
          <a:xfrm>
            <a:off x="2159000" y="3357563"/>
            <a:ext cx="768350"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157</a:t>
            </a:r>
          </a:p>
        </p:txBody>
      </p:sp>
      <p:sp>
        <p:nvSpPr>
          <p:cNvPr id="29" name="Szövegdoboz 28"/>
          <p:cNvSpPr txBox="1"/>
          <p:nvPr/>
        </p:nvSpPr>
        <p:spPr>
          <a:xfrm>
            <a:off x="1103313" y="4581525"/>
            <a:ext cx="960437"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111</a:t>
            </a:r>
          </a:p>
        </p:txBody>
      </p:sp>
      <p:sp>
        <p:nvSpPr>
          <p:cNvPr id="30" name="Szövegdoboz 29"/>
          <p:cNvSpPr txBox="1"/>
          <p:nvPr/>
        </p:nvSpPr>
        <p:spPr>
          <a:xfrm>
            <a:off x="2255838" y="4437063"/>
            <a:ext cx="768350"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144</a:t>
            </a:r>
          </a:p>
        </p:txBody>
      </p:sp>
      <p:sp>
        <p:nvSpPr>
          <p:cNvPr id="31" name="Szövegdoboz 30"/>
          <p:cNvSpPr txBox="1"/>
          <p:nvPr/>
        </p:nvSpPr>
        <p:spPr>
          <a:xfrm>
            <a:off x="1008063" y="3357563"/>
            <a:ext cx="766762" cy="368300"/>
          </a:xfrm>
          <a:prstGeom prst="rect">
            <a:avLst/>
          </a:prstGeom>
          <a:noFill/>
        </p:spPr>
        <p:txBody>
          <a:bodyPr>
            <a:spAutoFit/>
          </a:bodyPr>
          <a:lstStyle/>
          <a:p>
            <a:pPr>
              <a:defRPr/>
            </a:pPr>
            <a:r>
              <a:rPr lang="hu-HU" b="1" dirty="0">
                <a:effectLst>
                  <a:outerShdw blurRad="38100" dist="38100" dir="2700000" algn="tl">
                    <a:srgbClr val="000000">
                      <a:alpha val="43137"/>
                    </a:srgbClr>
                  </a:outerShdw>
                </a:effectLst>
              </a:rPr>
              <a:t>100</a:t>
            </a:r>
          </a:p>
        </p:txBody>
      </p:sp>
      <p:sp>
        <p:nvSpPr>
          <p:cNvPr id="32" name="Szövegdoboz 31"/>
          <p:cNvSpPr txBox="1"/>
          <p:nvPr/>
        </p:nvSpPr>
        <p:spPr>
          <a:xfrm>
            <a:off x="1679575" y="2420938"/>
            <a:ext cx="768350" cy="369887"/>
          </a:xfrm>
          <a:prstGeom prst="rect">
            <a:avLst/>
          </a:prstGeom>
          <a:noFill/>
        </p:spPr>
        <p:txBody>
          <a:bodyPr>
            <a:spAutoFit/>
          </a:bodyPr>
          <a:lstStyle/>
          <a:p>
            <a:pPr>
              <a:defRPr/>
            </a:pPr>
            <a:r>
              <a:rPr lang="hu-HU" b="1" dirty="0">
                <a:effectLst>
                  <a:outerShdw blurRad="38100" dist="38100" dir="2700000" algn="tl">
                    <a:srgbClr val="000000">
                      <a:alpha val="43137"/>
                    </a:srgbClr>
                  </a:outerShdw>
                </a:effectLst>
              </a:rPr>
              <a:t>157</a:t>
            </a:r>
          </a:p>
        </p:txBody>
      </p:sp>
      <p:sp>
        <p:nvSpPr>
          <p:cNvPr id="33" name="Szövegdoboz 32"/>
          <p:cNvSpPr txBox="1"/>
          <p:nvPr/>
        </p:nvSpPr>
        <p:spPr>
          <a:xfrm>
            <a:off x="4079875" y="1268413"/>
            <a:ext cx="960438"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300</a:t>
            </a:r>
          </a:p>
        </p:txBody>
      </p:sp>
      <p:sp>
        <p:nvSpPr>
          <p:cNvPr id="34" name="Szövegdoboz 33"/>
          <p:cNvSpPr txBox="1"/>
          <p:nvPr/>
        </p:nvSpPr>
        <p:spPr>
          <a:xfrm>
            <a:off x="3024188" y="2708275"/>
            <a:ext cx="768350"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100</a:t>
            </a:r>
          </a:p>
        </p:txBody>
      </p:sp>
      <p:sp>
        <p:nvSpPr>
          <p:cNvPr id="35" name="Szövegdoboz 34"/>
          <p:cNvSpPr txBox="1"/>
          <p:nvPr/>
        </p:nvSpPr>
        <p:spPr>
          <a:xfrm>
            <a:off x="6288088" y="2349500"/>
            <a:ext cx="768350"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131</a:t>
            </a:r>
          </a:p>
        </p:txBody>
      </p:sp>
      <p:sp>
        <p:nvSpPr>
          <p:cNvPr id="36" name="Szövegdoboz 35"/>
          <p:cNvSpPr txBox="1"/>
          <p:nvPr/>
        </p:nvSpPr>
        <p:spPr>
          <a:xfrm>
            <a:off x="5327650" y="1989138"/>
            <a:ext cx="768350"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103</a:t>
            </a:r>
          </a:p>
        </p:txBody>
      </p:sp>
      <p:sp>
        <p:nvSpPr>
          <p:cNvPr id="37" name="Szövegdoboz 36"/>
          <p:cNvSpPr txBox="1"/>
          <p:nvPr/>
        </p:nvSpPr>
        <p:spPr>
          <a:xfrm>
            <a:off x="2640013" y="5732463"/>
            <a:ext cx="863600" cy="523875"/>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15</a:t>
            </a:r>
          </a:p>
        </p:txBody>
      </p:sp>
      <p:sp>
        <p:nvSpPr>
          <p:cNvPr id="38" name="Szövegdoboz 37"/>
          <p:cNvSpPr txBox="1"/>
          <p:nvPr/>
        </p:nvSpPr>
        <p:spPr>
          <a:xfrm>
            <a:off x="4751388" y="4868863"/>
            <a:ext cx="865187" cy="523875"/>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4</a:t>
            </a:r>
          </a:p>
        </p:txBody>
      </p:sp>
      <p:sp>
        <p:nvSpPr>
          <p:cNvPr id="39" name="Szövegdoboz 38"/>
          <p:cNvSpPr txBox="1"/>
          <p:nvPr/>
        </p:nvSpPr>
        <p:spPr>
          <a:xfrm>
            <a:off x="7824788" y="4437063"/>
            <a:ext cx="863600" cy="523875"/>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12</a:t>
            </a:r>
          </a:p>
        </p:txBody>
      </p:sp>
      <p:sp>
        <p:nvSpPr>
          <p:cNvPr id="40" name="Szövegdoboz 39"/>
          <p:cNvSpPr txBox="1"/>
          <p:nvPr/>
        </p:nvSpPr>
        <p:spPr>
          <a:xfrm>
            <a:off x="2063750" y="4797425"/>
            <a:ext cx="863600" cy="522288"/>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8</a:t>
            </a:r>
          </a:p>
        </p:txBody>
      </p:sp>
      <p:sp>
        <p:nvSpPr>
          <p:cNvPr id="41" name="Szövegdoboz 40"/>
          <p:cNvSpPr txBox="1"/>
          <p:nvPr/>
        </p:nvSpPr>
        <p:spPr>
          <a:xfrm>
            <a:off x="5135563" y="3500438"/>
            <a:ext cx="865187" cy="523875"/>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32</a:t>
            </a:r>
          </a:p>
        </p:txBody>
      </p:sp>
      <p:sp>
        <p:nvSpPr>
          <p:cNvPr id="42" name="Szövegdoboz 41"/>
          <p:cNvSpPr txBox="1"/>
          <p:nvPr/>
        </p:nvSpPr>
        <p:spPr>
          <a:xfrm>
            <a:off x="1679575" y="2636838"/>
            <a:ext cx="863600" cy="523875"/>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7</a:t>
            </a:r>
          </a:p>
        </p:txBody>
      </p:sp>
      <p:sp>
        <p:nvSpPr>
          <p:cNvPr id="43" name="Szövegdoboz 42"/>
          <p:cNvSpPr txBox="1"/>
          <p:nvPr/>
        </p:nvSpPr>
        <p:spPr>
          <a:xfrm>
            <a:off x="3695700" y="3933825"/>
            <a:ext cx="863600" cy="522288"/>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7</a:t>
            </a:r>
          </a:p>
        </p:txBody>
      </p:sp>
      <p:sp>
        <p:nvSpPr>
          <p:cNvPr id="44" name="Szövegdoboz 43"/>
          <p:cNvSpPr txBox="1"/>
          <p:nvPr/>
        </p:nvSpPr>
        <p:spPr>
          <a:xfrm>
            <a:off x="6191250" y="4941888"/>
            <a:ext cx="865188" cy="522287"/>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8</a:t>
            </a:r>
          </a:p>
        </p:txBody>
      </p:sp>
      <p:sp>
        <p:nvSpPr>
          <p:cNvPr id="45" name="Szövegdoboz 44"/>
          <p:cNvSpPr txBox="1"/>
          <p:nvPr/>
        </p:nvSpPr>
        <p:spPr>
          <a:xfrm>
            <a:off x="3983038" y="1557338"/>
            <a:ext cx="865187" cy="522287"/>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30</a:t>
            </a:r>
          </a:p>
        </p:txBody>
      </p:sp>
      <p:sp>
        <p:nvSpPr>
          <p:cNvPr id="46" name="Szövegdoboz 45"/>
          <p:cNvSpPr txBox="1"/>
          <p:nvPr/>
        </p:nvSpPr>
        <p:spPr>
          <a:xfrm>
            <a:off x="7727950" y="1773238"/>
            <a:ext cx="863600" cy="522287"/>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2</a:t>
            </a:r>
          </a:p>
        </p:txBody>
      </p:sp>
      <p:sp>
        <p:nvSpPr>
          <p:cNvPr id="47" name="Szövegdoboz 46"/>
          <p:cNvSpPr txBox="1"/>
          <p:nvPr/>
        </p:nvSpPr>
        <p:spPr>
          <a:xfrm>
            <a:off x="5040313" y="2276475"/>
            <a:ext cx="863600" cy="523875"/>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12</a:t>
            </a:r>
          </a:p>
        </p:txBody>
      </p:sp>
      <p:sp>
        <p:nvSpPr>
          <p:cNvPr id="48" name="Szövegdoboz 47"/>
          <p:cNvSpPr txBox="1"/>
          <p:nvPr/>
        </p:nvSpPr>
        <p:spPr>
          <a:xfrm>
            <a:off x="3503613" y="2708275"/>
            <a:ext cx="863600" cy="523875"/>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15</a:t>
            </a:r>
          </a:p>
        </p:txBody>
      </p:sp>
      <p:sp>
        <p:nvSpPr>
          <p:cNvPr id="49" name="Szövegdoboz 48"/>
          <p:cNvSpPr txBox="1"/>
          <p:nvPr/>
        </p:nvSpPr>
        <p:spPr>
          <a:xfrm>
            <a:off x="6959600" y="3357563"/>
            <a:ext cx="865188" cy="522287"/>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13</a:t>
            </a:r>
          </a:p>
        </p:txBody>
      </p:sp>
      <p:sp>
        <p:nvSpPr>
          <p:cNvPr id="50" name="Szövegdoboz 49"/>
          <p:cNvSpPr txBox="1"/>
          <p:nvPr/>
        </p:nvSpPr>
        <p:spPr>
          <a:xfrm>
            <a:off x="6191250" y="2565400"/>
            <a:ext cx="865188" cy="522288"/>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0</a:t>
            </a:r>
          </a:p>
        </p:txBody>
      </p:sp>
      <p:sp>
        <p:nvSpPr>
          <p:cNvPr id="51" name="Szövegdoboz 50"/>
          <p:cNvSpPr txBox="1"/>
          <p:nvPr/>
        </p:nvSpPr>
        <p:spPr>
          <a:xfrm>
            <a:off x="8304213" y="3284538"/>
            <a:ext cx="863600" cy="523875"/>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14</a:t>
            </a:r>
          </a:p>
        </p:txBody>
      </p:sp>
      <p:sp>
        <p:nvSpPr>
          <p:cNvPr id="52" name="Szövegdoboz 51"/>
          <p:cNvSpPr txBox="1"/>
          <p:nvPr/>
        </p:nvSpPr>
        <p:spPr>
          <a:xfrm>
            <a:off x="461963" y="3375025"/>
            <a:ext cx="863600" cy="523875"/>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12</a:t>
            </a:r>
          </a:p>
        </p:txBody>
      </p:sp>
      <p:sp>
        <p:nvSpPr>
          <p:cNvPr id="53" name="Szövegdoboz 52"/>
          <p:cNvSpPr txBox="1"/>
          <p:nvPr/>
        </p:nvSpPr>
        <p:spPr>
          <a:xfrm>
            <a:off x="3503613" y="4797425"/>
            <a:ext cx="863600" cy="522288"/>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7</a:t>
            </a:r>
          </a:p>
        </p:txBody>
      </p:sp>
      <p:sp>
        <p:nvSpPr>
          <p:cNvPr id="54" name="Szövegdoboz 53"/>
          <p:cNvSpPr txBox="1"/>
          <p:nvPr/>
        </p:nvSpPr>
        <p:spPr>
          <a:xfrm>
            <a:off x="9551988" y="2133600"/>
            <a:ext cx="865187" cy="522288"/>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7</a:t>
            </a:r>
          </a:p>
        </p:txBody>
      </p:sp>
      <p:sp>
        <p:nvSpPr>
          <p:cNvPr id="56" name="Szövegdoboz 55"/>
          <p:cNvSpPr txBox="1"/>
          <p:nvPr/>
        </p:nvSpPr>
        <p:spPr>
          <a:xfrm>
            <a:off x="719138" y="4508500"/>
            <a:ext cx="863600" cy="523875"/>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8</a:t>
            </a:r>
          </a:p>
        </p:txBody>
      </p:sp>
      <p:sp>
        <p:nvSpPr>
          <p:cNvPr id="57" name="Szövegdoboz 56"/>
          <p:cNvSpPr txBox="1"/>
          <p:nvPr/>
        </p:nvSpPr>
        <p:spPr>
          <a:xfrm>
            <a:off x="1966913" y="3716338"/>
            <a:ext cx="865187" cy="523875"/>
          </a:xfrm>
          <a:prstGeom prst="rect">
            <a:avLst/>
          </a:prstGeom>
          <a:noFill/>
        </p:spPr>
        <p:txBody>
          <a:bodyPr>
            <a:spAutoFit/>
          </a:bodyPr>
          <a:lstStyle/>
          <a:p>
            <a:pPr>
              <a:defRPr/>
            </a:pPr>
            <a:r>
              <a:rPr lang="hu-HU" sz="2800" b="1" dirty="0">
                <a:solidFill>
                  <a:srgbClr val="3122F2"/>
                </a:solidFill>
                <a:effectLst>
                  <a:outerShdw blurRad="38100" dist="38100" dir="2700000" algn="tl">
                    <a:srgbClr val="000000">
                      <a:alpha val="43137"/>
                    </a:srgbClr>
                  </a:outerShdw>
                </a:effectLst>
              </a:rPr>
              <a:t>1</a:t>
            </a:r>
          </a:p>
        </p:txBody>
      </p:sp>
      <p:cxnSp>
        <p:nvCxnSpPr>
          <p:cNvPr id="59" name="Egyenes összekötő 58"/>
          <p:cNvCxnSpPr/>
          <p:nvPr/>
        </p:nvCxnSpPr>
        <p:spPr>
          <a:xfrm rot="16200000" flipV="1">
            <a:off x="3971926" y="2241550"/>
            <a:ext cx="1655762" cy="2873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Szövegdoboz 59"/>
          <p:cNvSpPr txBox="1"/>
          <p:nvPr/>
        </p:nvSpPr>
        <p:spPr>
          <a:xfrm>
            <a:off x="8867775" y="4760913"/>
            <a:ext cx="2962275" cy="1200150"/>
          </a:xfrm>
          <a:prstGeom prst="rect">
            <a:avLst/>
          </a:prstGeom>
          <a:noFill/>
        </p:spPr>
        <p:txBody>
          <a:bodyPr>
            <a:spAutoFit/>
          </a:bodyPr>
          <a:lstStyle/>
          <a:p>
            <a:pPr>
              <a:defRPr/>
            </a:pPr>
            <a:r>
              <a:rPr lang="hu-HU" sz="2400" b="1" dirty="0">
                <a:solidFill>
                  <a:srgbClr val="3122F2"/>
                </a:solidFill>
                <a:effectLst>
                  <a:outerShdw blurRad="38100" dist="38100" dir="2700000" algn="tl">
                    <a:srgbClr val="000000">
                      <a:alpha val="43137"/>
                    </a:srgbClr>
                  </a:outerShdw>
                </a:effectLst>
              </a:rPr>
              <a:t>Jeles 214 db 6,4%</a:t>
            </a:r>
          </a:p>
          <a:p>
            <a:pPr>
              <a:defRPr/>
            </a:pPr>
            <a:r>
              <a:rPr lang="hu-HU" sz="2400" b="1" dirty="0">
                <a:solidFill>
                  <a:srgbClr val="3122F2"/>
                </a:solidFill>
                <a:effectLst>
                  <a:outerShdw blurRad="38100" dist="38100" dir="2700000" algn="tl">
                    <a:srgbClr val="000000">
                      <a:alpha val="43137"/>
                    </a:srgbClr>
                  </a:outerShdw>
                </a:effectLst>
              </a:rPr>
              <a:t>Összes 3.327db</a:t>
            </a:r>
          </a:p>
          <a:p>
            <a:pPr>
              <a:defRPr/>
            </a:pPr>
            <a:r>
              <a:rPr lang="hu-HU" sz="2400" b="1" dirty="0">
                <a:solidFill>
                  <a:srgbClr val="3122F2"/>
                </a:solidFill>
                <a:effectLst>
                  <a:outerShdw blurRad="38100" dist="38100" dir="2700000" algn="tl">
                    <a:srgbClr val="000000">
                      <a:alpha val="43137"/>
                    </a:srgbClr>
                  </a:outerShdw>
                </a:effectLst>
              </a:rPr>
              <a:t>Fogyasztók 11,5 %</a:t>
            </a:r>
          </a:p>
        </p:txBody>
      </p:sp>
      <p:sp>
        <p:nvSpPr>
          <p:cNvPr id="55" name="Szövegdoboz 54"/>
          <p:cNvSpPr txBox="1"/>
          <p:nvPr/>
        </p:nvSpPr>
        <p:spPr>
          <a:xfrm>
            <a:off x="10582275" y="3025775"/>
            <a:ext cx="1344613" cy="1570038"/>
          </a:xfrm>
          <a:prstGeom prst="rect">
            <a:avLst/>
          </a:prstGeom>
          <a:noFill/>
        </p:spPr>
        <p:txBody>
          <a:bodyPr>
            <a:spAutoFit/>
          </a:bodyPr>
          <a:lstStyle/>
          <a:p>
            <a:pPr>
              <a:defRPr/>
            </a:pPr>
            <a:r>
              <a:rPr lang="hu-HU" sz="9600" b="1" dirty="0">
                <a:solidFill>
                  <a:srgbClr val="FF0000"/>
                </a:solidFill>
                <a:effectLst>
                  <a:outerShdw blurRad="38100" dist="38100" dir="2700000" algn="tl">
                    <a:srgbClr val="000000">
                      <a:alpha val="43137"/>
                    </a:srgbClr>
                  </a:outerShdw>
                </a:effectLst>
              </a:rPr>
              <a:t>5</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ím 1"/>
          <p:cNvSpPr>
            <a:spLocks noGrp="1"/>
          </p:cNvSpPr>
          <p:nvPr>
            <p:ph type="title" idx="4294967295"/>
          </p:nvPr>
        </p:nvSpPr>
        <p:spPr>
          <a:xfrm>
            <a:off x="352425" y="238125"/>
            <a:ext cx="11131550" cy="1143000"/>
          </a:xfrm>
        </p:spPr>
        <p:txBody>
          <a:bodyPr/>
          <a:lstStyle/>
          <a:p>
            <a:pPr eaLnBrk="1" hangingPunct="1"/>
            <a:r>
              <a:rPr lang="hu-HU" altLang="hu-HU" sz="3200" b="1" smtClean="0">
                <a:solidFill>
                  <a:srgbClr val="FF0000"/>
                </a:solidFill>
              </a:rPr>
              <a:t>Főzőkonyha minősítések területi megoszlása 2017.09.15.-ig </a:t>
            </a:r>
          </a:p>
        </p:txBody>
      </p:sp>
      <p:pic>
        <p:nvPicPr>
          <p:cNvPr id="51203" name="Picture 292" descr="1215900857patches"/>
          <p:cNvPicPr>
            <a:picLocks noChangeAspect="1" noChangeArrowheads="1"/>
          </p:cNvPicPr>
          <p:nvPr/>
        </p:nvPicPr>
        <p:blipFill>
          <a:blip r:embed="rId2" cstate="print"/>
          <a:srcRect/>
          <a:stretch>
            <a:fillRect/>
          </a:stretch>
        </p:blipFill>
        <p:spPr bwMode="auto">
          <a:xfrm>
            <a:off x="0" y="1130300"/>
            <a:ext cx="11161713" cy="5202238"/>
          </a:xfrm>
          <a:prstGeom prst="rect">
            <a:avLst/>
          </a:prstGeom>
          <a:noFill/>
          <a:ln w="9525">
            <a:noFill/>
            <a:miter lim="800000"/>
            <a:headEnd/>
            <a:tailEnd/>
          </a:ln>
        </p:spPr>
      </p:pic>
      <p:sp>
        <p:nvSpPr>
          <p:cNvPr id="17" name="Szövegdoboz 16"/>
          <p:cNvSpPr txBox="1"/>
          <p:nvPr/>
        </p:nvSpPr>
        <p:spPr>
          <a:xfrm>
            <a:off x="4751388" y="4581525"/>
            <a:ext cx="768350"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134</a:t>
            </a:r>
          </a:p>
        </p:txBody>
      </p:sp>
      <p:sp>
        <p:nvSpPr>
          <p:cNvPr id="18" name="Szövegdoboz 17"/>
          <p:cNvSpPr txBox="1"/>
          <p:nvPr/>
        </p:nvSpPr>
        <p:spPr>
          <a:xfrm>
            <a:off x="3613150" y="3465513"/>
            <a:ext cx="768350"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150</a:t>
            </a:r>
          </a:p>
        </p:txBody>
      </p:sp>
      <p:sp>
        <p:nvSpPr>
          <p:cNvPr id="19" name="Szövegdoboz 18"/>
          <p:cNvSpPr txBox="1"/>
          <p:nvPr/>
        </p:nvSpPr>
        <p:spPr>
          <a:xfrm>
            <a:off x="6288088" y="4581525"/>
            <a:ext cx="768350"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103</a:t>
            </a:r>
          </a:p>
        </p:txBody>
      </p:sp>
      <p:sp>
        <p:nvSpPr>
          <p:cNvPr id="20" name="Szövegdoboz 19"/>
          <p:cNvSpPr txBox="1"/>
          <p:nvPr/>
        </p:nvSpPr>
        <p:spPr>
          <a:xfrm>
            <a:off x="3216275" y="4508500"/>
            <a:ext cx="766763"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107</a:t>
            </a:r>
          </a:p>
        </p:txBody>
      </p:sp>
      <p:sp>
        <p:nvSpPr>
          <p:cNvPr id="21" name="Szövegdoboz 20"/>
          <p:cNvSpPr txBox="1"/>
          <p:nvPr/>
        </p:nvSpPr>
        <p:spPr>
          <a:xfrm>
            <a:off x="2640013" y="5445125"/>
            <a:ext cx="768350"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153</a:t>
            </a:r>
          </a:p>
        </p:txBody>
      </p:sp>
      <p:sp>
        <p:nvSpPr>
          <p:cNvPr id="51209" name="Szövegdoboz 21"/>
          <p:cNvSpPr txBox="1">
            <a:spLocks noChangeArrowheads="1"/>
          </p:cNvSpPr>
          <p:nvPr/>
        </p:nvSpPr>
        <p:spPr bwMode="auto">
          <a:xfrm>
            <a:off x="5040313" y="3141663"/>
            <a:ext cx="960437" cy="400050"/>
          </a:xfrm>
          <a:prstGeom prst="rect">
            <a:avLst/>
          </a:prstGeom>
          <a:noFill/>
          <a:ln w="9525">
            <a:noFill/>
            <a:miter lim="800000"/>
            <a:headEnd/>
            <a:tailEnd/>
          </a:ln>
        </p:spPr>
        <p:txBody>
          <a:bodyPr>
            <a:spAutoFit/>
          </a:bodyPr>
          <a:lstStyle/>
          <a:p>
            <a:r>
              <a:rPr lang="hu-HU" sz="2000" b="1"/>
              <a:t>281</a:t>
            </a:r>
          </a:p>
        </p:txBody>
      </p:sp>
      <p:sp>
        <p:nvSpPr>
          <p:cNvPr id="23" name="Szövegdoboz 22"/>
          <p:cNvSpPr txBox="1"/>
          <p:nvPr/>
        </p:nvSpPr>
        <p:spPr>
          <a:xfrm>
            <a:off x="8016875" y="2852738"/>
            <a:ext cx="1247775"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202</a:t>
            </a:r>
          </a:p>
        </p:txBody>
      </p:sp>
      <p:sp>
        <p:nvSpPr>
          <p:cNvPr id="24" name="Szövegdoboz 23"/>
          <p:cNvSpPr txBox="1"/>
          <p:nvPr/>
        </p:nvSpPr>
        <p:spPr>
          <a:xfrm>
            <a:off x="6480175" y="3357563"/>
            <a:ext cx="960438"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112</a:t>
            </a:r>
          </a:p>
        </p:txBody>
      </p:sp>
      <p:sp>
        <p:nvSpPr>
          <p:cNvPr id="25" name="Szövegdoboz 24"/>
          <p:cNvSpPr txBox="1"/>
          <p:nvPr/>
        </p:nvSpPr>
        <p:spPr>
          <a:xfrm>
            <a:off x="7632700" y="4149725"/>
            <a:ext cx="1062038"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110</a:t>
            </a:r>
          </a:p>
        </p:txBody>
      </p:sp>
      <p:sp>
        <p:nvSpPr>
          <p:cNvPr id="26" name="Szövegdoboz 25"/>
          <p:cNvSpPr txBox="1"/>
          <p:nvPr/>
        </p:nvSpPr>
        <p:spPr>
          <a:xfrm>
            <a:off x="7343775" y="1412875"/>
            <a:ext cx="960438"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346</a:t>
            </a:r>
          </a:p>
        </p:txBody>
      </p:sp>
      <p:sp>
        <p:nvSpPr>
          <p:cNvPr id="27" name="Szövegdoboz 26"/>
          <p:cNvSpPr txBox="1"/>
          <p:nvPr/>
        </p:nvSpPr>
        <p:spPr>
          <a:xfrm>
            <a:off x="9359900" y="1773238"/>
            <a:ext cx="1057275"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326</a:t>
            </a:r>
          </a:p>
        </p:txBody>
      </p:sp>
      <p:sp>
        <p:nvSpPr>
          <p:cNvPr id="28" name="Szövegdoboz 27"/>
          <p:cNvSpPr txBox="1"/>
          <p:nvPr/>
        </p:nvSpPr>
        <p:spPr>
          <a:xfrm>
            <a:off x="2159000" y="3357563"/>
            <a:ext cx="768350"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157</a:t>
            </a:r>
          </a:p>
        </p:txBody>
      </p:sp>
      <p:sp>
        <p:nvSpPr>
          <p:cNvPr id="29" name="Szövegdoboz 28"/>
          <p:cNvSpPr txBox="1"/>
          <p:nvPr/>
        </p:nvSpPr>
        <p:spPr>
          <a:xfrm>
            <a:off x="1103313" y="4437063"/>
            <a:ext cx="768350"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111</a:t>
            </a:r>
          </a:p>
        </p:txBody>
      </p:sp>
      <p:sp>
        <p:nvSpPr>
          <p:cNvPr id="30" name="Szövegdoboz 29"/>
          <p:cNvSpPr txBox="1"/>
          <p:nvPr/>
        </p:nvSpPr>
        <p:spPr>
          <a:xfrm>
            <a:off x="2255838" y="4437063"/>
            <a:ext cx="768350"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144</a:t>
            </a:r>
          </a:p>
        </p:txBody>
      </p:sp>
      <p:sp>
        <p:nvSpPr>
          <p:cNvPr id="31" name="Szövegdoboz 30"/>
          <p:cNvSpPr txBox="1"/>
          <p:nvPr/>
        </p:nvSpPr>
        <p:spPr>
          <a:xfrm>
            <a:off x="1008063" y="3357563"/>
            <a:ext cx="766762" cy="368300"/>
          </a:xfrm>
          <a:prstGeom prst="rect">
            <a:avLst/>
          </a:prstGeom>
          <a:noFill/>
        </p:spPr>
        <p:txBody>
          <a:bodyPr>
            <a:spAutoFit/>
          </a:bodyPr>
          <a:lstStyle/>
          <a:p>
            <a:pPr>
              <a:defRPr/>
            </a:pPr>
            <a:r>
              <a:rPr lang="hu-HU" b="1" dirty="0">
                <a:effectLst>
                  <a:outerShdw blurRad="38100" dist="38100" dir="2700000" algn="tl">
                    <a:srgbClr val="000000">
                      <a:alpha val="43137"/>
                    </a:srgbClr>
                  </a:outerShdw>
                </a:effectLst>
              </a:rPr>
              <a:t>100</a:t>
            </a:r>
          </a:p>
        </p:txBody>
      </p:sp>
      <p:sp>
        <p:nvSpPr>
          <p:cNvPr id="32" name="Szövegdoboz 31"/>
          <p:cNvSpPr txBox="1"/>
          <p:nvPr/>
        </p:nvSpPr>
        <p:spPr>
          <a:xfrm>
            <a:off x="1679575" y="2420938"/>
            <a:ext cx="768350" cy="369887"/>
          </a:xfrm>
          <a:prstGeom prst="rect">
            <a:avLst/>
          </a:prstGeom>
          <a:noFill/>
        </p:spPr>
        <p:txBody>
          <a:bodyPr>
            <a:spAutoFit/>
          </a:bodyPr>
          <a:lstStyle/>
          <a:p>
            <a:pPr>
              <a:defRPr/>
            </a:pPr>
            <a:r>
              <a:rPr lang="hu-HU" b="1" dirty="0">
                <a:effectLst>
                  <a:outerShdw blurRad="38100" dist="38100" dir="2700000" algn="tl">
                    <a:srgbClr val="000000">
                      <a:alpha val="43137"/>
                    </a:srgbClr>
                  </a:outerShdw>
                </a:effectLst>
              </a:rPr>
              <a:t>157</a:t>
            </a:r>
          </a:p>
        </p:txBody>
      </p:sp>
      <p:sp>
        <p:nvSpPr>
          <p:cNvPr id="33" name="Szövegdoboz 32"/>
          <p:cNvSpPr txBox="1"/>
          <p:nvPr/>
        </p:nvSpPr>
        <p:spPr>
          <a:xfrm>
            <a:off x="4079875" y="1268413"/>
            <a:ext cx="960438"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300</a:t>
            </a:r>
          </a:p>
        </p:txBody>
      </p:sp>
      <p:sp>
        <p:nvSpPr>
          <p:cNvPr id="34" name="Szövegdoboz 33"/>
          <p:cNvSpPr txBox="1"/>
          <p:nvPr/>
        </p:nvSpPr>
        <p:spPr>
          <a:xfrm>
            <a:off x="3024188" y="2708275"/>
            <a:ext cx="768350"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100</a:t>
            </a:r>
          </a:p>
        </p:txBody>
      </p:sp>
      <p:sp>
        <p:nvSpPr>
          <p:cNvPr id="35" name="Szövegdoboz 34"/>
          <p:cNvSpPr txBox="1"/>
          <p:nvPr/>
        </p:nvSpPr>
        <p:spPr>
          <a:xfrm>
            <a:off x="6288088" y="2349500"/>
            <a:ext cx="768350"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131</a:t>
            </a:r>
          </a:p>
        </p:txBody>
      </p:sp>
      <p:sp>
        <p:nvSpPr>
          <p:cNvPr id="36" name="Szövegdoboz 35"/>
          <p:cNvSpPr txBox="1"/>
          <p:nvPr/>
        </p:nvSpPr>
        <p:spPr>
          <a:xfrm>
            <a:off x="5327650" y="1989138"/>
            <a:ext cx="768350" cy="400050"/>
          </a:xfrm>
          <a:prstGeom prst="rect">
            <a:avLst/>
          </a:prstGeom>
          <a:noFill/>
        </p:spPr>
        <p:txBody>
          <a:bodyPr>
            <a:spAutoFit/>
          </a:bodyPr>
          <a:lstStyle/>
          <a:p>
            <a:pPr>
              <a:defRPr/>
            </a:pPr>
            <a:r>
              <a:rPr lang="hu-HU" sz="2000" b="1" dirty="0">
                <a:effectLst>
                  <a:outerShdw blurRad="38100" dist="38100" dir="2700000" algn="tl">
                    <a:srgbClr val="000000">
                      <a:alpha val="43137"/>
                    </a:srgbClr>
                  </a:outerShdw>
                </a:effectLst>
              </a:rPr>
              <a:t>103</a:t>
            </a:r>
          </a:p>
        </p:txBody>
      </p:sp>
      <p:sp>
        <p:nvSpPr>
          <p:cNvPr id="37" name="Szövegdoboz 36"/>
          <p:cNvSpPr txBox="1"/>
          <p:nvPr/>
        </p:nvSpPr>
        <p:spPr>
          <a:xfrm>
            <a:off x="2640013" y="5732463"/>
            <a:ext cx="863600" cy="523875"/>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3</a:t>
            </a:r>
          </a:p>
        </p:txBody>
      </p:sp>
      <p:sp>
        <p:nvSpPr>
          <p:cNvPr id="38" name="Szövegdoboz 37"/>
          <p:cNvSpPr txBox="1"/>
          <p:nvPr/>
        </p:nvSpPr>
        <p:spPr>
          <a:xfrm>
            <a:off x="4751388" y="4868863"/>
            <a:ext cx="865187" cy="523875"/>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8</a:t>
            </a:r>
          </a:p>
        </p:txBody>
      </p:sp>
      <p:sp>
        <p:nvSpPr>
          <p:cNvPr id="39" name="Szövegdoboz 38"/>
          <p:cNvSpPr txBox="1"/>
          <p:nvPr/>
        </p:nvSpPr>
        <p:spPr>
          <a:xfrm>
            <a:off x="7689850" y="4451350"/>
            <a:ext cx="863600" cy="522288"/>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6</a:t>
            </a:r>
          </a:p>
        </p:txBody>
      </p:sp>
      <p:sp>
        <p:nvSpPr>
          <p:cNvPr id="40" name="Szövegdoboz 39"/>
          <p:cNvSpPr txBox="1"/>
          <p:nvPr/>
        </p:nvSpPr>
        <p:spPr>
          <a:xfrm>
            <a:off x="2063750" y="4797425"/>
            <a:ext cx="863600" cy="522288"/>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15</a:t>
            </a:r>
          </a:p>
        </p:txBody>
      </p:sp>
      <p:sp>
        <p:nvSpPr>
          <p:cNvPr id="41" name="Szövegdoboz 40"/>
          <p:cNvSpPr txBox="1"/>
          <p:nvPr/>
        </p:nvSpPr>
        <p:spPr>
          <a:xfrm>
            <a:off x="5135563" y="3500438"/>
            <a:ext cx="865187" cy="523875"/>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28</a:t>
            </a:r>
          </a:p>
        </p:txBody>
      </p:sp>
      <p:sp>
        <p:nvSpPr>
          <p:cNvPr id="42" name="Szövegdoboz 41"/>
          <p:cNvSpPr txBox="1"/>
          <p:nvPr/>
        </p:nvSpPr>
        <p:spPr>
          <a:xfrm>
            <a:off x="1679575" y="2636838"/>
            <a:ext cx="863600" cy="523875"/>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2</a:t>
            </a:r>
          </a:p>
        </p:txBody>
      </p:sp>
      <p:sp>
        <p:nvSpPr>
          <p:cNvPr id="43" name="Szövegdoboz 42"/>
          <p:cNvSpPr txBox="1"/>
          <p:nvPr/>
        </p:nvSpPr>
        <p:spPr>
          <a:xfrm>
            <a:off x="3695700" y="3933825"/>
            <a:ext cx="863600" cy="522288"/>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5</a:t>
            </a:r>
          </a:p>
        </p:txBody>
      </p:sp>
      <p:sp>
        <p:nvSpPr>
          <p:cNvPr id="44" name="Szövegdoboz 43"/>
          <p:cNvSpPr txBox="1"/>
          <p:nvPr/>
        </p:nvSpPr>
        <p:spPr>
          <a:xfrm>
            <a:off x="6996113" y="4941888"/>
            <a:ext cx="406400" cy="522287"/>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9</a:t>
            </a:r>
          </a:p>
        </p:txBody>
      </p:sp>
      <p:sp>
        <p:nvSpPr>
          <p:cNvPr id="45" name="Szövegdoboz 44"/>
          <p:cNvSpPr txBox="1"/>
          <p:nvPr/>
        </p:nvSpPr>
        <p:spPr>
          <a:xfrm>
            <a:off x="3983038" y="1557338"/>
            <a:ext cx="865187" cy="522287"/>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23</a:t>
            </a:r>
          </a:p>
        </p:txBody>
      </p:sp>
      <p:sp>
        <p:nvSpPr>
          <p:cNvPr id="46" name="Szövegdoboz 45"/>
          <p:cNvSpPr txBox="1"/>
          <p:nvPr/>
        </p:nvSpPr>
        <p:spPr>
          <a:xfrm>
            <a:off x="7727950" y="1773238"/>
            <a:ext cx="863600" cy="522287"/>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38</a:t>
            </a:r>
          </a:p>
        </p:txBody>
      </p:sp>
      <p:sp>
        <p:nvSpPr>
          <p:cNvPr id="47" name="Szövegdoboz 46"/>
          <p:cNvSpPr txBox="1"/>
          <p:nvPr/>
        </p:nvSpPr>
        <p:spPr>
          <a:xfrm>
            <a:off x="5040313" y="2205038"/>
            <a:ext cx="863600" cy="522287"/>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9</a:t>
            </a:r>
          </a:p>
        </p:txBody>
      </p:sp>
      <p:sp>
        <p:nvSpPr>
          <p:cNvPr id="48" name="Szövegdoboz 47"/>
          <p:cNvSpPr txBox="1"/>
          <p:nvPr/>
        </p:nvSpPr>
        <p:spPr>
          <a:xfrm>
            <a:off x="3503613" y="2708275"/>
            <a:ext cx="863600" cy="523875"/>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4</a:t>
            </a:r>
          </a:p>
        </p:txBody>
      </p:sp>
      <p:sp>
        <p:nvSpPr>
          <p:cNvPr id="49" name="Szövegdoboz 48"/>
          <p:cNvSpPr txBox="1"/>
          <p:nvPr/>
        </p:nvSpPr>
        <p:spPr>
          <a:xfrm>
            <a:off x="6959600" y="3357563"/>
            <a:ext cx="865188" cy="522287"/>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5</a:t>
            </a:r>
          </a:p>
        </p:txBody>
      </p:sp>
      <p:sp>
        <p:nvSpPr>
          <p:cNvPr id="50" name="Szövegdoboz 49"/>
          <p:cNvSpPr txBox="1"/>
          <p:nvPr/>
        </p:nvSpPr>
        <p:spPr>
          <a:xfrm>
            <a:off x="6383338" y="2565400"/>
            <a:ext cx="865187" cy="522288"/>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4</a:t>
            </a:r>
          </a:p>
        </p:txBody>
      </p:sp>
      <p:sp>
        <p:nvSpPr>
          <p:cNvPr id="51" name="Szövegdoboz 50"/>
          <p:cNvSpPr txBox="1"/>
          <p:nvPr/>
        </p:nvSpPr>
        <p:spPr>
          <a:xfrm>
            <a:off x="8264525" y="3190875"/>
            <a:ext cx="863600" cy="523875"/>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12</a:t>
            </a:r>
          </a:p>
        </p:txBody>
      </p:sp>
      <p:sp>
        <p:nvSpPr>
          <p:cNvPr id="52" name="Szövegdoboz 51"/>
          <p:cNvSpPr txBox="1"/>
          <p:nvPr/>
        </p:nvSpPr>
        <p:spPr>
          <a:xfrm>
            <a:off x="784225" y="3667125"/>
            <a:ext cx="865188" cy="523875"/>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3</a:t>
            </a:r>
          </a:p>
        </p:txBody>
      </p:sp>
      <p:sp>
        <p:nvSpPr>
          <p:cNvPr id="53" name="Szövegdoboz 52"/>
          <p:cNvSpPr txBox="1"/>
          <p:nvPr/>
        </p:nvSpPr>
        <p:spPr>
          <a:xfrm>
            <a:off x="3503613" y="4797425"/>
            <a:ext cx="863600" cy="522288"/>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2</a:t>
            </a:r>
          </a:p>
        </p:txBody>
      </p:sp>
      <p:sp>
        <p:nvSpPr>
          <p:cNvPr id="54" name="Szövegdoboz 53"/>
          <p:cNvSpPr txBox="1"/>
          <p:nvPr/>
        </p:nvSpPr>
        <p:spPr>
          <a:xfrm>
            <a:off x="9551988" y="2133600"/>
            <a:ext cx="865187" cy="522288"/>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46</a:t>
            </a:r>
          </a:p>
        </p:txBody>
      </p:sp>
      <p:sp>
        <p:nvSpPr>
          <p:cNvPr id="56" name="Szövegdoboz 55"/>
          <p:cNvSpPr txBox="1"/>
          <p:nvPr/>
        </p:nvSpPr>
        <p:spPr>
          <a:xfrm>
            <a:off x="989013" y="4657725"/>
            <a:ext cx="863600" cy="523875"/>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5</a:t>
            </a:r>
          </a:p>
        </p:txBody>
      </p:sp>
      <p:sp>
        <p:nvSpPr>
          <p:cNvPr id="57" name="Szövegdoboz 56"/>
          <p:cNvSpPr txBox="1"/>
          <p:nvPr/>
        </p:nvSpPr>
        <p:spPr>
          <a:xfrm>
            <a:off x="1966913" y="3716338"/>
            <a:ext cx="865187" cy="523875"/>
          </a:xfrm>
          <a:prstGeom prst="rect">
            <a:avLst/>
          </a:prstGeom>
          <a:noFill/>
        </p:spPr>
        <p:txBody>
          <a:bodyPr>
            <a:spAutoFit/>
          </a:bodyPr>
          <a:lstStyle/>
          <a:p>
            <a:pPr>
              <a:defRPr/>
            </a:pPr>
            <a:r>
              <a:rPr lang="hu-HU" sz="2800" b="1" dirty="0">
                <a:solidFill>
                  <a:srgbClr val="FF0000"/>
                </a:solidFill>
                <a:effectLst>
                  <a:outerShdw blurRad="38100" dist="38100" dir="2700000" algn="tl">
                    <a:srgbClr val="000000">
                      <a:alpha val="43137"/>
                    </a:srgbClr>
                  </a:outerShdw>
                </a:effectLst>
              </a:rPr>
              <a:t>22</a:t>
            </a:r>
          </a:p>
        </p:txBody>
      </p:sp>
      <p:cxnSp>
        <p:nvCxnSpPr>
          <p:cNvPr id="59" name="Egyenes összekötő 58"/>
          <p:cNvCxnSpPr/>
          <p:nvPr/>
        </p:nvCxnSpPr>
        <p:spPr>
          <a:xfrm rot="16200000" flipV="1">
            <a:off x="3971926" y="2241550"/>
            <a:ext cx="1655762" cy="2873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Szövegdoboz 59"/>
          <p:cNvSpPr txBox="1"/>
          <p:nvPr/>
        </p:nvSpPr>
        <p:spPr>
          <a:xfrm>
            <a:off x="9064625" y="4811713"/>
            <a:ext cx="3503613" cy="831850"/>
          </a:xfrm>
          <a:prstGeom prst="rect">
            <a:avLst/>
          </a:prstGeom>
          <a:noFill/>
        </p:spPr>
        <p:txBody>
          <a:bodyPr>
            <a:spAutoFit/>
          </a:bodyPr>
          <a:lstStyle/>
          <a:p>
            <a:pPr>
              <a:defRPr/>
            </a:pPr>
            <a:r>
              <a:rPr lang="hu-HU" sz="2400" b="1" dirty="0">
                <a:solidFill>
                  <a:srgbClr val="FF0000"/>
                </a:solidFill>
                <a:effectLst>
                  <a:outerShdw blurRad="38100" dist="38100" dir="2700000" algn="tl">
                    <a:srgbClr val="000000">
                      <a:alpha val="43137"/>
                    </a:srgbClr>
                  </a:outerShdw>
                </a:effectLst>
              </a:rPr>
              <a:t>Elégtelen 249 db</a:t>
            </a:r>
          </a:p>
          <a:p>
            <a:pPr>
              <a:defRPr/>
            </a:pPr>
            <a:r>
              <a:rPr lang="hu-HU" sz="2400" b="1" dirty="0">
                <a:solidFill>
                  <a:srgbClr val="FF0000"/>
                </a:solidFill>
                <a:effectLst>
                  <a:outerShdw blurRad="38100" dist="38100" dir="2700000" algn="tl">
                    <a:srgbClr val="000000">
                      <a:alpha val="43137"/>
                    </a:srgbClr>
                  </a:outerShdw>
                </a:effectLst>
              </a:rPr>
              <a:t>Fogyasztók 5 %-a</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Diagram 1"/>
          <p:cNvGraphicFramePr>
            <a:graphicFrameLocks/>
          </p:cNvGraphicFramePr>
          <p:nvPr/>
        </p:nvGraphicFramePr>
        <p:xfrm>
          <a:off x="2546350" y="306388"/>
          <a:ext cx="9190038" cy="5519737"/>
        </p:xfrm>
        <a:graphic>
          <a:graphicData uri="http://schemas.openxmlformats.org/presentationml/2006/ole">
            <p:oleObj spid="_x0000_s5122" r:id="rId3" imgW="9187468" imgH="5523455" progId="Excel.Chart.8">
              <p:embed/>
            </p:oleObj>
          </a:graphicData>
        </a:graphic>
      </p:graphicFrame>
      <p:sp>
        <p:nvSpPr>
          <p:cNvPr id="3" name="Szövegdoboz 2"/>
          <p:cNvSpPr txBox="1"/>
          <p:nvPr/>
        </p:nvSpPr>
        <p:spPr>
          <a:xfrm>
            <a:off x="363538" y="2622550"/>
            <a:ext cx="3306762" cy="1570038"/>
          </a:xfrm>
          <a:prstGeom prst="rect">
            <a:avLst/>
          </a:prstGeom>
          <a:solidFill>
            <a:schemeClr val="bg1"/>
          </a:solidFill>
        </p:spPr>
        <p:txBody>
          <a:bodyPr>
            <a:spAutoFit/>
          </a:bodyPr>
          <a:lstStyle/>
          <a:p>
            <a:pPr>
              <a:defRPr/>
            </a:pPr>
            <a:r>
              <a:rPr lang="hu-HU" sz="3200" b="1" dirty="0">
                <a:effectLst>
                  <a:outerShdw blurRad="38100" dist="38100" dir="2700000" algn="tl">
                    <a:srgbClr val="000000">
                      <a:alpha val="43137"/>
                    </a:srgbClr>
                  </a:outerShdw>
                </a:effectLst>
              </a:rPr>
              <a:t>Összes fogyasztó: 1.328.407</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rtalom helye 3"/>
          <p:cNvGraphicFramePr>
            <a:graphicFrameLocks/>
          </p:cNvGraphicFramePr>
          <p:nvPr/>
        </p:nvGraphicFramePr>
        <p:xfrm>
          <a:off x="579438" y="1325563"/>
          <a:ext cx="11228296" cy="4273419"/>
        </p:xfrm>
        <a:graphic>
          <a:graphicData uri="http://schemas.openxmlformats.org/drawingml/2006/table">
            <a:tbl>
              <a:tblPr/>
              <a:tblGrid>
                <a:gridCol w="2798000"/>
                <a:gridCol w="1686059"/>
                <a:gridCol w="1686059"/>
                <a:gridCol w="1686059"/>
                <a:gridCol w="1872533"/>
                <a:gridCol w="1499586"/>
              </a:tblGrid>
              <a:tr h="708603">
                <a:tc rowSpan="2">
                  <a:txBody>
                    <a:bodyPr/>
                    <a:lstStyle/>
                    <a:p>
                      <a:pPr algn="ctr" fontAlgn="ctr"/>
                      <a:r>
                        <a:rPr lang="hu-HU" sz="2000" b="1" i="0" u="none" strike="noStrike" dirty="0" smtClean="0">
                          <a:solidFill>
                            <a:srgbClr val="000000"/>
                          </a:solidFill>
                          <a:effectLst>
                            <a:outerShdw blurRad="38100" dist="38100" dir="2700000" algn="tl">
                              <a:srgbClr val="000000">
                                <a:alpha val="43137"/>
                              </a:srgbClr>
                            </a:outerShdw>
                          </a:effectLst>
                          <a:latin typeface="Calibri"/>
                        </a:rPr>
                        <a:t>2016.11-2017.09.15.</a:t>
                      </a:r>
                      <a:endParaRPr lang="hu-HU" sz="2000" b="1" i="0" u="none" strike="noStrike" dirty="0">
                        <a:solidFill>
                          <a:srgbClr val="000000"/>
                        </a:solidFill>
                        <a:effectLst>
                          <a:outerShdw blurRad="38100" dist="38100" dir="2700000" algn="tl">
                            <a:srgbClr val="000000">
                              <a:alpha val="43137"/>
                            </a:srgbClr>
                          </a:outerShdw>
                        </a:effectLst>
                        <a:latin typeface="Calibri"/>
                      </a:endParaRPr>
                    </a:p>
                  </a:txBody>
                  <a:tcPr marL="10160" marR="1016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gridSpan="5">
                  <a:txBody>
                    <a:bodyPr/>
                    <a:lstStyle/>
                    <a:p>
                      <a:pPr algn="ctr" fontAlgn="ctr"/>
                      <a:r>
                        <a:rPr lang="hu-HU" sz="2400" b="1" i="0" u="none" strike="noStrike" dirty="0" smtClean="0">
                          <a:solidFill>
                            <a:srgbClr val="000000"/>
                          </a:solidFill>
                          <a:effectLst>
                            <a:outerShdw blurRad="38100" dist="38100" dir="2700000" algn="tl">
                              <a:srgbClr val="000000">
                                <a:alpha val="43137"/>
                              </a:srgbClr>
                            </a:outerShdw>
                          </a:effectLst>
                          <a:latin typeface="Calibri"/>
                        </a:rPr>
                        <a:t>Kapacitás:</a:t>
                      </a:r>
                      <a:r>
                        <a:rPr lang="hu-HU" sz="2400" b="1" i="0" u="none" strike="noStrike" baseline="0" dirty="0" smtClean="0">
                          <a:solidFill>
                            <a:srgbClr val="000000"/>
                          </a:solidFill>
                          <a:effectLst>
                            <a:outerShdw blurRad="38100" dist="38100" dir="2700000" algn="tl">
                              <a:srgbClr val="000000">
                                <a:alpha val="43137"/>
                              </a:srgbClr>
                            </a:outerShdw>
                          </a:effectLst>
                          <a:latin typeface="Calibri"/>
                        </a:rPr>
                        <a:t> fő/nap</a:t>
                      </a:r>
                      <a:endParaRPr lang="hu-HU" sz="2400" b="1" i="0" u="none" strike="noStrike" dirty="0">
                        <a:solidFill>
                          <a:srgbClr val="000000"/>
                        </a:solidFill>
                        <a:effectLst>
                          <a:outerShdw blurRad="38100" dist="38100" dir="2700000" algn="tl">
                            <a:srgbClr val="000000">
                              <a:alpha val="43137"/>
                            </a:srgbClr>
                          </a:outerShdw>
                        </a:effectLst>
                        <a:latin typeface="Calibri"/>
                      </a:endParaRPr>
                    </a:p>
                  </a:txBody>
                  <a:tcPr marL="10160" marR="1016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408653">
                <a:tc vMerge="1">
                  <a:txBody>
                    <a:bodyPr/>
                    <a:lstStyle/>
                    <a:p>
                      <a:endParaRPr lang="hu-HU"/>
                    </a:p>
                  </a:txBody>
                  <a:tcPr/>
                </a:tc>
                <a:tc>
                  <a:txBody>
                    <a:bodyPr/>
                    <a:lstStyle/>
                    <a:p>
                      <a:pPr marL="0" algn="ctr" defTabSz="914400" rtl="0" eaLnBrk="1" fontAlgn="ctr" latinLnBrk="0" hangingPunct="1"/>
                      <a:r>
                        <a:rPr lang="hu-HU" sz="2800" b="1" i="0" u="none" strike="noStrike" kern="1200" dirty="0" smtClean="0">
                          <a:solidFill>
                            <a:srgbClr val="000000"/>
                          </a:solidFill>
                          <a:effectLst>
                            <a:outerShdw blurRad="38100" dist="38100" dir="2700000" algn="tl">
                              <a:srgbClr val="000000">
                                <a:alpha val="43137"/>
                              </a:srgbClr>
                            </a:outerShdw>
                          </a:effectLst>
                          <a:latin typeface="Calibri"/>
                          <a:ea typeface="+mn-ea"/>
                          <a:cs typeface="+mn-cs"/>
                        </a:rPr>
                        <a:t>29- 99</a:t>
                      </a:r>
                    </a:p>
                  </a:txBody>
                  <a:tcPr marL="10160" marR="1016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hu-HU" sz="2800" b="1" i="0" u="none" strike="noStrike" kern="1200" dirty="0" smtClean="0">
                          <a:solidFill>
                            <a:srgbClr val="000000"/>
                          </a:solidFill>
                          <a:effectLst>
                            <a:outerShdw blurRad="38100" dist="38100" dir="2700000" algn="tl">
                              <a:srgbClr val="000000">
                                <a:alpha val="43137"/>
                              </a:srgbClr>
                            </a:outerShdw>
                          </a:effectLst>
                          <a:latin typeface="Calibri"/>
                          <a:ea typeface="+mn-ea"/>
                          <a:cs typeface="+mn-cs"/>
                        </a:rPr>
                        <a:t>100-299</a:t>
                      </a:r>
                    </a:p>
                  </a:txBody>
                  <a:tcPr marL="10160" marR="1016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marL="0" algn="ctr" defTabSz="914400" rtl="0" eaLnBrk="1" fontAlgn="ctr" latinLnBrk="0" hangingPunct="1"/>
                      <a:r>
                        <a:rPr lang="hu-HU" sz="2800" b="1" i="0" u="none" strike="noStrike" kern="1200" dirty="0" smtClean="0">
                          <a:solidFill>
                            <a:srgbClr val="000000"/>
                          </a:solidFill>
                          <a:effectLst>
                            <a:outerShdw blurRad="38100" dist="38100" dir="2700000" algn="tl">
                              <a:srgbClr val="000000">
                                <a:alpha val="43137"/>
                              </a:srgbClr>
                            </a:outerShdw>
                          </a:effectLst>
                          <a:latin typeface="Calibri"/>
                          <a:ea typeface="+mn-ea"/>
                          <a:cs typeface="+mn-cs"/>
                        </a:rPr>
                        <a:t>300-599</a:t>
                      </a:r>
                    </a:p>
                  </a:txBody>
                  <a:tcPr marL="10160" marR="1016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hu-HU" sz="2800" b="1" i="0" u="none" strike="noStrike" kern="1200" dirty="0" smtClean="0">
                          <a:solidFill>
                            <a:srgbClr val="000000"/>
                          </a:solidFill>
                          <a:effectLst>
                            <a:outerShdw blurRad="38100" dist="38100" dir="2700000" algn="tl">
                              <a:srgbClr val="000000">
                                <a:alpha val="43137"/>
                              </a:srgbClr>
                            </a:outerShdw>
                          </a:effectLst>
                          <a:latin typeface="Calibri"/>
                          <a:ea typeface="+mn-ea"/>
                          <a:cs typeface="+mn-cs"/>
                        </a:rPr>
                        <a:t>600-1999</a:t>
                      </a:r>
                    </a:p>
                  </a:txBody>
                  <a:tcPr marL="10160" marR="1016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marL="0" algn="ctr" defTabSz="914400" rtl="0" eaLnBrk="1" fontAlgn="ctr" latinLnBrk="0" hangingPunct="1"/>
                      <a:r>
                        <a:rPr lang="hu-HU" sz="2800" b="1" i="0" u="none" strike="noStrike" kern="1200" dirty="0" err="1" smtClean="0">
                          <a:solidFill>
                            <a:srgbClr val="000000"/>
                          </a:solidFill>
                          <a:effectLst>
                            <a:outerShdw blurRad="38100" dist="38100" dir="2700000" algn="tl">
                              <a:srgbClr val="000000">
                                <a:alpha val="43137"/>
                              </a:srgbClr>
                            </a:outerShdw>
                          </a:effectLst>
                          <a:latin typeface="Calibri"/>
                          <a:ea typeface="+mn-ea"/>
                          <a:cs typeface="+mn-cs"/>
                        </a:rPr>
                        <a:t>Össz</a:t>
                      </a:r>
                      <a:r>
                        <a:rPr lang="hu-HU" sz="2800" b="1" i="0" u="none" strike="noStrike" kern="1200" dirty="0" smtClean="0">
                          <a:solidFill>
                            <a:srgbClr val="000000"/>
                          </a:solidFill>
                          <a:effectLst>
                            <a:outerShdw blurRad="38100" dist="38100" dir="2700000" algn="tl">
                              <a:srgbClr val="000000">
                                <a:alpha val="43137"/>
                              </a:srgbClr>
                            </a:outerShdw>
                          </a:effectLst>
                          <a:latin typeface="Calibri"/>
                          <a:ea typeface="+mn-ea"/>
                          <a:cs typeface="+mn-cs"/>
                        </a:rPr>
                        <a:t>.</a:t>
                      </a:r>
                    </a:p>
                  </a:txBody>
                  <a:tcPr marL="10160" marR="1016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013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hu-HU" sz="2000" b="1" i="0" u="none" strike="noStrike" dirty="0" smtClean="0">
                          <a:solidFill>
                            <a:srgbClr val="000000"/>
                          </a:solidFill>
                          <a:effectLst>
                            <a:outerShdw blurRad="38100" dist="38100" dir="2700000" algn="tl">
                              <a:srgbClr val="000000">
                                <a:alpha val="43137"/>
                              </a:srgbClr>
                            </a:outerShdw>
                          </a:effectLst>
                          <a:latin typeface="+mn-lt"/>
                        </a:rPr>
                        <a:t>Minősített tálalókonyhák száma (db)</a:t>
                      </a:r>
                    </a:p>
                  </a:txBody>
                  <a:tcPr marL="10160" marR="1016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800" b="0" i="0" u="none" strike="noStrike" dirty="0" smtClean="0">
                          <a:solidFill>
                            <a:schemeClr val="tx1"/>
                          </a:solidFill>
                          <a:effectLst>
                            <a:outerShdw blurRad="38100" dist="38100" dir="2700000" algn="tl">
                              <a:srgbClr val="000000">
                                <a:alpha val="43137"/>
                              </a:srgbClr>
                            </a:outerShdw>
                          </a:effectLst>
                          <a:latin typeface="Calibri"/>
                        </a:rPr>
                        <a:t>687</a:t>
                      </a:r>
                      <a:endParaRPr lang="hu-HU" sz="2800" b="0" i="0" u="none" strike="noStrike" dirty="0">
                        <a:solidFill>
                          <a:schemeClr val="tx1"/>
                        </a:solidFill>
                        <a:effectLst>
                          <a:outerShdw blurRad="38100" dist="38100" dir="2700000" algn="tl">
                            <a:srgbClr val="000000">
                              <a:alpha val="43137"/>
                            </a:srgbClr>
                          </a:outerShdw>
                        </a:effectLst>
                        <a:latin typeface="Calibri"/>
                      </a:endParaRPr>
                    </a:p>
                  </a:txBody>
                  <a:tcPr marL="10160" marR="1016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800" b="0" i="0" u="none" strike="noStrike" dirty="0" smtClean="0">
                          <a:solidFill>
                            <a:schemeClr val="tx1"/>
                          </a:solidFill>
                          <a:effectLst>
                            <a:outerShdw blurRad="38100" dist="38100" dir="2700000" algn="tl">
                              <a:srgbClr val="000000">
                                <a:alpha val="43137"/>
                              </a:srgbClr>
                            </a:outerShdw>
                          </a:effectLst>
                          <a:latin typeface="Calibri"/>
                        </a:rPr>
                        <a:t>440</a:t>
                      </a:r>
                      <a:endParaRPr lang="hu-HU" sz="2800" b="0" i="0" u="none" strike="noStrike" dirty="0">
                        <a:solidFill>
                          <a:schemeClr val="tx1"/>
                        </a:solidFill>
                        <a:effectLst>
                          <a:outerShdw blurRad="38100" dist="38100" dir="2700000" algn="tl">
                            <a:srgbClr val="000000">
                              <a:alpha val="43137"/>
                            </a:srgbClr>
                          </a:outerShdw>
                        </a:effectLst>
                        <a:latin typeface="Calibri"/>
                      </a:endParaRPr>
                    </a:p>
                  </a:txBody>
                  <a:tcPr marL="10160" marR="1016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hu-HU" sz="2800" b="0" i="0" u="none" strike="noStrike" dirty="0" smtClean="0">
                          <a:solidFill>
                            <a:schemeClr val="tx1"/>
                          </a:solidFill>
                          <a:effectLst>
                            <a:outerShdw blurRad="38100" dist="38100" dir="2700000" algn="tl">
                              <a:srgbClr val="000000">
                                <a:alpha val="43137"/>
                              </a:srgbClr>
                            </a:outerShdw>
                          </a:effectLst>
                          <a:latin typeface="Calibri"/>
                        </a:rPr>
                        <a:t>85</a:t>
                      </a:r>
                      <a:endParaRPr lang="hu-HU" sz="2800" b="0" i="0" u="none" strike="noStrike" dirty="0">
                        <a:solidFill>
                          <a:schemeClr val="tx1"/>
                        </a:solidFill>
                        <a:effectLst>
                          <a:outerShdw blurRad="38100" dist="38100" dir="2700000" algn="tl">
                            <a:srgbClr val="000000">
                              <a:alpha val="43137"/>
                            </a:srgbClr>
                          </a:outerShdw>
                        </a:effectLst>
                        <a:latin typeface="Calibri"/>
                      </a:endParaRPr>
                    </a:p>
                  </a:txBody>
                  <a:tcPr marL="10160" marR="1016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800" b="0" i="0" u="none" strike="noStrike" dirty="0" smtClean="0">
                          <a:solidFill>
                            <a:schemeClr val="tx1"/>
                          </a:solidFill>
                          <a:effectLst>
                            <a:outerShdw blurRad="38100" dist="38100" dir="2700000" algn="tl">
                              <a:srgbClr val="000000">
                                <a:alpha val="43137"/>
                              </a:srgbClr>
                            </a:outerShdw>
                          </a:effectLst>
                          <a:latin typeface="Calibri"/>
                        </a:rPr>
                        <a:t>3</a:t>
                      </a:r>
                      <a:endParaRPr lang="hu-HU" sz="2800" b="0" i="0" u="none" strike="noStrike" dirty="0">
                        <a:solidFill>
                          <a:schemeClr val="tx1"/>
                        </a:solidFill>
                        <a:effectLst>
                          <a:outerShdw blurRad="38100" dist="38100" dir="2700000" algn="tl">
                            <a:srgbClr val="000000">
                              <a:alpha val="43137"/>
                            </a:srgbClr>
                          </a:outerShdw>
                        </a:effectLst>
                        <a:latin typeface="Calibri"/>
                      </a:endParaRPr>
                    </a:p>
                  </a:txBody>
                  <a:tcPr marL="10160" marR="1016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hu-HU" sz="2800" b="0" i="0" u="none" strike="noStrike" dirty="0" smtClean="0">
                          <a:solidFill>
                            <a:srgbClr val="FF0000"/>
                          </a:solidFill>
                          <a:effectLst>
                            <a:outerShdw blurRad="38100" dist="38100" dir="2700000" algn="tl">
                              <a:srgbClr val="000000">
                                <a:alpha val="43137"/>
                              </a:srgbClr>
                            </a:outerShdw>
                          </a:effectLst>
                          <a:latin typeface="+mn-lt"/>
                        </a:rPr>
                        <a:t>1.215</a:t>
                      </a:r>
                    </a:p>
                    <a:p>
                      <a:pPr algn="ctr" fontAlgn="b"/>
                      <a:endParaRPr lang="hu-HU" sz="2800" b="0" i="0" u="none" strike="noStrike" dirty="0">
                        <a:solidFill>
                          <a:srgbClr val="FF0000"/>
                        </a:solidFill>
                        <a:effectLst>
                          <a:outerShdw blurRad="38100" dist="38100" dir="2700000" algn="tl">
                            <a:srgbClr val="000000">
                              <a:alpha val="43137"/>
                            </a:srgbClr>
                          </a:outerShdw>
                        </a:effectLst>
                        <a:latin typeface="Calibri"/>
                      </a:endParaRPr>
                    </a:p>
                  </a:txBody>
                  <a:tcPr marL="10160" marR="1016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3603">
                <a:tc>
                  <a:txBody>
                    <a:bodyPr/>
                    <a:lstStyle/>
                    <a:p>
                      <a:pPr algn="ctr" fontAlgn="b"/>
                      <a:r>
                        <a:rPr lang="hu-HU" sz="2000" b="1" i="0" u="none" strike="noStrike" kern="1200" dirty="0" smtClean="0">
                          <a:solidFill>
                            <a:srgbClr val="000000"/>
                          </a:solidFill>
                          <a:effectLst>
                            <a:outerShdw blurRad="38100" dist="38100" dir="2700000" algn="tl">
                              <a:srgbClr val="000000">
                                <a:alpha val="43137"/>
                              </a:srgbClr>
                            </a:outerShdw>
                          </a:effectLst>
                          <a:latin typeface="+mn-lt"/>
                          <a:ea typeface="+mn-ea"/>
                          <a:cs typeface="+mn-cs"/>
                        </a:rPr>
                        <a:t>Ellátottak száma (fő)</a:t>
                      </a:r>
                      <a:endParaRPr lang="hu-HU" sz="2000" b="1" i="0" u="none" strike="noStrike" kern="1200" dirty="0">
                        <a:solidFill>
                          <a:srgbClr val="000000"/>
                        </a:solidFill>
                        <a:effectLst>
                          <a:outerShdw blurRad="38100" dist="38100" dir="2700000" algn="tl">
                            <a:srgbClr val="000000">
                              <a:alpha val="43137"/>
                            </a:srgbClr>
                          </a:outerShdw>
                        </a:effectLst>
                        <a:latin typeface="+mn-lt"/>
                        <a:ea typeface="+mn-ea"/>
                        <a:cs typeface="+mn-cs"/>
                      </a:endParaRPr>
                    </a:p>
                  </a:txBody>
                  <a:tcPr marL="10160" marR="1016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hu-HU" sz="2800" b="0" dirty="0" smtClean="0">
                          <a:solidFill>
                            <a:schemeClr val="tx1"/>
                          </a:solidFill>
                        </a:rPr>
                        <a:t>38.075</a:t>
                      </a:r>
                      <a:endParaRPr lang="hu-HU" sz="2800" b="0" dirty="0">
                        <a:solidFill>
                          <a:schemeClr val="tx1"/>
                        </a:solidFill>
                      </a:endParaRPr>
                    </a:p>
                  </a:txBody>
                  <a:tcPr marL="10160" marR="1016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hu-HU" sz="2800" b="0" dirty="0" smtClean="0">
                          <a:solidFill>
                            <a:schemeClr val="tx1"/>
                          </a:solidFill>
                        </a:rPr>
                        <a:t>65.844</a:t>
                      </a:r>
                      <a:endParaRPr lang="hu-HU" sz="2800" b="0" dirty="0">
                        <a:solidFill>
                          <a:schemeClr val="tx1"/>
                        </a:solidFill>
                      </a:endParaRPr>
                    </a:p>
                  </a:txBody>
                  <a:tcPr marL="10160" marR="1016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hu-HU" sz="2800" b="0" dirty="0" smtClean="0">
                          <a:solidFill>
                            <a:schemeClr val="tx1"/>
                          </a:solidFill>
                        </a:rPr>
                        <a:t>33.760</a:t>
                      </a:r>
                      <a:endParaRPr lang="hu-HU" sz="2800" b="0" dirty="0">
                        <a:solidFill>
                          <a:schemeClr val="tx1"/>
                        </a:solidFill>
                      </a:endParaRPr>
                    </a:p>
                  </a:txBody>
                  <a:tcPr marL="10160" marR="1016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hu-HU" sz="2800" b="0" dirty="0" smtClean="0">
                          <a:solidFill>
                            <a:schemeClr val="tx1"/>
                          </a:solidFill>
                        </a:rPr>
                        <a:t>2.105</a:t>
                      </a:r>
                      <a:endParaRPr lang="hu-HU" sz="2800" b="0" dirty="0">
                        <a:solidFill>
                          <a:schemeClr val="tx1"/>
                        </a:solidFill>
                      </a:endParaRPr>
                    </a:p>
                  </a:txBody>
                  <a:tcPr marL="10160" marR="1016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a:r>
                        <a:rPr lang="hu-HU" sz="2800" b="0" dirty="0" smtClean="0">
                          <a:solidFill>
                            <a:srgbClr val="FF0000"/>
                          </a:solidFill>
                        </a:rPr>
                        <a:t>139.784</a:t>
                      </a:r>
                      <a:endParaRPr lang="hu-HU" sz="2800" b="0" dirty="0">
                        <a:solidFill>
                          <a:srgbClr val="FF0000"/>
                        </a:solidFill>
                      </a:endParaRPr>
                    </a:p>
                  </a:txBody>
                  <a:tcPr marL="10160" marR="1016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0545">
                <a:tc>
                  <a:txBody>
                    <a:bodyPr/>
                    <a:lstStyle/>
                    <a:p>
                      <a:pPr algn="ctr" fontAlgn="b"/>
                      <a:r>
                        <a:rPr lang="hu-HU" sz="2000" b="1" i="0" u="none" strike="noStrike" kern="1200" dirty="0" smtClean="0">
                          <a:solidFill>
                            <a:srgbClr val="000000"/>
                          </a:solidFill>
                          <a:effectLst>
                            <a:outerShdw blurRad="38100" dist="38100" dir="2700000" algn="tl">
                              <a:srgbClr val="000000">
                                <a:alpha val="43137"/>
                              </a:srgbClr>
                            </a:outerShdw>
                          </a:effectLst>
                          <a:latin typeface="+mn-lt"/>
                          <a:ea typeface="+mn-ea"/>
                          <a:cs typeface="+mn-cs"/>
                        </a:rPr>
                        <a:t> élelmiszerhulladék (nap/kg)</a:t>
                      </a:r>
                      <a:endParaRPr lang="hu-HU" sz="2000" b="1" i="0" u="none" strike="noStrike" kern="1200" dirty="0">
                        <a:solidFill>
                          <a:srgbClr val="000000"/>
                        </a:solidFill>
                        <a:effectLst>
                          <a:outerShdw blurRad="38100" dist="38100" dir="2700000" algn="tl">
                            <a:srgbClr val="000000">
                              <a:alpha val="43137"/>
                            </a:srgbClr>
                          </a:outerShdw>
                        </a:effectLst>
                        <a:latin typeface="+mn-lt"/>
                        <a:ea typeface="+mn-ea"/>
                        <a:cs typeface="+mn-cs"/>
                      </a:endParaRPr>
                    </a:p>
                  </a:txBody>
                  <a:tcPr marL="10160" marR="1016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800" b="0" i="0" u="none" strike="noStrike" dirty="0" smtClean="0">
                          <a:solidFill>
                            <a:schemeClr val="tx1"/>
                          </a:solidFill>
                          <a:effectLst>
                            <a:outerShdw blurRad="38100" dist="38100" dir="2700000" algn="tl">
                              <a:srgbClr val="000000">
                                <a:alpha val="43137"/>
                              </a:srgbClr>
                            </a:outerShdw>
                          </a:effectLst>
                          <a:latin typeface="Calibri"/>
                        </a:rPr>
                        <a:t>4.684</a:t>
                      </a:r>
                      <a:endParaRPr lang="hu-HU" sz="2800" b="0" i="0" u="none" strike="noStrike" dirty="0">
                        <a:solidFill>
                          <a:schemeClr val="tx1"/>
                        </a:solidFill>
                        <a:effectLst>
                          <a:outerShdw blurRad="38100" dist="38100" dir="2700000" algn="tl">
                            <a:srgbClr val="000000">
                              <a:alpha val="43137"/>
                            </a:srgbClr>
                          </a:outerShdw>
                        </a:effectLst>
                        <a:latin typeface="Calibri"/>
                      </a:endParaRPr>
                    </a:p>
                  </a:txBody>
                  <a:tcPr marL="10160" marR="1016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800" b="0" i="0" u="none" strike="noStrike" dirty="0" smtClean="0">
                          <a:solidFill>
                            <a:schemeClr val="tx1"/>
                          </a:solidFill>
                          <a:effectLst>
                            <a:outerShdw blurRad="38100" dist="38100" dir="2700000" algn="tl">
                              <a:srgbClr val="000000">
                                <a:alpha val="43137"/>
                              </a:srgbClr>
                            </a:outerShdw>
                          </a:effectLst>
                          <a:latin typeface="Calibri"/>
                        </a:rPr>
                        <a:t>78.282</a:t>
                      </a:r>
                      <a:endParaRPr lang="hu-HU" sz="2800" b="0" i="0" u="none" strike="noStrike" dirty="0">
                        <a:solidFill>
                          <a:schemeClr val="tx1"/>
                        </a:solidFill>
                        <a:effectLst>
                          <a:outerShdw blurRad="38100" dist="38100" dir="2700000" algn="tl">
                            <a:srgbClr val="000000">
                              <a:alpha val="43137"/>
                            </a:srgbClr>
                          </a:outerShdw>
                        </a:effectLst>
                        <a:latin typeface="Calibri"/>
                      </a:endParaRPr>
                    </a:p>
                  </a:txBody>
                  <a:tcPr marL="10160" marR="1016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hu-HU" sz="2800" b="0" i="0" u="none" strike="noStrike" dirty="0" smtClean="0">
                          <a:solidFill>
                            <a:schemeClr val="tx1"/>
                          </a:solidFill>
                          <a:effectLst>
                            <a:outerShdw blurRad="38100" dist="38100" dir="2700000" algn="tl">
                              <a:srgbClr val="000000">
                                <a:alpha val="43137"/>
                              </a:srgbClr>
                            </a:outerShdw>
                          </a:effectLst>
                          <a:latin typeface="Calibri"/>
                        </a:rPr>
                        <a:t>4.523</a:t>
                      </a:r>
                      <a:endParaRPr lang="hu-HU" sz="2800" b="0" i="0" u="none" strike="noStrike" dirty="0">
                        <a:solidFill>
                          <a:schemeClr val="tx1"/>
                        </a:solidFill>
                        <a:effectLst>
                          <a:outerShdw blurRad="38100" dist="38100" dir="2700000" algn="tl">
                            <a:srgbClr val="000000">
                              <a:alpha val="43137"/>
                            </a:srgbClr>
                          </a:outerShdw>
                        </a:effectLst>
                        <a:latin typeface="Calibri"/>
                      </a:endParaRPr>
                    </a:p>
                  </a:txBody>
                  <a:tcPr marL="10160" marR="1016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2800" b="0" i="0" u="none" strike="noStrike" dirty="0" smtClean="0">
                          <a:solidFill>
                            <a:schemeClr val="tx1"/>
                          </a:solidFill>
                          <a:effectLst>
                            <a:outerShdw blurRad="38100" dist="38100" dir="2700000" algn="tl">
                              <a:srgbClr val="000000">
                                <a:alpha val="43137"/>
                              </a:srgbClr>
                            </a:outerShdw>
                          </a:effectLst>
                          <a:latin typeface="Calibri"/>
                        </a:rPr>
                        <a:t>305</a:t>
                      </a:r>
                      <a:endParaRPr lang="hu-HU" sz="2800" b="0" i="0" u="none" strike="noStrike" dirty="0">
                        <a:solidFill>
                          <a:schemeClr val="tx1"/>
                        </a:solidFill>
                        <a:effectLst>
                          <a:outerShdw blurRad="38100" dist="38100" dir="2700000" algn="tl">
                            <a:srgbClr val="000000">
                              <a:alpha val="43137"/>
                            </a:srgbClr>
                          </a:outerShdw>
                        </a:effectLst>
                        <a:latin typeface="Calibri"/>
                      </a:endParaRPr>
                    </a:p>
                  </a:txBody>
                  <a:tcPr marL="10160" marR="1016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hu-HU" sz="2800" b="0" i="0" u="none" strike="noStrike" dirty="0" smtClean="0">
                          <a:solidFill>
                            <a:srgbClr val="FF0000"/>
                          </a:solidFill>
                          <a:effectLst>
                            <a:outerShdw blurRad="38100" dist="38100" dir="2700000" algn="tl">
                              <a:srgbClr val="000000">
                                <a:alpha val="43137"/>
                              </a:srgbClr>
                            </a:outerShdw>
                          </a:effectLst>
                          <a:latin typeface="Calibri"/>
                        </a:rPr>
                        <a:t>17.340</a:t>
                      </a:r>
                      <a:endParaRPr lang="hu-HU" sz="2800" b="0" i="0" u="none" strike="noStrike" dirty="0">
                        <a:solidFill>
                          <a:srgbClr val="FF0000"/>
                        </a:solidFill>
                        <a:effectLst>
                          <a:outerShdw blurRad="38100" dist="38100" dir="2700000" algn="tl">
                            <a:srgbClr val="000000">
                              <a:alpha val="43137"/>
                            </a:srgbClr>
                          </a:outerShdw>
                        </a:effectLst>
                        <a:latin typeface="Calibri"/>
                      </a:endParaRPr>
                    </a:p>
                  </a:txBody>
                  <a:tcPr marL="10160" marR="1016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5268">
                <a:tc>
                  <a:txBody>
                    <a:bodyPr/>
                    <a:lstStyle/>
                    <a:p>
                      <a:pPr algn="ctr" fontAlgn="b"/>
                      <a:r>
                        <a:rPr lang="hu-HU" sz="2000" b="1" i="0" u="none" strike="noStrike" kern="1200" dirty="0" smtClean="0">
                          <a:solidFill>
                            <a:srgbClr val="000000"/>
                          </a:solidFill>
                          <a:effectLst>
                            <a:outerShdw blurRad="38100" dist="38100" dir="2700000" algn="tl">
                              <a:srgbClr val="000000">
                                <a:alpha val="43137"/>
                              </a:srgbClr>
                            </a:outerShdw>
                          </a:effectLst>
                          <a:latin typeface="+mn-lt"/>
                          <a:ea typeface="+mn-ea"/>
                          <a:cs typeface="+mn-cs"/>
                        </a:rPr>
                        <a:t>1 fogyasztóra jutó átlag nap/kg</a:t>
                      </a:r>
                      <a:endParaRPr lang="hu-HU" sz="2000" b="1" i="0" u="none" strike="noStrike" kern="1200" dirty="0">
                        <a:solidFill>
                          <a:srgbClr val="000000"/>
                        </a:solidFill>
                        <a:effectLst>
                          <a:outerShdw blurRad="38100" dist="38100" dir="2700000" algn="tl">
                            <a:srgbClr val="000000">
                              <a:alpha val="43137"/>
                            </a:srgbClr>
                          </a:outerShdw>
                        </a:effectLst>
                        <a:latin typeface="+mn-lt"/>
                        <a:ea typeface="+mn-ea"/>
                        <a:cs typeface="+mn-cs"/>
                      </a:endParaRPr>
                    </a:p>
                  </a:txBody>
                  <a:tcPr marL="10160" marR="1016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2800" b="1" i="0" u="none" strike="noStrike" dirty="0" smtClean="0">
                          <a:solidFill>
                            <a:schemeClr val="tx1"/>
                          </a:solidFill>
                          <a:effectLst>
                            <a:outerShdw blurRad="38100" dist="38100" dir="2700000" algn="tl">
                              <a:srgbClr val="000000">
                                <a:alpha val="43137"/>
                              </a:srgbClr>
                            </a:outerShdw>
                          </a:effectLst>
                          <a:latin typeface="Calibri"/>
                        </a:rPr>
                        <a:t>0,12</a:t>
                      </a:r>
                      <a:endParaRPr lang="hu-HU" sz="2800" b="1" i="0" u="none" strike="noStrike" dirty="0">
                        <a:solidFill>
                          <a:schemeClr val="tx1"/>
                        </a:solidFill>
                        <a:effectLst>
                          <a:outerShdw blurRad="38100" dist="38100" dir="2700000" algn="tl">
                            <a:srgbClr val="000000">
                              <a:alpha val="43137"/>
                            </a:srgbClr>
                          </a:outerShdw>
                        </a:effectLst>
                        <a:latin typeface="Calibri"/>
                      </a:endParaRPr>
                    </a:p>
                  </a:txBody>
                  <a:tcPr marL="10160" marR="1016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2800" b="1" i="0" u="none" strike="noStrike" dirty="0" smtClean="0">
                          <a:solidFill>
                            <a:schemeClr val="tx1"/>
                          </a:solidFill>
                          <a:effectLst>
                            <a:outerShdw blurRad="38100" dist="38100" dir="2700000" algn="tl">
                              <a:srgbClr val="000000">
                                <a:alpha val="43137"/>
                              </a:srgbClr>
                            </a:outerShdw>
                          </a:effectLst>
                          <a:latin typeface="Calibri"/>
                        </a:rPr>
                        <a:t>0,12</a:t>
                      </a:r>
                      <a:endParaRPr lang="hu-HU" sz="2800" b="1" i="0" u="none" strike="noStrike" dirty="0">
                        <a:solidFill>
                          <a:schemeClr val="tx1"/>
                        </a:solidFill>
                        <a:effectLst>
                          <a:outerShdw blurRad="38100" dist="38100" dir="2700000" algn="tl">
                            <a:srgbClr val="000000">
                              <a:alpha val="43137"/>
                            </a:srgbClr>
                          </a:outerShdw>
                        </a:effectLst>
                        <a:latin typeface="Calibri"/>
                      </a:endParaRPr>
                    </a:p>
                  </a:txBody>
                  <a:tcPr marL="10160" marR="1016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b"/>
                      <a:r>
                        <a:rPr lang="hu-HU" sz="2800" b="1" i="0" u="none" strike="noStrike" dirty="0" smtClean="0">
                          <a:solidFill>
                            <a:schemeClr val="tx1"/>
                          </a:solidFill>
                          <a:effectLst>
                            <a:outerShdw blurRad="38100" dist="38100" dir="2700000" algn="tl">
                              <a:srgbClr val="000000">
                                <a:alpha val="43137"/>
                              </a:srgbClr>
                            </a:outerShdw>
                          </a:effectLst>
                          <a:latin typeface="Calibri"/>
                        </a:rPr>
                        <a:t>0,13</a:t>
                      </a:r>
                      <a:endParaRPr lang="hu-HU" sz="2800" b="1" i="0" u="none" strike="noStrike" dirty="0">
                        <a:solidFill>
                          <a:schemeClr val="tx1"/>
                        </a:solidFill>
                        <a:effectLst>
                          <a:outerShdw blurRad="38100" dist="38100" dir="2700000" algn="tl">
                            <a:srgbClr val="000000">
                              <a:alpha val="43137"/>
                            </a:srgbClr>
                          </a:outerShdw>
                        </a:effectLst>
                        <a:latin typeface="Calibri"/>
                      </a:endParaRPr>
                    </a:p>
                  </a:txBody>
                  <a:tcPr marL="10160" marR="1016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2800" b="1" i="0" u="none" strike="noStrike" dirty="0" smtClean="0">
                          <a:solidFill>
                            <a:schemeClr val="tx1"/>
                          </a:solidFill>
                          <a:effectLst>
                            <a:outerShdw blurRad="38100" dist="38100" dir="2700000" algn="tl">
                              <a:srgbClr val="000000">
                                <a:alpha val="43137"/>
                              </a:srgbClr>
                            </a:outerShdw>
                          </a:effectLst>
                          <a:latin typeface="Calibri"/>
                        </a:rPr>
                        <a:t>0,14</a:t>
                      </a:r>
                      <a:endParaRPr lang="hu-HU" sz="2800" b="1" i="0" u="none" strike="noStrike" dirty="0">
                        <a:solidFill>
                          <a:schemeClr val="tx1"/>
                        </a:solidFill>
                        <a:effectLst>
                          <a:outerShdw blurRad="38100" dist="38100" dir="2700000" algn="tl">
                            <a:srgbClr val="000000">
                              <a:alpha val="43137"/>
                            </a:srgbClr>
                          </a:outerShdw>
                        </a:effectLst>
                        <a:latin typeface="Calibri"/>
                      </a:endParaRPr>
                    </a:p>
                  </a:txBody>
                  <a:tcPr marL="10160" marR="1016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b"/>
                      <a:r>
                        <a:rPr lang="hu-HU" sz="2800" b="1" i="0" u="none" strike="noStrike" dirty="0" smtClean="0">
                          <a:solidFill>
                            <a:srgbClr val="FF0000"/>
                          </a:solidFill>
                          <a:effectLst>
                            <a:outerShdw blurRad="38100" dist="38100" dir="2700000" algn="tl">
                              <a:srgbClr val="000000">
                                <a:alpha val="43137"/>
                              </a:srgbClr>
                            </a:outerShdw>
                          </a:effectLst>
                          <a:latin typeface="Calibri"/>
                        </a:rPr>
                        <a:t>0,12</a:t>
                      </a:r>
                      <a:endParaRPr lang="hu-HU" sz="2800" b="1" i="0" u="none" strike="noStrike" dirty="0">
                        <a:solidFill>
                          <a:srgbClr val="FF0000"/>
                        </a:solidFill>
                        <a:effectLst>
                          <a:outerShdw blurRad="38100" dist="38100" dir="2700000" algn="tl">
                            <a:srgbClr val="000000">
                              <a:alpha val="43137"/>
                            </a:srgbClr>
                          </a:outerShdw>
                        </a:effectLst>
                        <a:latin typeface="Calibri"/>
                      </a:endParaRPr>
                    </a:p>
                  </a:txBody>
                  <a:tcPr marL="10160" marR="1016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zövegdoboz 2"/>
          <p:cNvSpPr txBox="1"/>
          <p:nvPr/>
        </p:nvSpPr>
        <p:spPr>
          <a:xfrm>
            <a:off x="609600" y="215900"/>
            <a:ext cx="11204575" cy="830263"/>
          </a:xfrm>
          <a:prstGeom prst="rect">
            <a:avLst/>
          </a:prstGeom>
          <a:noFill/>
        </p:spPr>
        <p:txBody>
          <a:bodyPr>
            <a:spAutoFit/>
          </a:bodyPr>
          <a:lstStyle/>
          <a:p>
            <a:pPr algn="ctr">
              <a:defRPr/>
            </a:pPr>
            <a:r>
              <a:rPr lang="hu-HU" sz="2400" b="1" dirty="0">
                <a:effectLst>
                  <a:outerShdw blurRad="38100" dist="38100" dir="2700000" algn="tl">
                    <a:srgbClr val="000000">
                      <a:alpha val="43137"/>
                    </a:srgbClr>
                  </a:outerShdw>
                </a:effectLst>
              </a:rPr>
              <a:t>Tányér maradék – „moslék”</a:t>
            </a:r>
          </a:p>
          <a:p>
            <a:pPr algn="ctr">
              <a:defRPr/>
            </a:pPr>
            <a:r>
              <a:rPr lang="hu-HU" sz="2400" dirty="0">
                <a:effectLst>
                  <a:outerShdw blurRad="38100" dist="38100" dir="2700000" algn="tl">
                    <a:srgbClr val="000000">
                      <a:alpha val="43137"/>
                    </a:srgbClr>
                  </a:outerShdw>
                </a:effectLst>
              </a:rPr>
              <a:t>Élelmiszerhulladék mennyisége MVK programban minősített tálalókonyhákon </a:t>
            </a:r>
          </a:p>
        </p:txBody>
      </p:sp>
      <p:cxnSp>
        <p:nvCxnSpPr>
          <p:cNvPr id="8" name="Egyenes összekötő nyíllal 7"/>
          <p:cNvCxnSpPr/>
          <p:nvPr/>
        </p:nvCxnSpPr>
        <p:spPr>
          <a:xfrm flipV="1">
            <a:off x="6211888" y="5478463"/>
            <a:ext cx="2698750" cy="793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ím 1"/>
          <p:cNvSpPr>
            <a:spLocks noGrp="1"/>
          </p:cNvSpPr>
          <p:nvPr>
            <p:ph type="title"/>
          </p:nvPr>
        </p:nvSpPr>
        <p:spPr>
          <a:xfrm>
            <a:off x="0" y="698500"/>
            <a:ext cx="3455988" cy="754063"/>
          </a:xfrm>
          <a:solidFill>
            <a:schemeClr val="bg1"/>
          </a:solidFill>
        </p:spPr>
        <p:txBody>
          <a:bodyPr/>
          <a:lstStyle/>
          <a:p>
            <a:pPr algn="r" eaLnBrk="1" hangingPunct="1"/>
            <a:r>
              <a:rPr lang="hu-HU" smtClean="0">
                <a:solidFill>
                  <a:srgbClr val="FF0000"/>
                </a:solidFill>
              </a:rPr>
              <a:t>Eredmények</a:t>
            </a:r>
          </a:p>
        </p:txBody>
      </p:sp>
      <p:sp>
        <p:nvSpPr>
          <p:cNvPr id="53251" name="Tartalom helye 2"/>
          <p:cNvSpPr>
            <a:spLocks noGrp="1"/>
          </p:cNvSpPr>
          <p:nvPr>
            <p:ph idx="1"/>
          </p:nvPr>
        </p:nvSpPr>
        <p:spPr>
          <a:xfrm>
            <a:off x="3429000" y="493713"/>
            <a:ext cx="9286875" cy="5462587"/>
          </a:xfrm>
        </p:spPr>
        <p:txBody>
          <a:bodyPr/>
          <a:lstStyle/>
          <a:p>
            <a:pPr eaLnBrk="1" hangingPunct="1"/>
            <a:r>
              <a:rPr lang="hu-HU" sz="2400" smtClean="0"/>
              <a:t>ÉLTV módosítással megszületett a jogalap</a:t>
            </a:r>
          </a:p>
          <a:p>
            <a:pPr eaLnBrk="1" hangingPunct="1"/>
            <a:r>
              <a:rPr lang="hu-HU" sz="2400" smtClean="0"/>
              <a:t>Köszönő levelek tömegét kapjuk</a:t>
            </a:r>
          </a:p>
          <a:p>
            <a:pPr eaLnBrk="1" hangingPunct="1"/>
            <a:r>
              <a:rPr lang="hu-HU" sz="2400" smtClean="0"/>
              <a:t>Főző és tálalókonyha fejlesztések indultak el</a:t>
            </a:r>
          </a:p>
          <a:p>
            <a:pPr eaLnBrk="1" hangingPunct="1"/>
            <a:r>
              <a:rPr lang="hu-HU" sz="2400" smtClean="0"/>
              <a:t>Elfogadták, megismerték - elismerik</a:t>
            </a:r>
          </a:p>
          <a:p>
            <a:pPr eaLnBrk="1" hangingPunct="1"/>
            <a:r>
              <a:rPr lang="hu-HU" sz="2400" smtClean="0"/>
              <a:t>Figyelem középpontjába kerültünk,</a:t>
            </a:r>
          </a:p>
          <a:p>
            <a:pPr eaLnBrk="1" hangingPunct="1"/>
            <a:r>
              <a:rPr lang="hu-HU" sz="2400" smtClean="0"/>
              <a:t>Népszerű lett – étkeztető cégek erre építik belső ellenőrzésüket és dolgozók jutalmazását</a:t>
            </a:r>
          </a:p>
          <a:p>
            <a:pPr eaLnBrk="1" hangingPunct="1"/>
            <a:r>
              <a:rPr lang="hu-HU" sz="2400" smtClean="0"/>
              <a:t>NGM pályázat kiírások – tényező lett a „NÉBIH - minősítés”</a:t>
            </a:r>
          </a:p>
          <a:p>
            <a:pPr eaLnBrk="1" hangingPunct="1"/>
            <a:r>
              <a:rPr lang="hu-HU" sz="2400" smtClean="0"/>
              <a:t>FELIR (Felügy. Inf.Rendszer) és GHP ismertsége</a:t>
            </a:r>
          </a:p>
          <a:p>
            <a:pPr eaLnBrk="1" hangingPunct="1"/>
            <a:r>
              <a:rPr lang="hu-HU" sz="2400" smtClean="0"/>
              <a:t>Sokakat megtanítottunk az ÉB. szabályokra</a:t>
            </a:r>
          </a:p>
          <a:p>
            <a:pPr eaLnBrk="1" hangingPunct="1"/>
            <a:r>
              <a:rPr lang="hu-HU" sz="2400" smtClean="0"/>
              <a:t>2015-ben 30, 2016-ban 19 közétkeztetési ételmérgezés volt.</a:t>
            </a:r>
          </a:p>
          <a:p>
            <a:pPr lvl="1" eaLnBrk="1" hangingPunct="1"/>
            <a:r>
              <a:rPr lang="hu-HU" sz="2000" smtClean="0"/>
              <a:t>2017-ben további érezhető csökkenés</a:t>
            </a:r>
          </a:p>
          <a:p>
            <a:pPr eaLnBrk="1" hangingPunct="1"/>
            <a:endParaRPr lang="hu-HU" smtClean="0"/>
          </a:p>
          <a:p>
            <a:pPr eaLnBrk="1" hangingPunct="1"/>
            <a:endParaRPr lang="hu-HU" smtClean="0"/>
          </a:p>
          <a:p>
            <a:pPr eaLnBrk="1" hangingPunct="1"/>
            <a:endParaRPr lang="hu-HU" smtClean="0"/>
          </a:p>
          <a:p>
            <a:pPr eaLnBrk="1" hangingPunct="1"/>
            <a:endParaRPr lang="hu-HU" smtClean="0"/>
          </a:p>
        </p:txBody>
      </p:sp>
      <p:pic>
        <p:nvPicPr>
          <p:cNvPr id="53252" name="Picture 2" descr="Képtalálat a következőre: „screenbeans”"/>
          <p:cNvPicPr>
            <a:picLocks noChangeAspect="1" noChangeArrowheads="1"/>
          </p:cNvPicPr>
          <p:nvPr/>
        </p:nvPicPr>
        <p:blipFill>
          <a:blip r:embed="rId2" cstate="print"/>
          <a:srcRect/>
          <a:stretch>
            <a:fillRect/>
          </a:stretch>
        </p:blipFill>
        <p:spPr bwMode="auto">
          <a:xfrm>
            <a:off x="604838" y="2192338"/>
            <a:ext cx="2390775"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10"/>
          <p:cNvSpPr/>
          <p:nvPr/>
        </p:nvSpPr>
        <p:spPr>
          <a:xfrm>
            <a:off x="1722438" y="0"/>
            <a:ext cx="874712" cy="6083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3076" name="Cím 2"/>
          <p:cNvSpPr>
            <a:spLocks noGrp="1"/>
          </p:cNvSpPr>
          <p:nvPr>
            <p:ph type="title"/>
          </p:nvPr>
        </p:nvSpPr>
        <p:spPr>
          <a:xfrm>
            <a:off x="0" y="0"/>
            <a:ext cx="12192000" cy="1225550"/>
          </a:xfrm>
        </p:spPr>
        <p:txBody>
          <a:bodyPr/>
          <a:lstStyle/>
          <a:p>
            <a:pPr algn="ctr" eaLnBrk="1" hangingPunct="1"/>
            <a:r>
              <a:rPr lang="hu-HU" sz="3200" smtClean="0"/>
              <a:t>Élelmiszer eredetű események előfordulási hely szerinti megoszlása, </a:t>
            </a:r>
            <a:br>
              <a:rPr lang="hu-HU" sz="3200" smtClean="0"/>
            </a:br>
            <a:r>
              <a:rPr lang="hu-HU" sz="3200" smtClean="0"/>
              <a:t>2008 - 2016</a:t>
            </a:r>
            <a:endParaRPr lang="hu-HU" sz="3600" b="1" smtClean="0"/>
          </a:p>
        </p:txBody>
      </p:sp>
      <p:graphicFrame>
        <p:nvGraphicFramePr>
          <p:cNvPr id="3074" name="Tartalom helye 7"/>
          <p:cNvGraphicFramePr>
            <a:graphicFrameLocks noGrp="1"/>
          </p:cNvGraphicFramePr>
          <p:nvPr>
            <p:ph idx="1"/>
          </p:nvPr>
        </p:nvGraphicFramePr>
        <p:xfrm>
          <a:off x="-2603500" y="1174750"/>
          <a:ext cx="14846300" cy="5053013"/>
        </p:xfrm>
        <a:graphic>
          <a:graphicData uri="http://schemas.openxmlformats.org/presentationml/2006/ole">
            <p:oleObj spid="_x0000_s3074" r:id="rId3" imgW="14845047" imgH="5054022" progId="Excel.Chart.8">
              <p:embed/>
            </p:oleObj>
          </a:graphicData>
        </a:graphic>
      </p:graphicFrame>
      <p:sp>
        <p:nvSpPr>
          <p:cNvPr id="3077" name="Szövegdoboz 12"/>
          <p:cNvSpPr txBox="1">
            <a:spLocks noChangeArrowheads="1"/>
          </p:cNvSpPr>
          <p:nvPr/>
        </p:nvSpPr>
        <p:spPr bwMode="auto">
          <a:xfrm>
            <a:off x="5176838" y="3832225"/>
            <a:ext cx="2662237" cy="369888"/>
          </a:xfrm>
          <a:prstGeom prst="rect">
            <a:avLst/>
          </a:prstGeom>
          <a:noFill/>
          <a:ln w="9525">
            <a:noFill/>
            <a:miter lim="800000"/>
            <a:headEnd/>
            <a:tailEnd/>
          </a:ln>
        </p:spPr>
        <p:txBody>
          <a:bodyPr>
            <a:spAutoFit/>
          </a:bodyPr>
          <a:lstStyle/>
          <a:p>
            <a:r>
              <a:rPr lang="hu-HU">
                <a:latin typeface="Calibri" pitchFamily="34" charset="0"/>
              </a:rPr>
              <a:t>2015-ben 30 db volt!</a:t>
            </a:r>
          </a:p>
        </p:txBody>
      </p:sp>
      <p:sp>
        <p:nvSpPr>
          <p:cNvPr id="6" name="Szövegdoboz 5"/>
          <p:cNvSpPr txBox="1"/>
          <p:nvPr/>
        </p:nvSpPr>
        <p:spPr>
          <a:xfrm>
            <a:off x="592138" y="2863850"/>
            <a:ext cx="725487" cy="2216150"/>
          </a:xfrm>
          <a:prstGeom prst="rect">
            <a:avLst/>
          </a:prstGeom>
          <a:noFill/>
        </p:spPr>
        <p:txBody>
          <a:bodyPr>
            <a:spAutoFit/>
          </a:bodyPr>
          <a:lstStyle/>
          <a:p>
            <a:pPr fontAlgn="auto">
              <a:spcBef>
                <a:spcPts val="0"/>
              </a:spcBef>
              <a:spcAft>
                <a:spcPts val="0"/>
              </a:spcAft>
              <a:defRPr/>
            </a:pPr>
            <a:r>
              <a:rPr lang="hu-HU" sz="13800" b="1" dirty="0">
                <a:solidFill>
                  <a:srgbClr val="FF0000"/>
                </a:solidFill>
                <a:effectLst>
                  <a:outerShdw blurRad="38100" dist="38100" dir="2700000" algn="tl">
                    <a:srgbClr val="000000">
                      <a:alpha val="43137"/>
                    </a:srgbClr>
                  </a:outerShdw>
                </a:effectLst>
                <a:latin typeface="+mn-lt"/>
                <a:cs typeface="+mn-cs"/>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églalap 12"/>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dirty="0"/>
          </a:p>
        </p:txBody>
      </p:sp>
      <p:pic>
        <p:nvPicPr>
          <p:cNvPr id="4" name="Kép 3"/>
          <p:cNvPicPr>
            <a:picLocks noChangeAspect="1"/>
          </p:cNvPicPr>
          <p:nvPr/>
        </p:nvPicPr>
        <p:blipFill rotWithShape="1">
          <a:blip r:embed="rId2" cstate="print"/>
          <a:srcRect l="30880" t="2578" r="31832" b="3754"/>
          <a:stretch/>
        </p:blipFill>
        <p:spPr>
          <a:xfrm>
            <a:off x="479425" y="93663"/>
            <a:ext cx="2292350" cy="3240087"/>
          </a:xfrm>
          <a:prstGeom prst="rect">
            <a:avLst/>
          </a:prstGeom>
          <a:ln w="12700">
            <a:solidFill>
              <a:schemeClr val="tx1"/>
            </a:solidFill>
          </a:ln>
          <a:effectLst>
            <a:outerShdw blurRad="50800" dist="38100" dir="2700000" algn="tl" rotWithShape="0">
              <a:prstClr val="black">
                <a:alpha val="40000"/>
              </a:prstClr>
            </a:outerShdw>
          </a:effectLst>
        </p:spPr>
      </p:pic>
      <p:pic>
        <p:nvPicPr>
          <p:cNvPr id="5" name="Kép 4"/>
          <p:cNvPicPr>
            <a:picLocks noChangeAspect="1"/>
          </p:cNvPicPr>
          <p:nvPr/>
        </p:nvPicPr>
        <p:blipFill rotWithShape="1">
          <a:blip r:embed="rId3" cstate="print"/>
          <a:srcRect l="30862" t="3797" r="31738" b="2414"/>
          <a:stretch/>
        </p:blipFill>
        <p:spPr>
          <a:xfrm>
            <a:off x="3556000" y="93663"/>
            <a:ext cx="2297113" cy="3240087"/>
          </a:xfrm>
          <a:prstGeom prst="rect">
            <a:avLst/>
          </a:prstGeom>
          <a:ln w="12700">
            <a:solidFill>
              <a:schemeClr val="tx1"/>
            </a:solidFill>
          </a:ln>
          <a:effectLst>
            <a:outerShdw blurRad="50800" dist="38100" dir="2700000" algn="tl" rotWithShape="0">
              <a:prstClr val="black">
                <a:alpha val="40000"/>
              </a:prstClr>
            </a:outerShdw>
          </a:effectLst>
        </p:spPr>
      </p:pic>
      <p:pic>
        <p:nvPicPr>
          <p:cNvPr id="6" name="Kép 5"/>
          <p:cNvPicPr>
            <a:picLocks noChangeAspect="1"/>
          </p:cNvPicPr>
          <p:nvPr/>
        </p:nvPicPr>
        <p:blipFill rotWithShape="1">
          <a:blip r:embed="rId4" cstate="print"/>
          <a:srcRect l="30916" t="4622" r="31731" b="1734"/>
          <a:stretch/>
        </p:blipFill>
        <p:spPr>
          <a:xfrm>
            <a:off x="6675438" y="147638"/>
            <a:ext cx="2297112" cy="3240087"/>
          </a:xfrm>
          <a:prstGeom prst="rect">
            <a:avLst/>
          </a:prstGeom>
          <a:ln w="12700">
            <a:solidFill>
              <a:schemeClr val="tx1"/>
            </a:solidFill>
          </a:ln>
          <a:effectLst>
            <a:outerShdw blurRad="50800" dist="38100" dir="2700000" algn="tl" rotWithShape="0">
              <a:prstClr val="black">
                <a:alpha val="40000"/>
              </a:prstClr>
            </a:outerShdw>
          </a:effectLst>
        </p:spPr>
      </p:pic>
      <p:pic>
        <p:nvPicPr>
          <p:cNvPr id="7" name="Kép 6"/>
          <p:cNvPicPr>
            <a:picLocks noChangeAspect="1"/>
          </p:cNvPicPr>
          <p:nvPr/>
        </p:nvPicPr>
        <p:blipFill rotWithShape="1">
          <a:blip r:embed="rId5" cstate="print"/>
          <a:srcRect l="30877" t="2857" r="31714" b="3194"/>
          <a:stretch/>
        </p:blipFill>
        <p:spPr>
          <a:xfrm>
            <a:off x="9755188" y="150813"/>
            <a:ext cx="2293937" cy="3240087"/>
          </a:xfrm>
          <a:prstGeom prst="rect">
            <a:avLst/>
          </a:prstGeom>
          <a:ln w="12700">
            <a:solidFill>
              <a:schemeClr val="tx1"/>
            </a:solidFill>
          </a:ln>
          <a:effectLst>
            <a:outerShdw blurRad="50800" dist="38100" dir="2700000" algn="tl" rotWithShape="0">
              <a:prstClr val="black">
                <a:alpha val="40000"/>
              </a:prstClr>
            </a:outerShdw>
          </a:effectLst>
        </p:spPr>
      </p:pic>
      <p:pic>
        <p:nvPicPr>
          <p:cNvPr id="8" name="Kép 7"/>
          <p:cNvPicPr>
            <a:picLocks noChangeAspect="1"/>
          </p:cNvPicPr>
          <p:nvPr/>
        </p:nvPicPr>
        <p:blipFill rotWithShape="1">
          <a:blip r:embed="rId6" cstate="print"/>
          <a:srcRect l="30775" t="3428" r="31577" b="2415"/>
          <a:stretch/>
        </p:blipFill>
        <p:spPr>
          <a:xfrm>
            <a:off x="479425" y="3467100"/>
            <a:ext cx="2303463" cy="3240088"/>
          </a:xfrm>
          <a:prstGeom prst="rect">
            <a:avLst/>
          </a:prstGeom>
          <a:ln w="12700">
            <a:solidFill>
              <a:schemeClr val="tx1"/>
            </a:solidFill>
          </a:ln>
          <a:effectLst>
            <a:outerShdw blurRad="50800" dist="38100" dir="2700000" algn="tl" rotWithShape="0">
              <a:prstClr val="black">
                <a:alpha val="40000"/>
              </a:prstClr>
            </a:outerShdw>
          </a:effectLst>
        </p:spPr>
      </p:pic>
      <p:pic>
        <p:nvPicPr>
          <p:cNvPr id="9" name="Kép 8"/>
          <p:cNvPicPr>
            <a:picLocks noChangeAspect="1"/>
          </p:cNvPicPr>
          <p:nvPr/>
        </p:nvPicPr>
        <p:blipFill rotWithShape="1">
          <a:blip r:embed="rId7" cstate="print"/>
          <a:srcRect l="30825" t="3575" r="31766" b="2507"/>
          <a:stretch/>
        </p:blipFill>
        <p:spPr>
          <a:xfrm>
            <a:off x="3554413" y="3467100"/>
            <a:ext cx="2293937" cy="3240088"/>
          </a:xfrm>
          <a:prstGeom prst="rect">
            <a:avLst/>
          </a:prstGeom>
          <a:ln w="12700">
            <a:solidFill>
              <a:schemeClr val="tx1"/>
            </a:solidFill>
          </a:ln>
          <a:effectLst>
            <a:outerShdw blurRad="50800" dist="38100" dir="2700000" algn="tl" rotWithShape="0">
              <a:prstClr val="black">
                <a:alpha val="40000"/>
              </a:prstClr>
            </a:outerShdw>
          </a:effectLst>
        </p:spPr>
      </p:pic>
      <p:pic>
        <p:nvPicPr>
          <p:cNvPr id="10" name="Kép 9"/>
          <p:cNvPicPr>
            <a:picLocks noChangeAspect="1"/>
          </p:cNvPicPr>
          <p:nvPr/>
        </p:nvPicPr>
        <p:blipFill rotWithShape="1">
          <a:blip r:embed="rId8" cstate="print"/>
          <a:srcRect l="30868" t="3483" r="31716" b="2421"/>
          <a:stretch/>
        </p:blipFill>
        <p:spPr>
          <a:xfrm>
            <a:off x="6678613" y="3521075"/>
            <a:ext cx="2290762" cy="3238500"/>
          </a:xfrm>
          <a:prstGeom prst="rect">
            <a:avLst/>
          </a:prstGeom>
          <a:ln w="12700">
            <a:solidFill>
              <a:schemeClr val="tx1"/>
            </a:solidFill>
          </a:ln>
          <a:effectLst>
            <a:outerShdw blurRad="50800" dist="38100" dir="2700000" algn="tl" rotWithShape="0">
              <a:prstClr val="black">
                <a:alpha val="40000"/>
              </a:prstClr>
            </a:outerShdw>
          </a:effectLst>
        </p:spPr>
      </p:pic>
      <p:pic>
        <p:nvPicPr>
          <p:cNvPr id="11" name="Kép 10"/>
          <p:cNvPicPr>
            <a:picLocks noChangeAspect="1"/>
          </p:cNvPicPr>
          <p:nvPr/>
        </p:nvPicPr>
        <p:blipFill rotWithShape="1">
          <a:blip r:embed="rId9" cstate="print"/>
          <a:srcRect l="30862" t="5639" r="31650" b="220"/>
          <a:stretch/>
        </p:blipFill>
        <p:spPr>
          <a:xfrm>
            <a:off x="9755188" y="3524250"/>
            <a:ext cx="2293937" cy="3240088"/>
          </a:xfrm>
          <a:prstGeom prst="rect">
            <a:avLst/>
          </a:prstGeom>
          <a:ln w="12700">
            <a:solidFill>
              <a:schemeClr val="tx1"/>
            </a:solidFill>
          </a:ln>
          <a:effectLst>
            <a:outerShdw blurRad="50800" dist="38100" dir="2700000" algn="tl" rotWithShape="0">
              <a:prstClr val="black">
                <a:alpha val="40000"/>
              </a:prstClr>
            </a:outerShdw>
          </a:effectLst>
        </p:spPr>
      </p:pic>
      <p:sp>
        <p:nvSpPr>
          <p:cNvPr id="54283" name="Szövegdoboz 11"/>
          <p:cNvSpPr txBox="1">
            <a:spLocks noChangeArrowheads="1"/>
          </p:cNvSpPr>
          <p:nvPr/>
        </p:nvSpPr>
        <p:spPr bwMode="auto">
          <a:xfrm>
            <a:off x="26988" y="2622550"/>
            <a:ext cx="444500" cy="708025"/>
          </a:xfrm>
          <a:prstGeom prst="rect">
            <a:avLst/>
          </a:prstGeom>
          <a:solidFill>
            <a:srgbClr val="F2FBBB"/>
          </a:solidFill>
          <a:ln w="9525">
            <a:noFill/>
            <a:miter lim="800000"/>
            <a:headEnd/>
            <a:tailEnd/>
          </a:ln>
        </p:spPr>
        <p:txBody>
          <a:bodyPr>
            <a:spAutoFit/>
          </a:bodyPr>
          <a:lstStyle/>
          <a:p>
            <a:r>
              <a:rPr lang="hu-HU" sz="4000" b="1"/>
              <a:t>1</a:t>
            </a:r>
          </a:p>
        </p:txBody>
      </p:sp>
      <p:sp>
        <p:nvSpPr>
          <p:cNvPr id="54284" name="Szövegdoboz 15"/>
          <p:cNvSpPr txBox="1">
            <a:spLocks noChangeArrowheads="1"/>
          </p:cNvSpPr>
          <p:nvPr/>
        </p:nvSpPr>
        <p:spPr bwMode="auto">
          <a:xfrm>
            <a:off x="3097213" y="2627313"/>
            <a:ext cx="444500" cy="708025"/>
          </a:xfrm>
          <a:prstGeom prst="rect">
            <a:avLst/>
          </a:prstGeom>
          <a:solidFill>
            <a:srgbClr val="F2FBBB"/>
          </a:solidFill>
          <a:ln w="9525">
            <a:noFill/>
            <a:miter lim="800000"/>
            <a:headEnd/>
            <a:tailEnd/>
          </a:ln>
        </p:spPr>
        <p:txBody>
          <a:bodyPr>
            <a:spAutoFit/>
          </a:bodyPr>
          <a:lstStyle/>
          <a:p>
            <a:r>
              <a:rPr lang="hu-HU" sz="4000" b="1"/>
              <a:t>2</a:t>
            </a:r>
          </a:p>
        </p:txBody>
      </p:sp>
      <p:sp>
        <p:nvSpPr>
          <p:cNvPr id="54285" name="Szövegdoboz 16"/>
          <p:cNvSpPr txBox="1">
            <a:spLocks noChangeArrowheads="1"/>
          </p:cNvSpPr>
          <p:nvPr/>
        </p:nvSpPr>
        <p:spPr bwMode="auto">
          <a:xfrm>
            <a:off x="26988" y="6007100"/>
            <a:ext cx="444500" cy="706438"/>
          </a:xfrm>
          <a:prstGeom prst="rect">
            <a:avLst/>
          </a:prstGeom>
          <a:solidFill>
            <a:srgbClr val="F2FBBB"/>
          </a:solidFill>
          <a:ln w="9525">
            <a:noFill/>
            <a:miter lim="800000"/>
            <a:headEnd/>
            <a:tailEnd/>
          </a:ln>
        </p:spPr>
        <p:txBody>
          <a:bodyPr>
            <a:spAutoFit/>
          </a:bodyPr>
          <a:lstStyle/>
          <a:p>
            <a:r>
              <a:rPr lang="hu-HU" sz="4000" b="1"/>
              <a:t>5</a:t>
            </a:r>
          </a:p>
        </p:txBody>
      </p:sp>
      <p:sp>
        <p:nvSpPr>
          <p:cNvPr id="54286" name="Szövegdoboz 17"/>
          <p:cNvSpPr txBox="1">
            <a:spLocks noChangeArrowheads="1"/>
          </p:cNvSpPr>
          <p:nvPr/>
        </p:nvSpPr>
        <p:spPr bwMode="auto">
          <a:xfrm>
            <a:off x="3106738" y="5997575"/>
            <a:ext cx="444500" cy="708025"/>
          </a:xfrm>
          <a:prstGeom prst="rect">
            <a:avLst/>
          </a:prstGeom>
          <a:solidFill>
            <a:srgbClr val="F2FBBB"/>
          </a:solidFill>
          <a:ln w="9525">
            <a:noFill/>
            <a:miter lim="800000"/>
            <a:headEnd/>
            <a:tailEnd/>
          </a:ln>
        </p:spPr>
        <p:txBody>
          <a:bodyPr>
            <a:spAutoFit/>
          </a:bodyPr>
          <a:lstStyle/>
          <a:p>
            <a:r>
              <a:rPr lang="hu-HU" sz="4000" b="1"/>
              <a:t>6</a:t>
            </a:r>
          </a:p>
        </p:txBody>
      </p:sp>
      <p:sp>
        <p:nvSpPr>
          <p:cNvPr id="54287" name="Szövegdoboz 18"/>
          <p:cNvSpPr txBox="1">
            <a:spLocks noChangeArrowheads="1"/>
          </p:cNvSpPr>
          <p:nvPr/>
        </p:nvSpPr>
        <p:spPr bwMode="auto">
          <a:xfrm>
            <a:off x="6230938" y="6042025"/>
            <a:ext cx="444500" cy="708025"/>
          </a:xfrm>
          <a:prstGeom prst="rect">
            <a:avLst/>
          </a:prstGeom>
          <a:solidFill>
            <a:srgbClr val="F2FBBB"/>
          </a:solidFill>
          <a:ln w="9525">
            <a:noFill/>
            <a:miter lim="800000"/>
            <a:headEnd/>
            <a:tailEnd/>
          </a:ln>
        </p:spPr>
        <p:txBody>
          <a:bodyPr>
            <a:spAutoFit/>
          </a:bodyPr>
          <a:lstStyle/>
          <a:p>
            <a:r>
              <a:rPr lang="hu-HU" sz="4000" b="1"/>
              <a:t>7</a:t>
            </a:r>
          </a:p>
        </p:txBody>
      </p:sp>
      <p:sp>
        <p:nvSpPr>
          <p:cNvPr id="54288" name="Szövegdoboz 19"/>
          <p:cNvSpPr txBox="1">
            <a:spLocks noChangeArrowheads="1"/>
          </p:cNvSpPr>
          <p:nvPr/>
        </p:nvSpPr>
        <p:spPr bwMode="auto">
          <a:xfrm>
            <a:off x="6208713" y="2684463"/>
            <a:ext cx="442912" cy="708025"/>
          </a:xfrm>
          <a:prstGeom prst="rect">
            <a:avLst/>
          </a:prstGeom>
          <a:solidFill>
            <a:srgbClr val="F2FBBB"/>
          </a:solidFill>
          <a:ln w="9525">
            <a:noFill/>
            <a:miter lim="800000"/>
            <a:headEnd/>
            <a:tailEnd/>
          </a:ln>
        </p:spPr>
        <p:txBody>
          <a:bodyPr>
            <a:spAutoFit/>
          </a:bodyPr>
          <a:lstStyle/>
          <a:p>
            <a:r>
              <a:rPr lang="hu-HU" sz="4000" b="1"/>
              <a:t>3</a:t>
            </a:r>
          </a:p>
        </p:txBody>
      </p:sp>
      <p:sp>
        <p:nvSpPr>
          <p:cNvPr id="54289" name="Szövegdoboz 20"/>
          <p:cNvSpPr txBox="1">
            <a:spLocks noChangeArrowheads="1"/>
          </p:cNvSpPr>
          <p:nvPr/>
        </p:nvSpPr>
        <p:spPr bwMode="auto">
          <a:xfrm>
            <a:off x="9291638" y="2676525"/>
            <a:ext cx="444500" cy="708025"/>
          </a:xfrm>
          <a:prstGeom prst="rect">
            <a:avLst/>
          </a:prstGeom>
          <a:solidFill>
            <a:srgbClr val="F2FBBB"/>
          </a:solidFill>
          <a:ln w="9525">
            <a:noFill/>
            <a:miter lim="800000"/>
            <a:headEnd/>
            <a:tailEnd/>
          </a:ln>
        </p:spPr>
        <p:txBody>
          <a:bodyPr>
            <a:spAutoFit/>
          </a:bodyPr>
          <a:lstStyle/>
          <a:p>
            <a:r>
              <a:rPr lang="hu-HU" sz="4000" b="1"/>
              <a:t>4</a:t>
            </a:r>
          </a:p>
        </p:txBody>
      </p:sp>
      <p:sp>
        <p:nvSpPr>
          <p:cNvPr id="54290" name="Szövegdoboz 21"/>
          <p:cNvSpPr txBox="1">
            <a:spLocks noChangeArrowheads="1"/>
          </p:cNvSpPr>
          <p:nvPr/>
        </p:nvSpPr>
        <p:spPr bwMode="auto">
          <a:xfrm>
            <a:off x="9296400" y="6056313"/>
            <a:ext cx="444500" cy="708025"/>
          </a:xfrm>
          <a:prstGeom prst="rect">
            <a:avLst/>
          </a:prstGeom>
          <a:solidFill>
            <a:srgbClr val="F2FBBB"/>
          </a:solidFill>
          <a:ln w="9525">
            <a:noFill/>
            <a:miter lim="800000"/>
            <a:headEnd/>
            <a:tailEnd/>
          </a:ln>
        </p:spPr>
        <p:txBody>
          <a:bodyPr>
            <a:spAutoFit/>
          </a:bodyPr>
          <a:lstStyle/>
          <a:p>
            <a:r>
              <a:rPr lang="hu-HU" sz="4000" b="1"/>
              <a:t>8</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mage result for &amp;odblac;szi kép"/>
          <p:cNvPicPr>
            <a:picLocks noChangeAspect="1" noChangeArrowheads="1"/>
          </p:cNvPicPr>
          <p:nvPr/>
        </p:nvPicPr>
        <p:blipFill>
          <a:blip r:embed="rId2" cstate="print"/>
          <a:srcRect/>
          <a:stretch>
            <a:fillRect/>
          </a:stretch>
        </p:blipFill>
        <p:spPr bwMode="auto">
          <a:xfrm>
            <a:off x="0" y="-26988"/>
            <a:ext cx="12192000" cy="6884988"/>
          </a:xfrm>
          <a:prstGeom prst="rect">
            <a:avLst/>
          </a:prstGeom>
          <a:noFill/>
          <a:ln w="9525">
            <a:noFill/>
            <a:miter lim="800000"/>
            <a:headEnd/>
            <a:tailEnd/>
          </a:ln>
        </p:spPr>
      </p:pic>
      <p:sp>
        <p:nvSpPr>
          <p:cNvPr id="5" name="Szövegdoboz 4"/>
          <p:cNvSpPr txBox="1"/>
          <p:nvPr/>
        </p:nvSpPr>
        <p:spPr>
          <a:xfrm>
            <a:off x="2540000" y="3700463"/>
            <a:ext cx="6575425" cy="769937"/>
          </a:xfrm>
          <a:prstGeom prst="rect">
            <a:avLst/>
          </a:prstGeom>
          <a:noFill/>
        </p:spPr>
        <p:txBody>
          <a:bodyPr>
            <a:spAutoFit/>
          </a:bodyPr>
          <a:lstStyle/>
          <a:p>
            <a:pPr>
              <a:defRPr/>
            </a:pPr>
            <a:r>
              <a:rPr lang="hu-HU" sz="4400" b="1" dirty="0">
                <a:solidFill>
                  <a:schemeClr val="bg1"/>
                </a:solidFill>
                <a:effectLst>
                  <a:outerShdw blurRad="38100" dist="38100" dir="2700000" algn="tl">
                    <a:srgbClr val="000000">
                      <a:alpha val="43137"/>
                    </a:srgbClr>
                  </a:outerShdw>
                </a:effectLst>
              </a:rPr>
              <a:t>Köszönjük a figyelmet!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10"/>
          <p:cNvSpPr/>
          <p:nvPr/>
        </p:nvSpPr>
        <p:spPr>
          <a:xfrm>
            <a:off x="1722438" y="0"/>
            <a:ext cx="874712" cy="6083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4100" name="Cím 2"/>
          <p:cNvSpPr>
            <a:spLocks noGrp="1"/>
          </p:cNvSpPr>
          <p:nvPr>
            <p:ph type="title"/>
          </p:nvPr>
        </p:nvSpPr>
        <p:spPr>
          <a:xfrm>
            <a:off x="0" y="0"/>
            <a:ext cx="12192000" cy="1225550"/>
          </a:xfrm>
        </p:spPr>
        <p:txBody>
          <a:bodyPr/>
          <a:lstStyle/>
          <a:p>
            <a:pPr algn="ctr" eaLnBrk="1" hangingPunct="1"/>
            <a:r>
              <a:rPr lang="hu-HU" sz="3600" smtClean="0"/>
              <a:t>Megbetegedések előfordulási hely szerinti megoszlása</a:t>
            </a:r>
            <a:br>
              <a:rPr lang="hu-HU" sz="3600" smtClean="0"/>
            </a:br>
            <a:r>
              <a:rPr lang="hu-HU" sz="3600" smtClean="0"/>
              <a:t>2008 - 2016.</a:t>
            </a:r>
          </a:p>
        </p:txBody>
      </p:sp>
      <p:graphicFrame>
        <p:nvGraphicFramePr>
          <p:cNvPr id="4098" name="Tartalom helye 7"/>
          <p:cNvGraphicFramePr>
            <a:graphicFrameLocks noGrp="1"/>
          </p:cNvGraphicFramePr>
          <p:nvPr>
            <p:ph idx="1"/>
          </p:nvPr>
        </p:nvGraphicFramePr>
        <p:xfrm>
          <a:off x="-2603500" y="1174750"/>
          <a:ext cx="14846300" cy="5053013"/>
        </p:xfrm>
        <a:graphic>
          <a:graphicData uri="http://schemas.openxmlformats.org/presentationml/2006/ole">
            <p:oleObj spid="_x0000_s4098" r:id="rId3" imgW="14845047" imgH="5054022" progId="Excel.Chart.8">
              <p:embed/>
            </p:oleObj>
          </a:graphicData>
        </a:graphic>
      </p:graphicFrame>
      <p:sp>
        <p:nvSpPr>
          <p:cNvPr id="4101" name="Szövegdoboz 4"/>
          <p:cNvSpPr txBox="1">
            <a:spLocks noChangeArrowheads="1"/>
          </p:cNvSpPr>
          <p:nvPr/>
        </p:nvSpPr>
        <p:spPr bwMode="auto">
          <a:xfrm>
            <a:off x="3765550" y="4665663"/>
            <a:ext cx="2286000" cy="369887"/>
          </a:xfrm>
          <a:prstGeom prst="rect">
            <a:avLst/>
          </a:prstGeom>
          <a:noFill/>
          <a:ln w="9525">
            <a:noFill/>
            <a:miter lim="800000"/>
            <a:headEnd/>
            <a:tailEnd/>
          </a:ln>
        </p:spPr>
        <p:txBody>
          <a:bodyPr>
            <a:spAutoFit/>
          </a:bodyPr>
          <a:lstStyle/>
          <a:p>
            <a:r>
              <a:rPr lang="hu-HU">
                <a:latin typeface="Calibri" pitchFamily="34" charset="0"/>
              </a:rPr>
              <a:t>2016-ban 2114</a:t>
            </a:r>
          </a:p>
        </p:txBody>
      </p:sp>
      <p:sp>
        <p:nvSpPr>
          <p:cNvPr id="4102" name="Szövegdoboz 5"/>
          <p:cNvSpPr txBox="1">
            <a:spLocks noChangeArrowheads="1"/>
          </p:cNvSpPr>
          <p:nvPr/>
        </p:nvSpPr>
        <p:spPr bwMode="auto">
          <a:xfrm>
            <a:off x="2138363" y="3065463"/>
            <a:ext cx="1666875" cy="369887"/>
          </a:xfrm>
          <a:prstGeom prst="rect">
            <a:avLst/>
          </a:prstGeom>
          <a:noFill/>
          <a:ln w="9525">
            <a:noFill/>
            <a:miter lim="800000"/>
            <a:headEnd/>
            <a:tailEnd/>
          </a:ln>
        </p:spPr>
        <p:txBody>
          <a:bodyPr>
            <a:spAutoFit/>
          </a:bodyPr>
          <a:lstStyle/>
          <a:p>
            <a:r>
              <a:rPr lang="hu-HU">
                <a:latin typeface="Calibri" pitchFamily="34" charset="0"/>
              </a:rPr>
              <a:t>2016-ban 489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ím 2"/>
          <p:cNvSpPr>
            <a:spLocks noGrp="1"/>
          </p:cNvSpPr>
          <p:nvPr>
            <p:ph type="title"/>
          </p:nvPr>
        </p:nvSpPr>
        <p:spPr/>
        <p:txBody>
          <a:bodyPr/>
          <a:lstStyle/>
          <a:p>
            <a:pPr algn="ctr" eaLnBrk="1" hangingPunct="1"/>
            <a:r>
              <a:rPr lang="hu-HU" sz="4000" smtClean="0"/>
              <a:t>Élelmiszer eredetű megbetegedések mögött feltárt hibák 2016-ban </a:t>
            </a:r>
          </a:p>
        </p:txBody>
      </p:sp>
      <p:graphicFrame>
        <p:nvGraphicFramePr>
          <p:cNvPr id="8" name="Diagram 7"/>
          <p:cNvGraphicFramePr/>
          <p:nvPr/>
        </p:nvGraphicFramePr>
        <p:xfrm>
          <a:off x="1186249" y="2018271"/>
          <a:ext cx="5115697" cy="3657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 8"/>
          <p:cNvGraphicFramePr/>
          <p:nvPr/>
        </p:nvGraphicFramePr>
        <p:xfrm>
          <a:off x="6697362" y="1878225"/>
          <a:ext cx="4810487" cy="4143633"/>
        </p:xfrm>
        <a:graphic>
          <a:graphicData uri="http://schemas.openxmlformats.org/drawingml/2006/chart">
            <c:chart xmlns:c="http://schemas.openxmlformats.org/drawingml/2006/chart" xmlns:r="http://schemas.openxmlformats.org/officeDocument/2006/relationships" r:id="rId3"/>
          </a:graphicData>
        </a:graphic>
      </p:graphicFrame>
      <p:sp>
        <p:nvSpPr>
          <p:cNvPr id="11269" name="Szövegdoboz 10"/>
          <p:cNvSpPr txBox="1">
            <a:spLocks noChangeArrowheads="1"/>
          </p:cNvSpPr>
          <p:nvPr/>
        </p:nvSpPr>
        <p:spPr bwMode="auto">
          <a:xfrm>
            <a:off x="2859088" y="1704975"/>
            <a:ext cx="1374775" cy="369888"/>
          </a:xfrm>
          <a:prstGeom prst="rect">
            <a:avLst/>
          </a:prstGeom>
          <a:noFill/>
          <a:ln w="9525">
            <a:noFill/>
            <a:miter lim="800000"/>
            <a:headEnd/>
            <a:tailEnd/>
          </a:ln>
        </p:spPr>
        <p:txBody>
          <a:bodyPr>
            <a:spAutoFit/>
          </a:bodyPr>
          <a:lstStyle/>
          <a:p>
            <a:r>
              <a:rPr lang="hu-HU">
                <a:latin typeface="Calibri" pitchFamily="34" charset="0"/>
              </a:rPr>
              <a:t>Esemény</a:t>
            </a:r>
          </a:p>
        </p:txBody>
      </p:sp>
      <p:sp>
        <p:nvSpPr>
          <p:cNvPr id="11270" name="Szövegdoboz 11"/>
          <p:cNvSpPr txBox="1">
            <a:spLocks noChangeArrowheads="1"/>
          </p:cNvSpPr>
          <p:nvPr/>
        </p:nvSpPr>
        <p:spPr bwMode="auto">
          <a:xfrm>
            <a:off x="8291513" y="1743075"/>
            <a:ext cx="2022475" cy="368300"/>
          </a:xfrm>
          <a:prstGeom prst="rect">
            <a:avLst/>
          </a:prstGeom>
          <a:noFill/>
          <a:ln w="9525">
            <a:noFill/>
            <a:miter lim="800000"/>
            <a:headEnd/>
            <a:tailEnd/>
          </a:ln>
        </p:spPr>
        <p:txBody>
          <a:bodyPr>
            <a:spAutoFit/>
          </a:bodyPr>
          <a:lstStyle/>
          <a:p>
            <a:r>
              <a:rPr lang="hu-HU">
                <a:latin typeface="Calibri" pitchFamily="34" charset="0"/>
              </a:rPr>
              <a:t>Megbetegedés</a:t>
            </a:r>
          </a:p>
        </p:txBody>
      </p:sp>
      <p:sp>
        <p:nvSpPr>
          <p:cNvPr id="14" name="Ellipszis 13"/>
          <p:cNvSpPr/>
          <p:nvPr/>
        </p:nvSpPr>
        <p:spPr>
          <a:xfrm>
            <a:off x="5478463" y="2363788"/>
            <a:ext cx="865187" cy="8001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5" name="Ellipszis 14"/>
          <p:cNvSpPr/>
          <p:nvPr/>
        </p:nvSpPr>
        <p:spPr>
          <a:xfrm>
            <a:off x="10663238" y="2616200"/>
            <a:ext cx="865187" cy="79851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6" name="Ellipszis 15"/>
          <p:cNvSpPr/>
          <p:nvPr/>
        </p:nvSpPr>
        <p:spPr>
          <a:xfrm>
            <a:off x="6961188" y="5016500"/>
            <a:ext cx="896937" cy="89058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7" name="Ellipszis 16"/>
          <p:cNvSpPr/>
          <p:nvPr/>
        </p:nvSpPr>
        <p:spPr>
          <a:xfrm>
            <a:off x="5432425" y="4930775"/>
            <a:ext cx="966788" cy="88106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3" name="Ellipszis 12"/>
          <p:cNvSpPr/>
          <p:nvPr/>
        </p:nvSpPr>
        <p:spPr>
          <a:xfrm>
            <a:off x="9836150" y="2244725"/>
            <a:ext cx="865188" cy="8001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8" name="Ellipszis 17"/>
          <p:cNvSpPr/>
          <p:nvPr/>
        </p:nvSpPr>
        <p:spPr>
          <a:xfrm>
            <a:off x="4319588" y="2189163"/>
            <a:ext cx="865187" cy="79851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Kép 5"/>
          <p:cNvPicPr>
            <a:picLocks noChangeAspect="1"/>
          </p:cNvPicPr>
          <p:nvPr/>
        </p:nvPicPr>
        <p:blipFill>
          <a:blip r:embed="rId2" cstate="print"/>
          <a:srcRect/>
          <a:stretch>
            <a:fillRect/>
          </a:stretch>
        </p:blipFill>
        <p:spPr bwMode="auto">
          <a:xfrm>
            <a:off x="0" y="22225"/>
            <a:ext cx="12233275" cy="6835775"/>
          </a:xfrm>
          <a:prstGeom prst="rect">
            <a:avLst/>
          </a:prstGeom>
          <a:noFill/>
          <a:ln w="9525">
            <a:noFill/>
            <a:miter lim="800000"/>
            <a:headEnd/>
            <a:tailEnd/>
          </a:ln>
        </p:spPr>
      </p:pic>
      <p:sp>
        <p:nvSpPr>
          <p:cNvPr id="7" name="Szövegdoboz 6"/>
          <p:cNvSpPr txBox="1"/>
          <p:nvPr/>
        </p:nvSpPr>
        <p:spPr>
          <a:xfrm>
            <a:off x="6527800" y="1036638"/>
            <a:ext cx="5410200" cy="706437"/>
          </a:xfrm>
          <a:prstGeom prst="rect">
            <a:avLst/>
          </a:prstGeom>
          <a:solidFill>
            <a:schemeClr val="accent5">
              <a:lumMod val="50000"/>
            </a:schemeClr>
          </a:solidFill>
        </p:spPr>
        <p:txBody>
          <a:bodyPr>
            <a:spAutoFit/>
          </a:bodyPr>
          <a:lstStyle/>
          <a:p>
            <a:pPr algn="r">
              <a:defRPr/>
            </a:pPr>
            <a:r>
              <a:rPr lang="hu-HU" sz="4000" dirty="0">
                <a:solidFill>
                  <a:schemeClr val="bg1"/>
                </a:solidFill>
                <a:latin typeface="Cronos Pro Caption" panose="020C0502030503020304" pitchFamily="34" charset="0"/>
              </a:rPr>
              <a:t>2. Az önellenőrzés</a:t>
            </a:r>
          </a:p>
        </p:txBody>
      </p:sp>
      <p:pic>
        <p:nvPicPr>
          <p:cNvPr id="12292" name="Kép 7"/>
          <p:cNvPicPr>
            <a:picLocks noChangeAspect="1"/>
          </p:cNvPicPr>
          <p:nvPr/>
        </p:nvPicPr>
        <p:blipFill>
          <a:blip r:embed="rId3" cstate="print"/>
          <a:srcRect/>
          <a:stretch>
            <a:fillRect/>
          </a:stretch>
        </p:blipFill>
        <p:spPr bwMode="auto">
          <a:xfrm>
            <a:off x="-41275" y="2657475"/>
            <a:ext cx="12233275" cy="420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zövegdoboz 2"/>
          <p:cNvSpPr txBox="1">
            <a:spLocks noChangeArrowheads="1"/>
          </p:cNvSpPr>
          <p:nvPr/>
        </p:nvSpPr>
        <p:spPr bwMode="auto">
          <a:xfrm>
            <a:off x="430213" y="349250"/>
            <a:ext cx="1762125" cy="5016500"/>
          </a:xfrm>
          <a:prstGeom prst="rect">
            <a:avLst/>
          </a:prstGeom>
          <a:noFill/>
          <a:ln w="9525">
            <a:noFill/>
            <a:miter lim="800000"/>
            <a:headEnd/>
            <a:tailEnd/>
          </a:ln>
        </p:spPr>
        <p:txBody>
          <a:bodyPr>
            <a:spAutoFit/>
          </a:bodyPr>
          <a:lstStyle/>
          <a:p>
            <a:endParaRPr lang="hu-HU" sz="2000" b="1"/>
          </a:p>
          <a:p>
            <a:endParaRPr lang="hu-HU" sz="2000" b="1"/>
          </a:p>
          <a:p>
            <a:endParaRPr lang="hu-HU" sz="2400" b="1"/>
          </a:p>
          <a:p>
            <a:endParaRPr lang="hu-HU" sz="2400" b="1"/>
          </a:p>
          <a:p>
            <a:endParaRPr lang="hu-HU" sz="2400" b="1"/>
          </a:p>
          <a:p>
            <a:pPr algn="ctr"/>
            <a:r>
              <a:rPr lang="hu-HU" sz="2400" b="1"/>
              <a:t>ELLENŐR-ZÉS</a:t>
            </a:r>
          </a:p>
          <a:p>
            <a:endParaRPr lang="hu-HU" sz="2000" b="1"/>
          </a:p>
          <a:p>
            <a:endParaRPr lang="hu-HU" sz="2000" b="1"/>
          </a:p>
          <a:p>
            <a:endParaRPr lang="hu-HU" sz="2000" b="1"/>
          </a:p>
          <a:p>
            <a:endParaRPr lang="hu-HU" sz="2000" b="1"/>
          </a:p>
          <a:p>
            <a:endParaRPr lang="hu-HU" sz="2000" b="1"/>
          </a:p>
          <a:p>
            <a:endParaRPr lang="hu-HU" sz="2000" b="1"/>
          </a:p>
          <a:p>
            <a:endParaRPr lang="hu-HU" sz="2000" b="1"/>
          </a:p>
          <a:p>
            <a:endParaRPr lang="hu-HU" sz="2000" b="1"/>
          </a:p>
        </p:txBody>
      </p:sp>
      <p:sp>
        <p:nvSpPr>
          <p:cNvPr id="13315" name="Szövegdoboz 3"/>
          <p:cNvSpPr txBox="1">
            <a:spLocks noChangeArrowheads="1"/>
          </p:cNvSpPr>
          <p:nvPr/>
        </p:nvSpPr>
        <p:spPr bwMode="auto">
          <a:xfrm>
            <a:off x="2595563" y="658813"/>
            <a:ext cx="8928100" cy="3662362"/>
          </a:xfrm>
          <a:prstGeom prst="rect">
            <a:avLst/>
          </a:prstGeom>
          <a:noFill/>
          <a:ln w="9525">
            <a:noFill/>
            <a:miter lim="800000"/>
            <a:headEnd/>
            <a:tailEnd/>
          </a:ln>
        </p:spPr>
        <p:txBody>
          <a:bodyPr>
            <a:spAutoFit/>
          </a:bodyPr>
          <a:lstStyle/>
          <a:p>
            <a:r>
              <a:rPr lang="hu-HU" sz="2800"/>
              <a:t>Valamely cél megvalósítása érdekében végzett </a:t>
            </a:r>
          </a:p>
          <a:p>
            <a:r>
              <a:rPr lang="hu-HU" sz="2800"/>
              <a:t>ténymegállapító, </a:t>
            </a:r>
          </a:p>
          <a:p>
            <a:r>
              <a:rPr lang="hu-HU" sz="2800" b="1"/>
              <a:t>követelményhez viszonyító,</a:t>
            </a:r>
            <a:r>
              <a:rPr lang="hu-HU" sz="2800"/>
              <a:t> </a:t>
            </a:r>
          </a:p>
          <a:p>
            <a:r>
              <a:rPr lang="hu-HU" sz="2800" b="1"/>
              <a:t>értékelő és javaslattevő </a:t>
            </a:r>
            <a:r>
              <a:rPr lang="hu-HU" sz="2800"/>
              <a:t>tevékenység.</a:t>
            </a:r>
          </a:p>
          <a:p>
            <a:endParaRPr lang="hu-HU"/>
          </a:p>
          <a:p>
            <a:r>
              <a:rPr lang="hu-HU" sz="2400" b="1">
                <a:solidFill>
                  <a:srgbClr val="FF0000"/>
                </a:solidFill>
              </a:rPr>
              <a:t>ITT a cél: az élelmiszer komplex megfelelősége!</a:t>
            </a:r>
          </a:p>
          <a:p>
            <a:r>
              <a:rPr lang="hu-HU" sz="2000" i="1"/>
              <a:t>	</a:t>
            </a:r>
            <a:r>
              <a:rPr lang="hu-HU" sz="2400"/>
              <a:t>vizsgálja, </a:t>
            </a:r>
            <a:r>
              <a:rPr lang="hu-HU" sz="2400" b="1"/>
              <a:t>betartják-e a jogszabályokat és egyéb szabályokat.</a:t>
            </a:r>
          </a:p>
          <a:p>
            <a:endParaRPr lang="hu-HU"/>
          </a:p>
          <a:p>
            <a:endParaRPr lang="hu-HU"/>
          </a:p>
          <a:p>
            <a:endParaRPr lang="hu-HU"/>
          </a:p>
        </p:txBody>
      </p:sp>
      <p:sp>
        <p:nvSpPr>
          <p:cNvPr id="5" name="Ellipszis feliratnak 4"/>
          <p:cNvSpPr/>
          <p:nvPr/>
        </p:nvSpPr>
        <p:spPr>
          <a:xfrm rot="12810995">
            <a:off x="3049588" y="4203700"/>
            <a:ext cx="2286000" cy="1897063"/>
          </a:xfrm>
          <a:prstGeom prst="wedgeEllipseCallout">
            <a:avLst>
              <a:gd name="adj1" fmla="val -34090"/>
              <a:gd name="adj2" fmla="val 13841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3317" name="Szövegdoboz 5"/>
          <p:cNvSpPr txBox="1">
            <a:spLocks noChangeArrowheads="1"/>
          </p:cNvSpPr>
          <p:nvPr/>
        </p:nvSpPr>
        <p:spPr bwMode="auto">
          <a:xfrm>
            <a:off x="3160713" y="4679950"/>
            <a:ext cx="2271712" cy="830263"/>
          </a:xfrm>
          <a:prstGeom prst="rect">
            <a:avLst/>
          </a:prstGeom>
          <a:noFill/>
          <a:ln w="9525">
            <a:noFill/>
            <a:miter lim="800000"/>
            <a:headEnd/>
            <a:tailEnd/>
          </a:ln>
        </p:spPr>
        <p:txBody>
          <a:bodyPr>
            <a:spAutoFit/>
          </a:bodyPr>
          <a:lstStyle/>
          <a:p>
            <a:r>
              <a:rPr lang="hu-HU" sz="2400" b="1"/>
              <a:t>Élelmiszerjog</a:t>
            </a:r>
          </a:p>
          <a:p>
            <a:r>
              <a:rPr lang="hu-HU" sz="2400" b="1"/>
              <a:t>Éb.+ minőség</a:t>
            </a:r>
          </a:p>
        </p:txBody>
      </p:sp>
      <p:sp>
        <p:nvSpPr>
          <p:cNvPr id="7" name="Ellipszis feliratnak 6"/>
          <p:cNvSpPr/>
          <p:nvPr/>
        </p:nvSpPr>
        <p:spPr>
          <a:xfrm rot="5777642">
            <a:off x="9890920" y="3971131"/>
            <a:ext cx="1808162" cy="1895475"/>
          </a:xfrm>
          <a:prstGeom prst="wedgeEllipseCallout">
            <a:avLst>
              <a:gd name="adj1" fmla="val -74983"/>
              <a:gd name="adj2" fmla="val 93193"/>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3319" name="Szövegdoboz 7"/>
          <p:cNvSpPr txBox="1">
            <a:spLocks noChangeArrowheads="1"/>
          </p:cNvSpPr>
          <p:nvPr/>
        </p:nvSpPr>
        <p:spPr bwMode="auto">
          <a:xfrm>
            <a:off x="10179050" y="4249738"/>
            <a:ext cx="1277938" cy="1322387"/>
          </a:xfrm>
          <a:prstGeom prst="rect">
            <a:avLst/>
          </a:prstGeom>
          <a:noFill/>
          <a:ln w="9525">
            <a:noFill/>
            <a:miter lim="800000"/>
            <a:headEnd/>
            <a:tailEnd/>
          </a:ln>
        </p:spPr>
        <p:txBody>
          <a:bodyPr>
            <a:spAutoFit/>
          </a:bodyPr>
          <a:lstStyle/>
          <a:p>
            <a:r>
              <a:rPr lang="hu-HU" sz="2000" b="1"/>
              <a:t>Pl: </a:t>
            </a:r>
          </a:p>
          <a:p>
            <a:r>
              <a:rPr lang="hu-HU" sz="2000" b="1"/>
              <a:t>Vevői, Saját szabály </a:t>
            </a:r>
          </a:p>
        </p:txBody>
      </p:sp>
      <p:sp>
        <p:nvSpPr>
          <p:cNvPr id="13320" name="Téglalap 8"/>
          <p:cNvSpPr>
            <a:spLocks noChangeArrowheads="1"/>
          </p:cNvSpPr>
          <p:nvPr/>
        </p:nvSpPr>
        <p:spPr bwMode="auto">
          <a:xfrm>
            <a:off x="6103938" y="4484688"/>
            <a:ext cx="3048000" cy="1200150"/>
          </a:xfrm>
          <a:prstGeom prst="rect">
            <a:avLst/>
          </a:prstGeom>
          <a:noFill/>
          <a:ln w="9525">
            <a:noFill/>
            <a:miter lim="800000"/>
            <a:headEnd/>
            <a:tailEnd/>
          </a:ln>
        </p:spPr>
        <p:txBody>
          <a:bodyPr>
            <a:spAutoFit/>
          </a:bodyPr>
          <a:lstStyle/>
          <a:p>
            <a:r>
              <a:rPr lang="hu-HU" sz="2400" b="1">
                <a:solidFill>
                  <a:srgbClr val="FF0000"/>
                </a:solidFill>
              </a:rPr>
              <a:t>Tehát a cél: az élelmiszer komplex megfelelősége!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A8F46CA453FEE7498972A3A2901EA6A1" ma:contentTypeVersion="0" ma:contentTypeDescription="Új dokumentum létrehozása." ma:contentTypeScope="" ma:versionID="8924816bdfe1576813d56b86afd468db">
  <xsd:schema xmlns:xsd="http://www.w3.org/2001/XMLSchema" xmlns:xs="http://www.w3.org/2001/XMLSchema" xmlns:p="http://schemas.microsoft.com/office/2006/metadata/properties" targetNamespace="http://schemas.microsoft.com/office/2006/metadata/properties" ma:root="true" ma:fieldsID="d047bb06e0a2f553563b46466d8dd5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DC99314-4DAE-4B8B-AE95-D3244F0A6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4A5D6ED-6785-4448-90CD-48844D4E347B}">
  <ds:schemaRefs>
    <ds:schemaRef ds:uri="http://schemas.microsoft.com/sharepoint/v3/contenttype/forms"/>
  </ds:schemaRefs>
</ds:datastoreItem>
</file>

<file path=customXml/itemProps3.xml><?xml version="1.0" encoding="utf-8"?>
<ds:datastoreItem xmlns:ds="http://schemas.openxmlformats.org/officeDocument/2006/customXml" ds:itemID="{C05862D3-0B45-4F62-AE13-B8AE08C3A49F}">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2754</TotalTime>
  <Words>2180</Words>
  <Application>Microsoft Office PowerPoint</Application>
  <PresentationFormat>Egyéni</PresentationFormat>
  <Paragraphs>764</Paragraphs>
  <Slides>51</Slides>
  <Notes>0</Notes>
  <HiddenSlides>0</HiddenSlides>
  <MMClips>0</MMClips>
  <ScaleCrop>false</ScaleCrop>
  <HeadingPairs>
    <vt:vector size="8" baseType="variant">
      <vt:variant>
        <vt:lpstr>Használt betűtípusok</vt:lpstr>
      </vt:variant>
      <vt:variant>
        <vt:i4>5</vt:i4>
      </vt:variant>
      <vt:variant>
        <vt:lpstr>Téma</vt:lpstr>
      </vt:variant>
      <vt:variant>
        <vt:i4>1</vt:i4>
      </vt:variant>
      <vt:variant>
        <vt:lpstr>Beágyazott OLE kiszolgálók</vt:lpstr>
      </vt:variant>
      <vt:variant>
        <vt:i4>1</vt:i4>
      </vt:variant>
      <vt:variant>
        <vt:lpstr>Diacímek</vt:lpstr>
      </vt:variant>
      <vt:variant>
        <vt:i4>51</vt:i4>
      </vt:variant>
    </vt:vector>
  </HeadingPairs>
  <TitlesOfParts>
    <vt:vector size="58" baseType="lpstr">
      <vt:lpstr>Arial</vt:lpstr>
      <vt:lpstr>Calibri Light</vt:lpstr>
      <vt:lpstr>Calibri</vt:lpstr>
      <vt:lpstr>Cronos Pro</vt:lpstr>
      <vt:lpstr>Cronos Pro Caption</vt:lpstr>
      <vt:lpstr>Office-téma</vt:lpstr>
      <vt:lpstr>Microsoft Office Excel diagram</vt:lpstr>
      <vt:lpstr>1. dia</vt:lpstr>
      <vt:lpstr>2. dia</vt:lpstr>
      <vt:lpstr>Nyilvántartott élelmiszer eredetű események 2008 – 2016 </vt:lpstr>
      <vt:lpstr>Élelmiszer eredetű eseményekben megbetegedettek száma  2008 – 2016</vt:lpstr>
      <vt:lpstr>Élelmiszer eredetű események előfordulási hely szerinti megoszlása,  2008 - 2016</vt:lpstr>
      <vt:lpstr>Megbetegedések előfordulási hely szerinti megoszlása 2008 - 2016.</vt:lpstr>
      <vt:lpstr>Élelmiszer eredetű megbetegedések mögött feltárt hibák 2016-ban </vt:lpstr>
      <vt:lpstr>8. dia</vt:lpstr>
      <vt:lpstr>9. dia</vt:lpstr>
      <vt:lpstr>10. dia</vt:lpstr>
      <vt:lpstr>11. dia</vt:lpstr>
      <vt:lpstr>12. dia</vt:lpstr>
      <vt:lpstr>13. dia</vt:lpstr>
      <vt:lpstr>14. dia</vt:lpstr>
      <vt:lpstr>15. dia</vt:lpstr>
      <vt:lpstr>16. dia</vt:lpstr>
      <vt:lpstr>Munkatársaim nevében is  köszönöm a figyelmet!  Munkájukhoz  sok-sok  sikert kívánunk!                                                        </vt:lpstr>
      <vt:lpstr>18. dia</vt:lpstr>
      <vt:lpstr>Az élelmiszerrel szemben támasztott követelmények változása a történelmük  során</vt:lpstr>
      <vt:lpstr>Allergiát okozó anyagokkal  kapcsolatos  szabályozás eddig is volt</vt:lpstr>
      <vt:lpstr>„Új” szabályozás</vt:lpstr>
      <vt:lpstr>22. dia</vt:lpstr>
      <vt:lpstr>23. dia</vt:lpstr>
      <vt:lpstr>24. dia</vt:lpstr>
      <vt:lpstr>25. dia</vt:lpstr>
      <vt:lpstr>26. dia</vt:lpstr>
      <vt:lpstr>27. dia</vt:lpstr>
      <vt:lpstr>28. dia</vt:lpstr>
      <vt:lpstr>29. dia</vt:lpstr>
      <vt:lpstr>30. dia</vt:lpstr>
      <vt:lpstr>36/2014. (XII.17.) FM rendelet</vt:lpstr>
      <vt:lpstr>Egy példa :</vt:lpstr>
      <vt:lpstr>Mindenki másként csinálja</vt:lpstr>
      <vt:lpstr>34. dia</vt:lpstr>
      <vt:lpstr>35. dia</vt:lpstr>
      <vt:lpstr>36. dia</vt:lpstr>
      <vt:lpstr>Kidolgoztuk a főző és tálalókonyhák minősítő rendszerét  </vt:lpstr>
      <vt:lpstr>Kérdés lista</vt:lpstr>
      <vt:lpstr>Minősítés</vt:lpstr>
      <vt:lpstr>Szakvélemény</vt:lpstr>
      <vt:lpstr>Nyilvánosság</vt:lpstr>
      <vt:lpstr>42. dia</vt:lpstr>
      <vt:lpstr>NÉBIH VÉFO  mindezt megalapozta</vt:lpstr>
      <vt:lpstr>FŐZŐKONYHA  minősítések</vt:lpstr>
      <vt:lpstr>Főzőkonyha minősítések területi megoszlása 2017.09.15-ig </vt:lpstr>
      <vt:lpstr>Főzőkonyha minősítések területi megoszlása 2017.09.15.-ig </vt:lpstr>
      <vt:lpstr>47. dia</vt:lpstr>
      <vt:lpstr>48. dia</vt:lpstr>
      <vt:lpstr>Eredmények</vt:lpstr>
      <vt:lpstr>50. dia</vt:lpstr>
      <vt:lpstr>51.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Nati</dc:creator>
  <cp:lastModifiedBy>horvath agnes</cp:lastModifiedBy>
  <cp:revision>239</cp:revision>
  <dcterms:created xsi:type="dcterms:W3CDTF">2016-10-20T08:16:35Z</dcterms:created>
  <dcterms:modified xsi:type="dcterms:W3CDTF">2017-10-19T18:37:45Z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0x010100A8F46CA453FEE7498972A3A2901EA6A1</vt:lpwstr>
  </property>
  <property fmtid="{D5CDD505-2E9C-101B-9397-08002B2CF9AE}" pid="3" name="Order">
    <vt:r8>10700</vt:r8>
  </property>
  <property fmtid="{D5CDD505-2E9C-101B-9397-08002B2CF9AE}" pid="4" name="_CopySource">
    <vt:lpwstr>https://intra.nebih.gov.hu/dokumentumtar/ArculatiElemek/Új arculati elemek/NEBIH_PPT/NÉBIH_ppt_alap_magyar_sablon.pptx</vt:lpwstr>
  </property>
  <property fmtid="{D5CDD505-2E9C-101B-9397-08002B2CF9AE}" pid="5" name="xd_ProgID">
    <vt:lpwstr/>
  </property>
  <property fmtid="{D5CDD505-2E9C-101B-9397-08002B2CF9AE}" pid="6" name="TemplateUrl">
    <vt:lpwstr/>
  </property>
</Properties>
</file>