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267" r:id="rId5"/>
    <p:sldId id="296" r:id="rId6"/>
    <p:sldId id="288" r:id="rId7"/>
    <p:sldId id="289" r:id="rId8"/>
    <p:sldId id="291" r:id="rId9"/>
    <p:sldId id="293" r:id="rId10"/>
    <p:sldId id="272"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 id="311" r:id="rId26"/>
    <p:sldId id="312" r:id="rId27"/>
    <p:sldId id="313" r:id="rId28"/>
    <p:sldId id="340" r:id="rId29"/>
    <p:sldId id="314" r:id="rId30"/>
    <p:sldId id="315" r:id="rId31"/>
    <p:sldId id="316" r:id="rId32"/>
    <p:sldId id="317" r:id="rId33"/>
    <p:sldId id="318" r:id="rId34"/>
    <p:sldId id="319" r:id="rId35"/>
    <p:sldId id="320" r:id="rId36"/>
    <p:sldId id="321" r:id="rId37"/>
    <p:sldId id="322" r:id="rId38"/>
    <p:sldId id="323" r:id="rId39"/>
  </p:sldIdLst>
  <p:sldSz cx="12192000" cy="6858000"/>
  <p:notesSz cx="6858000" cy="9144000"/>
  <p:defaultTextStyle>
    <a:defPPr>
      <a:defRPr lang="hu-HU"/>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FFFFCC"/>
    <a:srgbClr val="071308"/>
    <a:srgbClr val="FFFF66"/>
  </p:clrMru>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315" autoAdjust="0"/>
    <p:restoredTop sz="94660"/>
  </p:normalViewPr>
  <p:slideViewPr>
    <p:cSldViewPr snapToGrid="0">
      <p:cViewPr>
        <p:scale>
          <a:sx n="50" d="100"/>
          <a:sy n="50" d="100"/>
        </p:scale>
        <p:origin x="-1800" y="-59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kolbln\Documents\Desktop\Oszt&#225;ly\1.%20Cara%20&#201;va\2017\&#201;M%20jelent&#233;s%202016\&#201;M%202016.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kolbln\Documents\Desktop\Oszt&#225;ly\1.%20Cara%20&#201;va\2017\&#201;M%20jelent&#233;s%202016\&#201;M%202016.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hu-HU"/>
  <c:clrMapOvr bg1="lt1" tx1="dk1" bg2="lt2" tx2="dk2" accent1="accent1" accent2="accent2" accent3="accent3" accent4="accent4" accent5="accent5" accent6="accent6" hlink="hlink" folHlink="folHlink"/>
  <c:chart>
    <c:autoTitleDeleted val="1"/>
    <c:view3D>
      <c:rotX val="30"/>
      <c:perspective val="30"/>
    </c:view3D>
    <c:plotArea>
      <c:layout>
        <c:manualLayout>
          <c:layoutTarget val="inner"/>
          <c:xMode val="edge"/>
          <c:yMode val="edge"/>
          <c:x val="5.4693805566794276E-2"/>
          <c:y val="0.21545859139149329"/>
          <c:w val="0.8138888888888931"/>
          <c:h val="0.64767096821230674"/>
        </c:manualLayout>
      </c:layout>
      <c:pie3DChart>
        <c:varyColors val="1"/>
        <c:ser>
          <c:idx val="0"/>
          <c:order val="0"/>
          <c:tx>
            <c:strRef>
              <c:f>'előidéző tényezők'!$B$2</c:f>
              <c:strCache>
                <c:ptCount val="1"/>
                <c:pt idx="0">
                  <c:v>esemény</c:v>
                </c:pt>
              </c:strCache>
            </c:strRef>
          </c:tx>
          <c:spPr>
            <a:scene3d>
              <a:camera prst="orthographicFront"/>
              <a:lightRig rig="threePt" dir="t"/>
            </a:scene3d>
            <a:sp3d>
              <a:bevelT prst="angle"/>
            </a:sp3d>
          </c:spPr>
          <c:dPt>
            <c:idx val="0"/>
            <c:spPr>
              <a:solidFill>
                <a:srgbClr val="00B050"/>
              </a:solidFill>
              <a:scene3d>
                <a:camera prst="orthographicFront"/>
                <a:lightRig rig="threePt" dir="t"/>
              </a:scene3d>
              <a:sp3d>
                <a:bevelT prst="angle"/>
              </a:sp3d>
            </c:spPr>
          </c:dPt>
          <c:dPt>
            <c:idx val="1"/>
            <c:spPr>
              <a:solidFill>
                <a:schemeClr val="tx1">
                  <a:lumMod val="95000"/>
                  <a:lumOff val="5000"/>
                </a:schemeClr>
              </a:solidFill>
              <a:scene3d>
                <a:camera prst="orthographicFront"/>
                <a:lightRig rig="threePt" dir="t"/>
              </a:scene3d>
              <a:sp3d>
                <a:bevelT prst="angle"/>
              </a:sp3d>
            </c:spPr>
          </c:dPt>
          <c:dPt>
            <c:idx val="2"/>
            <c:spPr>
              <a:solidFill>
                <a:srgbClr val="FF0000"/>
              </a:solidFill>
              <a:scene3d>
                <a:camera prst="orthographicFront"/>
                <a:lightRig rig="threePt" dir="t"/>
              </a:scene3d>
              <a:sp3d>
                <a:bevelT prst="angle"/>
              </a:sp3d>
            </c:spPr>
          </c:dPt>
          <c:dPt>
            <c:idx val="3"/>
            <c:spPr>
              <a:solidFill>
                <a:srgbClr val="00B0F0"/>
              </a:solidFill>
              <a:scene3d>
                <a:camera prst="orthographicFront"/>
                <a:lightRig rig="threePt" dir="t"/>
              </a:scene3d>
              <a:sp3d>
                <a:bevelT prst="angle"/>
              </a:sp3d>
            </c:spPr>
          </c:dPt>
          <c:dPt>
            <c:idx val="4"/>
            <c:spPr>
              <a:solidFill>
                <a:srgbClr val="FFC000"/>
              </a:solidFill>
              <a:scene3d>
                <a:camera prst="orthographicFront"/>
                <a:lightRig rig="threePt" dir="t"/>
              </a:scene3d>
              <a:sp3d>
                <a:bevelT prst="angle"/>
              </a:sp3d>
            </c:spPr>
          </c:dPt>
          <c:dPt>
            <c:idx val="5"/>
            <c:spPr>
              <a:solidFill>
                <a:schemeClr val="bg1">
                  <a:lumMod val="50000"/>
                </a:schemeClr>
              </a:solidFill>
              <a:scene3d>
                <a:camera prst="orthographicFront"/>
                <a:lightRig rig="threePt" dir="t"/>
              </a:scene3d>
              <a:sp3d>
                <a:bevelT prst="angle"/>
              </a:sp3d>
            </c:spPr>
          </c:dPt>
          <c:dLbls>
            <c:dLbl>
              <c:idx val="0"/>
              <c:layout>
                <c:manualLayout>
                  <c:x val="-0.21482317999723721"/>
                  <c:y val="0"/>
                </c:manualLayout>
              </c:layout>
              <c:showVal val="1"/>
              <c:showCatName val="1"/>
            </c:dLbl>
            <c:dLbl>
              <c:idx val="1"/>
              <c:layout>
                <c:manualLayout>
                  <c:x val="2.7835354572773804E-2"/>
                  <c:y val="0"/>
                </c:manualLayout>
              </c:layout>
              <c:showVal val="1"/>
              <c:showCatName val="1"/>
            </c:dLbl>
            <c:dLbl>
              <c:idx val="2"/>
              <c:layout>
                <c:manualLayout>
                  <c:x val="7.8741540706621163E-2"/>
                  <c:y val="-8.4859377755647475E-2"/>
                </c:manualLayout>
              </c:layout>
              <c:showVal val="1"/>
              <c:showCatName val="1"/>
            </c:dLbl>
            <c:dLbl>
              <c:idx val="3"/>
              <c:layout>
                <c:manualLayout>
                  <c:x val="0"/>
                  <c:y val="-6.6653353113469375E-3"/>
                </c:manualLayout>
              </c:layout>
              <c:showVal val="1"/>
              <c:showCatName val="1"/>
            </c:dLbl>
            <c:dLbl>
              <c:idx val="4"/>
              <c:layout>
                <c:manualLayout>
                  <c:x val="0.20854321261546649"/>
                  <c:y val="6.878200699420628E-2"/>
                </c:manualLayout>
              </c:layout>
              <c:tx>
                <c:rich>
                  <a:bodyPr/>
                  <a:lstStyle/>
                  <a:p>
                    <a:r>
                      <a:rPr lang="hu-HU" dirty="0" smtClean="0"/>
                      <a:t>utófertőzés;</a:t>
                    </a:r>
                  </a:p>
                  <a:p>
                    <a:r>
                      <a:rPr lang="hu-HU" dirty="0" smtClean="0"/>
                      <a:t> </a:t>
                    </a:r>
                    <a:r>
                      <a:rPr lang="hu-HU" dirty="0"/>
                      <a:t>17</a:t>
                    </a:r>
                  </a:p>
                </c:rich>
              </c:tx>
              <c:showVal val="1"/>
              <c:showCatName val="1"/>
            </c:dLbl>
            <c:dLbl>
              <c:idx val="5"/>
              <c:layout>
                <c:manualLayout>
                  <c:x val="1.1482939632546044E-3"/>
                  <c:y val="-0.21723106622541746"/>
                </c:manualLayout>
              </c:layout>
              <c:showVal val="1"/>
              <c:showCatName val="1"/>
            </c:dLbl>
            <c:txPr>
              <a:bodyPr/>
              <a:lstStyle/>
              <a:p>
                <a:pPr>
                  <a:defRPr sz="1100" b="1"/>
                </a:pPr>
                <a:endParaRPr lang="hu-HU"/>
              </a:p>
            </c:txPr>
            <c:showVal val="1"/>
            <c:showCatName val="1"/>
            <c:showLeaderLines val="1"/>
          </c:dLbls>
          <c:cat>
            <c:strRef>
              <c:f>'előidéző tényezők'!$A$3:$A$8</c:f>
              <c:strCache>
                <c:ptCount val="6"/>
                <c:pt idx="0">
                  <c:v>nem megfelelő előkészítés</c:v>
                </c:pt>
                <c:pt idx="1">
                  <c:v>fertőzött nyersanyag használata</c:v>
                </c:pt>
                <c:pt idx="2">
                  <c:v>elégtelen hőkezelés</c:v>
                </c:pt>
                <c:pt idx="3">
                  <c:v>nem megfelelő hűtés</c:v>
                </c:pt>
                <c:pt idx="4">
                  <c:v>utófertőzés</c:v>
                </c:pt>
                <c:pt idx="5">
                  <c:v>ismeretlen</c:v>
                </c:pt>
              </c:strCache>
            </c:strRef>
          </c:cat>
          <c:val>
            <c:numRef>
              <c:f>'előidéző tényezők'!$B$3:$B$8</c:f>
              <c:numCache>
                <c:formatCode>General</c:formatCode>
                <c:ptCount val="6"/>
                <c:pt idx="0">
                  <c:v>1</c:v>
                </c:pt>
                <c:pt idx="1">
                  <c:v>4</c:v>
                </c:pt>
                <c:pt idx="2">
                  <c:v>5</c:v>
                </c:pt>
                <c:pt idx="3">
                  <c:v>3</c:v>
                </c:pt>
                <c:pt idx="4">
                  <c:v>17</c:v>
                </c:pt>
                <c:pt idx="5">
                  <c:v>19</c:v>
                </c:pt>
              </c:numCache>
            </c:numRef>
          </c:val>
        </c:ser>
      </c:pie3DChart>
    </c:plotArea>
    <c:plotVisOnly val="1"/>
  </c:chart>
  <c:spPr>
    <a:ln>
      <a:noFill/>
    </a:ln>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hu-HU"/>
  <c:clrMapOvr bg1="lt1" tx1="dk1" bg2="lt2" tx2="dk2" accent1="accent1" accent2="accent2" accent3="accent3" accent4="accent4" accent5="accent5" accent6="accent6" hlink="hlink" folHlink="folHlink"/>
  <c:chart>
    <c:view3D>
      <c:rotX val="30"/>
      <c:perspective val="30"/>
    </c:view3D>
    <c:plotArea>
      <c:layout>
        <c:manualLayout>
          <c:layoutTarget val="inner"/>
          <c:xMode val="edge"/>
          <c:yMode val="edge"/>
          <c:x val="9.3055555555556863E-2"/>
          <c:y val="0.15509259259259475"/>
          <c:w val="0.8138888888888931"/>
          <c:h val="0.77314814814815358"/>
        </c:manualLayout>
      </c:layout>
      <c:pie3DChart>
        <c:varyColors val="1"/>
        <c:ser>
          <c:idx val="0"/>
          <c:order val="0"/>
          <c:dPt>
            <c:idx val="0"/>
            <c:spPr>
              <a:solidFill>
                <a:srgbClr val="00B050"/>
              </a:solidFill>
            </c:spPr>
          </c:dPt>
          <c:dPt>
            <c:idx val="1"/>
            <c:spPr>
              <a:solidFill>
                <a:schemeClr val="tx1">
                  <a:lumMod val="95000"/>
                  <a:lumOff val="5000"/>
                </a:schemeClr>
              </a:solidFill>
            </c:spPr>
          </c:dPt>
          <c:dPt>
            <c:idx val="2"/>
            <c:spPr>
              <a:solidFill>
                <a:srgbClr val="FF0000"/>
              </a:solidFill>
            </c:spPr>
          </c:dPt>
          <c:dPt>
            <c:idx val="3"/>
            <c:spPr>
              <a:solidFill>
                <a:srgbClr val="00B0F0"/>
              </a:solidFill>
            </c:spPr>
          </c:dPt>
          <c:dPt>
            <c:idx val="4"/>
            <c:spPr>
              <a:solidFill>
                <a:srgbClr val="FFC000"/>
              </a:solidFill>
            </c:spPr>
          </c:dPt>
          <c:dPt>
            <c:idx val="5"/>
            <c:spPr>
              <a:solidFill>
                <a:schemeClr val="bg1">
                  <a:lumMod val="50000"/>
                </a:schemeClr>
              </a:solidFill>
            </c:spPr>
          </c:dPt>
          <c:dLbls>
            <c:dLbl>
              <c:idx val="0"/>
              <c:layout>
                <c:manualLayout>
                  <c:x val="-7.310152407419658E-2"/>
                  <c:y val="0"/>
                </c:manualLayout>
              </c:layout>
              <c:showVal val="1"/>
              <c:showCatName val="1"/>
            </c:dLbl>
            <c:dLbl>
              <c:idx val="1"/>
              <c:layout>
                <c:manualLayout>
                  <c:x val="6.7626840762551779E-2"/>
                  <c:y val="1.7217630853994478E-3"/>
                </c:manualLayout>
              </c:layout>
              <c:showVal val="1"/>
              <c:showCatName val="1"/>
            </c:dLbl>
            <c:dLbl>
              <c:idx val="2"/>
              <c:layout>
                <c:manualLayout>
                  <c:x val="-2.36771874103975E-3"/>
                  <c:y val="-8.527743432897332E-2"/>
                </c:manualLayout>
              </c:layout>
              <c:showVal val="1"/>
              <c:showCatName val="1"/>
            </c:dLbl>
            <c:dLbl>
              <c:idx val="3"/>
              <c:layout>
                <c:manualLayout>
                  <c:x val="-1.2249999999999898E-2"/>
                  <c:y val="0.15593795567220969"/>
                </c:manualLayout>
              </c:layout>
              <c:showVal val="1"/>
              <c:showCatName val="1"/>
            </c:dLbl>
            <c:dLbl>
              <c:idx val="4"/>
              <c:layout>
                <c:manualLayout>
                  <c:x val="-0.1685328325385767"/>
                  <c:y val="7.8747321493000139E-3"/>
                </c:manualLayout>
              </c:layout>
              <c:tx>
                <c:rich>
                  <a:bodyPr/>
                  <a:lstStyle/>
                  <a:p>
                    <a:r>
                      <a:rPr lang="hu-HU" sz="1050" b="1" dirty="0"/>
                      <a:t>utófertőzés; 1084</a:t>
                    </a:r>
                  </a:p>
                </c:rich>
              </c:tx>
              <c:showVal val="1"/>
              <c:showCatName val="1"/>
            </c:dLbl>
            <c:dLbl>
              <c:idx val="5"/>
              <c:layout>
                <c:manualLayout>
                  <c:x val="-4.5244344456942878E-3"/>
                  <c:y val="-9.8567818485500572E-2"/>
                </c:manualLayout>
              </c:layout>
              <c:showVal val="1"/>
              <c:showCatName val="1"/>
            </c:dLbl>
            <c:txPr>
              <a:bodyPr/>
              <a:lstStyle/>
              <a:p>
                <a:pPr>
                  <a:defRPr sz="1000" b="1"/>
                </a:pPr>
                <a:endParaRPr lang="hu-HU"/>
              </a:p>
            </c:txPr>
            <c:showVal val="1"/>
            <c:showCatName val="1"/>
            <c:showLeaderLines val="1"/>
          </c:dLbls>
          <c:cat>
            <c:strRef>
              <c:f>'előidéző tényezők'!$A$20:$A$25</c:f>
              <c:strCache>
                <c:ptCount val="6"/>
                <c:pt idx="0">
                  <c:v>nem megfelelő előkészítés</c:v>
                </c:pt>
                <c:pt idx="1">
                  <c:v>fertőzött nyersanyag használata</c:v>
                </c:pt>
                <c:pt idx="2">
                  <c:v>elégtelen hőkezelés</c:v>
                </c:pt>
                <c:pt idx="3">
                  <c:v>nem megfelelő hűtés</c:v>
                </c:pt>
                <c:pt idx="4">
                  <c:v>utófertőzés</c:v>
                </c:pt>
                <c:pt idx="5">
                  <c:v>ismeretlen</c:v>
                </c:pt>
              </c:strCache>
            </c:strRef>
          </c:cat>
          <c:val>
            <c:numRef>
              <c:f>'előidéző tényezők'!$B$20:$B$25</c:f>
              <c:numCache>
                <c:formatCode>General</c:formatCode>
                <c:ptCount val="6"/>
                <c:pt idx="0">
                  <c:v>4</c:v>
                </c:pt>
                <c:pt idx="1">
                  <c:v>157</c:v>
                </c:pt>
                <c:pt idx="2">
                  <c:v>683</c:v>
                </c:pt>
                <c:pt idx="3">
                  <c:v>51</c:v>
                </c:pt>
                <c:pt idx="4">
                  <c:v>1084</c:v>
                </c:pt>
                <c:pt idx="5">
                  <c:v>705</c:v>
                </c:pt>
              </c:numCache>
            </c:numRef>
          </c:val>
        </c:ser>
      </c:pie3DChart>
    </c:plotArea>
    <c:plotVisOnly val="1"/>
  </c:chart>
  <c:spPr>
    <a:ln>
      <a:noFill/>
    </a:ln>
  </c:sp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E935C65-B070-48D6-A85D-947FBC8572AE}" type="datetimeFigureOut">
              <a:rPr lang="hu-HU"/>
              <a:pPr>
                <a:defRPr/>
              </a:pPr>
              <a:t>2017.10.19.</a:t>
            </a:fld>
            <a:endParaRPr lang="hu-HU"/>
          </a:p>
        </p:txBody>
      </p:sp>
      <p:sp>
        <p:nvSpPr>
          <p:cNvPr id="4" name="Diakép hely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hu-HU" noProof="0"/>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hu-HU" noProof="0"/>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D066AFE-D39A-4290-9081-948CC73B1F10}" type="slidenum">
              <a:rPr lang="hu-HU"/>
              <a:pPr>
                <a:defRPr/>
              </a:pPr>
              <a:t>‹#›</a:t>
            </a:fld>
            <a:endParaRPr lang="hu-H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lvl1pPr>
              <a:defRPr/>
            </a:lvl1pPr>
          </a:lstStyle>
          <a:p>
            <a:pPr>
              <a:defRPr/>
            </a:pPr>
            <a:fld id="{64F57443-1DC3-41B9-8DB8-10C72226D002}" type="datetimeFigureOut">
              <a:rPr lang="hu-HU"/>
              <a:pPr>
                <a:defRPr/>
              </a:pPr>
              <a:t>2017.10.19.</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485DE542-616D-410E-97FE-CD35C77E830F}" type="slidenum">
              <a:rPr lang="hu-HU"/>
              <a:pPr>
                <a:defRPr/>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pic>
        <p:nvPicPr>
          <p:cNvPr id="4" name="Picture 2" descr="C:\Users\nagyattila\Downloads\N%C3%89BIH_ppt_aloldal_h%C3%A1tt%C3%A9rk%C3%A9p.jpg"/>
          <p:cNvPicPr>
            <a:picLocks noChangeAspect="1" noChangeArrowheads="1"/>
          </p:cNvPicPr>
          <p:nvPr userDrawn="1"/>
        </p:nvPicPr>
        <p:blipFill>
          <a:blip r:embed="rId2" cstate="print"/>
          <a:srcRect/>
          <a:stretch>
            <a:fillRect/>
          </a:stretch>
        </p:blipFill>
        <p:spPr bwMode="auto">
          <a:xfrm>
            <a:off x="-23813" y="9525"/>
            <a:ext cx="12241213" cy="6838950"/>
          </a:xfrm>
          <a:prstGeom prst="rect">
            <a:avLst/>
          </a:prstGeom>
          <a:noFill/>
          <a:ln w="9525">
            <a:noFill/>
            <a:miter lim="800000"/>
            <a:headEnd/>
            <a:tailEnd/>
          </a:ln>
        </p:spPr>
      </p:pic>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3"/>
          <p:cNvSpPr>
            <a:spLocks noGrp="1"/>
          </p:cNvSpPr>
          <p:nvPr>
            <p:ph type="dt" sz="half" idx="10"/>
          </p:nvPr>
        </p:nvSpPr>
        <p:spPr/>
        <p:txBody>
          <a:bodyPr/>
          <a:lstStyle>
            <a:lvl1pPr>
              <a:defRPr/>
            </a:lvl1pPr>
          </a:lstStyle>
          <a:p>
            <a:pPr>
              <a:defRPr/>
            </a:pPr>
            <a:fld id="{8CAA246C-0056-4239-B219-3F6710C04868}" type="datetimeFigureOut">
              <a:rPr lang="hu-HU"/>
              <a:pPr>
                <a:defRPr/>
              </a:pPr>
              <a:t>2017.10.19.</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B004560F-7C0B-4E5C-AF34-7732CAFC250E}" type="slidenum">
              <a:rPr lang="hu-HU"/>
              <a:pPr>
                <a:defRPr/>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C87000AB-75F9-47CA-BBFB-394294F667CF}" type="datetimeFigureOut">
              <a:rPr lang="hu-HU"/>
              <a:pPr>
                <a:defRPr/>
              </a:pPr>
              <a:t>2017.10.19.</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351ABB31-BF76-45C6-8E6D-AF7C88EE9CE0}" type="slidenum">
              <a:rPr lang="hu-HU"/>
              <a:pPr>
                <a:defRPr/>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0C04CF42-D175-4A80-B44D-6A2D205E60B5}" type="datetimeFigureOut">
              <a:rPr lang="hu-HU"/>
              <a:pPr>
                <a:defRPr/>
              </a:pPr>
              <a:t>2017.10.19.</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D3CC15E6-D84B-49D7-82AE-D9792F8BE880}" type="slidenum">
              <a:rPr lang="hu-HU"/>
              <a:pPr>
                <a:defRPr/>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pPr>
              <a:defRPr/>
            </a:pPr>
            <a:fld id="{53A6A73D-F756-4AAF-97B5-1946084D0BBB}" type="datetimeFigureOut">
              <a:rPr lang="hu-HU"/>
              <a:pPr>
                <a:defRPr/>
              </a:pPr>
              <a:t>2017.10.19.</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04E9A6D0-2120-4033-850A-632D1FF77FBF}" type="slidenum">
              <a:rPr lang="hu-HU"/>
              <a:pPr>
                <a:defRPr/>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3"/>
          <p:cNvSpPr>
            <a:spLocks noGrp="1"/>
          </p:cNvSpPr>
          <p:nvPr>
            <p:ph type="dt" sz="half" idx="10"/>
          </p:nvPr>
        </p:nvSpPr>
        <p:spPr/>
        <p:txBody>
          <a:bodyPr/>
          <a:lstStyle>
            <a:lvl1pPr>
              <a:defRPr/>
            </a:lvl1pPr>
          </a:lstStyle>
          <a:p>
            <a:pPr>
              <a:defRPr/>
            </a:pPr>
            <a:fld id="{5A7B5658-1D3F-4A8D-9EBC-AA0344095F70}" type="datetimeFigureOut">
              <a:rPr lang="hu-HU"/>
              <a:pPr>
                <a:defRPr/>
              </a:pPr>
              <a:t>2017.10.19.</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390F9365-F66F-49EC-B10C-2A25F9B91D29}" type="slidenum">
              <a:rPr lang="hu-HU"/>
              <a:pPr>
                <a:defRPr/>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3"/>
          <p:cNvSpPr>
            <a:spLocks noGrp="1"/>
          </p:cNvSpPr>
          <p:nvPr>
            <p:ph type="dt" sz="half" idx="10"/>
          </p:nvPr>
        </p:nvSpPr>
        <p:spPr/>
        <p:txBody>
          <a:bodyPr/>
          <a:lstStyle>
            <a:lvl1pPr>
              <a:defRPr/>
            </a:lvl1pPr>
          </a:lstStyle>
          <a:p>
            <a:pPr>
              <a:defRPr/>
            </a:pPr>
            <a:fld id="{F99D9A70-1683-4136-992A-23D760067A36}" type="datetimeFigureOut">
              <a:rPr lang="hu-HU"/>
              <a:pPr>
                <a:defRPr/>
              </a:pPr>
              <a:t>2017.10.19.</a:t>
            </a:fld>
            <a:endParaRPr lang="hu-HU"/>
          </a:p>
        </p:txBody>
      </p:sp>
      <p:sp>
        <p:nvSpPr>
          <p:cNvPr id="8" name="Élőláb helye 4"/>
          <p:cNvSpPr>
            <a:spLocks noGrp="1"/>
          </p:cNvSpPr>
          <p:nvPr>
            <p:ph type="ftr" sz="quarter" idx="11"/>
          </p:nvPr>
        </p:nvSpPr>
        <p:spPr/>
        <p:txBody>
          <a:bodyPr/>
          <a:lstStyle>
            <a:lvl1pPr>
              <a:defRPr/>
            </a:lvl1pPr>
          </a:lstStyle>
          <a:p>
            <a:pPr>
              <a:defRPr/>
            </a:pPr>
            <a:endParaRPr lang="hu-HU"/>
          </a:p>
        </p:txBody>
      </p:sp>
      <p:sp>
        <p:nvSpPr>
          <p:cNvPr id="9" name="Dia számának helye 5"/>
          <p:cNvSpPr>
            <a:spLocks noGrp="1"/>
          </p:cNvSpPr>
          <p:nvPr>
            <p:ph type="sldNum" sz="quarter" idx="12"/>
          </p:nvPr>
        </p:nvSpPr>
        <p:spPr/>
        <p:txBody>
          <a:bodyPr/>
          <a:lstStyle>
            <a:lvl1pPr>
              <a:defRPr/>
            </a:lvl1pPr>
          </a:lstStyle>
          <a:p>
            <a:pPr>
              <a:defRPr/>
            </a:pPr>
            <a:fld id="{E5CAD5D4-57C7-41DB-A5DE-6F1BA4A3265D}" type="slidenum">
              <a:rPr lang="hu-HU"/>
              <a:pPr>
                <a:defRPr/>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3"/>
          <p:cNvSpPr>
            <a:spLocks noGrp="1"/>
          </p:cNvSpPr>
          <p:nvPr>
            <p:ph type="dt" sz="half" idx="10"/>
          </p:nvPr>
        </p:nvSpPr>
        <p:spPr/>
        <p:txBody>
          <a:bodyPr/>
          <a:lstStyle>
            <a:lvl1pPr>
              <a:defRPr/>
            </a:lvl1pPr>
          </a:lstStyle>
          <a:p>
            <a:pPr>
              <a:defRPr/>
            </a:pPr>
            <a:fld id="{79CEE595-083A-4CE2-B132-B157EA2D0198}" type="datetimeFigureOut">
              <a:rPr lang="hu-HU"/>
              <a:pPr>
                <a:defRPr/>
              </a:pPr>
              <a:t>2017.10.19.</a:t>
            </a:fld>
            <a:endParaRPr lang="hu-HU"/>
          </a:p>
        </p:txBody>
      </p:sp>
      <p:sp>
        <p:nvSpPr>
          <p:cNvPr id="4" name="Élőláb helye 4"/>
          <p:cNvSpPr>
            <a:spLocks noGrp="1"/>
          </p:cNvSpPr>
          <p:nvPr>
            <p:ph type="ftr" sz="quarter" idx="11"/>
          </p:nvPr>
        </p:nvSpPr>
        <p:spPr/>
        <p:txBody>
          <a:bodyPr/>
          <a:lstStyle>
            <a:lvl1pPr>
              <a:defRPr/>
            </a:lvl1pPr>
          </a:lstStyle>
          <a:p>
            <a:pPr>
              <a:defRPr/>
            </a:pPr>
            <a:endParaRPr lang="hu-HU"/>
          </a:p>
        </p:txBody>
      </p:sp>
      <p:sp>
        <p:nvSpPr>
          <p:cNvPr id="5" name="Dia számának helye 5"/>
          <p:cNvSpPr>
            <a:spLocks noGrp="1"/>
          </p:cNvSpPr>
          <p:nvPr>
            <p:ph type="sldNum" sz="quarter" idx="12"/>
          </p:nvPr>
        </p:nvSpPr>
        <p:spPr/>
        <p:txBody>
          <a:bodyPr/>
          <a:lstStyle>
            <a:lvl1pPr>
              <a:defRPr/>
            </a:lvl1pPr>
          </a:lstStyle>
          <a:p>
            <a:pPr>
              <a:defRPr/>
            </a:pPr>
            <a:fld id="{67DF648B-D42D-4E78-A797-609EF0D57CF2}" type="slidenum">
              <a:rPr lang="hu-HU"/>
              <a:pPr>
                <a:defRPr/>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3"/>
          <p:cNvSpPr>
            <a:spLocks noGrp="1"/>
          </p:cNvSpPr>
          <p:nvPr>
            <p:ph type="dt" sz="half" idx="10"/>
          </p:nvPr>
        </p:nvSpPr>
        <p:spPr/>
        <p:txBody>
          <a:bodyPr/>
          <a:lstStyle>
            <a:lvl1pPr>
              <a:defRPr/>
            </a:lvl1pPr>
          </a:lstStyle>
          <a:p>
            <a:pPr>
              <a:defRPr/>
            </a:pPr>
            <a:fld id="{55515BDA-926F-47B2-BAA1-C425D1FAA3EA}" type="datetimeFigureOut">
              <a:rPr lang="hu-HU"/>
              <a:pPr>
                <a:defRPr/>
              </a:pPr>
              <a:t>2017.10.19.</a:t>
            </a:fld>
            <a:endParaRPr lang="hu-HU"/>
          </a:p>
        </p:txBody>
      </p:sp>
      <p:sp>
        <p:nvSpPr>
          <p:cNvPr id="3" name="Élőláb helye 4"/>
          <p:cNvSpPr>
            <a:spLocks noGrp="1"/>
          </p:cNvSpPr>
          <p:nvPr>
            <p:ph type="ftr" sz="quarter" idx="11"/>
          </p:nvPr>
        </p:nvSpPr>
        <p:spPr/>
        <p:txBody>
          <a:bodyPr/>
          <a:lstStyle>
            <a:lvl1pPr>
              <a:defRPr/>
            </a:lvl1pPr>
          </a:lstStyle>
          <a:p>
            <a:pPr>
              <a:defRPr/>
            </a:pPr>
            <a:endParaRPr lang="hu-HU"/>
          </a:p>
        </p:txBody>
      </p:sp>
      <p:sp>
        <p:nvSpPr>
          <p:cNvPr id="4" name="Dia számának helye 5"/>
          <p:cNvSpPr>
            <a:spLocks noGrp="1"/>
          </p:cNvSpPr>
          <p:nvPr>
            <p:ph type="sldNum" sz="quarter" idx="12"/>
          </p:nvPr>
        </p:nvSpPr>
        <p:spPr/>
        <p:txBody>
          <a:bodyPr/>
          <a:lstStyle>
            <a:lvl1pPr>
              <a:defRPr/>
            </a:lvl1pPr>
          </a:lstStyle>
          <a:p>
            <a:pPr>
              <a:defRPr/>
            </a:pPr>
            <a:fld id="{DA9AC077-B86E-4F2D-B9D1-2796762C2F89}" type="slidenum">
              <a:rPr lang="hu-HU"/>
              <a:pPr>
                <a:defRPr/>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15D9E72C-79A9-4093-9EC0-627114F7056C}" type="datetimeFigureOut">
              <a:rPr lang="hu-HU"/>
              <a:pPr>
                <a:defRPr/>
              </a:pPr>
              <a:t>2017.10.19.</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3D94CAF1-5A72-4324-9311-E5FDE73DEBA9}" type="slidenum">
              <a:rPr lang="hu-HU"/>
              <a:pPr>
                <a:defRPr/>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2F3BE605-0E6F-4766-A91B-4FEC0C39A0BC}" type="datetimeFigureOut">
              <a:rPr lang="hu-HU"/>
              <a:pPr>
                <a:defRPr/>
              </a:pPr>
              <a:t>2017.10.19.</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6E578D51-6A1B-4A70-88FB-95F971D65DB9}" type="slidenum">
              <a:rPr lang="hu-HU"/>
              <a:pPr>
                <a:defRPr/>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Cím helye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6147" name="Szöveg helye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C7D336D-1F56-469F-B687-CAC2A1171976}" type="datetimeFigureOut">
              <a:rPr lang="hu-HU"/>
              <a:pPr>
                <a:defRPr/>
              </a:pPr>
              <a:t>2017.10.19.</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13C2BDE-636B-47A9-8674-D5B930E5E499}" type="slidenum">
              <a:rPr lang="hu-HU"/>
              <a:pPr>
                <a:defRPr/>
              </a:pPr>
              <a:t>‹#›</a:t>
            </a:fld>
            <a:endParaRPr lang="hu-HU"/>
          </a:p>
        </p:txBody>
      </p:sp>
      <p:pic>
        <p:nvPicPr>
          <p:cNvPr id="6151" name="Picture 2" descr="C:\Users\nagyattila\Downloads\N%C3%89BIH_ppt_aloldal_h%C3%A1tt%C3%A9rk%C3%A9p.jpg"/>
          <p:cNvPicPr>
            <a:picLocks noChangeAspect="1" noChangeArrowheads="1"/>
          </p:cNvPicPr>
          <p:nvPr userDrawn="1"/>
        </p:nvPicPr>
        <p:blipFill>
          <a:blip r:embed="rId13" cstate="print"/>
          <a:srcRect/>
          <a:stretch>
            <a:fillRect/>
          </a:stretch>
        </p:blipFill>
        <p:spPr bwMode="auto">
          <a:xfrm>
            <a:off x="-23813" y="9525"/>
            <a:ext cx="12241213" cy="68389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1" r:id="rId10"/>
    <p:sldLayoutId id="2147483740"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Microsoft_Office_Excel_diagram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9.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 Id="rId14" Type="http://schemas.openxmlformats.org/officeDocument/2006/relationships/image" Target="../media/image31.jpeg"/></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3" Type="http://schemas.openxmlformats.org/officeDocument/2006/relationships/oleObject" Target="../embeddings/Microsoft_Office_Excel_diagram2.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Office_Excel_diagram3.xl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Office_Excel_diagram4.xls"/><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Kép 4"/>
          <p:cNvPicPr>
            <a:picLocks noChangeAspect="1"/>
          </p:cNvPicPr>
          <p:nvPr/>
        </p:nvPicPr>
        <p:blipFill>
          <a:blip r:embed="rId2" cstate="print"/>
          <a:srcRect/>
          <a:stretch>
            <a:fillRect/>
          </a:stretch>
        </p:blipFill>
        <p:spPr bwMode="auto">
          <a:xfrm>
            <a:off x="0" y="0"/>
            <a:ext cx="12233275" cy="6856413"/>
          </a:xfrm>
          <a:prstGeom prst="rect">
            <a:avLst/>
          </a:prstGeom>
          <a:noFill/>
          <a:ln w="9525">
            <a:noFill/>
            <a:miter lim="800000"/>
            <a:headEnd/>
            <a:tailEnd/>
          </a:ln>
        </p:spPr>
      </p:pic>
      <p:sp>
        <p:nvSpPr>
          <p:cNvPr id="9219" name="Szövegdoboz 6"/>
          <p:cNvSpPr txBox="1">
            <a:spLocks noChangeArrowheads="1"/>
          </p:cNvSpPr>
          <p:nvPr/>
        </p:nvSpPr>
        <p:spPr bwMode="auto">
          <a:xfrm>
            <a:off x="2138363" y="2776538"/>
            <a:ext cx="9791700" cy="3662362"/>
          </a:xfrm>
          <a:prstGeom prst="rect">
            <a:avLst/>
          </a:prstGeom>
          <a:noFill/>
          <a:ln w="9525">
            <a:noFill/>
            <a:miter lim="800000"/>
            <a:headEnd/>
            <a:tailEnd/>
          </a:ln>
        </p:spPr>
        <p:txBody>
          <a:bodyPr>
            <a:spAutoFit/>
          </a:bodyPr>
          <a:lstStyle/>
          <a:p>
            <a:r>
              <a:rPr lang="hu-HU" sz="5400">
                <a:solidFill>
                  <a:schemeClr val="bg1"/>
                </a:solidFill>
                <a:latin typeface="Cronos Pro"/>
              </a:rPr>
              <a:t>Élelmiszerbiztonsági aktualitások:</a:t>
            </a:r>
          </a:p>
          <a:p>
            <a:r>
              <a:rPr lang="hu-HU" sz="3600">
                <a:solidFill>
                  <a:schemeClr val="bg1"/>
                </a:solidFill>
                <a:latin typeface="Cronos Pro"/>
              </a:rPr>
              <a:t>Ételmérgezések / Önellenőrzés / Jelölés  </a:t>
            </a:r>
          </a:p>
          <a:p>
            <a:endParaRPr lang="hu-HU" sz="3200" i="1">
              <a:solidFill>
                <a:schemeClr val="bg1"/>
              </a:solidFill>
              <a:latin typeface="Cronos Pro Caption"/>
            </a:endParaRPr>
          </a:p>
          <a:p>
            <a:r>
              <a:rPr lang="hu-HU" sz="2800">
                <a:solidFill>
                  <a:schemeClr val="bg1"/>
                </a:solidFill>
                <a:latin typeface="Cronos Pro Caption"/>
              </a:rPr>
              <a:t>Szeged, 2017.10.19.</a:t>
            </a:r>
          </a:p>
          <a:p>
            <a:r>
              <a:rPr lang="hu-HU" sz="2800">
                <a:solidFill>
                  <a:schemeClr val="bg1"/>
                </a:solidFill>
                <a:latin typeface="Cronos Pro Caption"/>
              </a:rPr>
              <a:t>Vendéglátás Akadémia </a:t>
            </a:r>
          </a:p>
        </p:txBody>
      </p:sp>
      <p:sp>
        <p:nvSpPr>
          <p:cNvPr id="9220" name="Szövegdoboz 5"/>
          <p:cNvSpPr txBox="1">
            <a:spLocks noChangeArrowheads="1"/>
          </p:cNvSpPr>
          <p:nvPr/>
        </p:nvSpPr>
        <p:spPr bwMode="auto">
          <a:xfrm>
            <a:off x="6821488" y="354013"/>
            <a:ext cx="4678362" cy="2092325"/>
          </a:xfrm>
          <a:prstGeom prst="rect">
            <a:avLst/>
          </a:prstGeom>
          <a:noFill/>
          <a:ln w="9525">
            <a:noFill/>
            <a:miter lim="800000"/>
            <a:headEnd/>
            <a:tailEnd/>
          </a:ln>
        </p:spPr>
        <p:txBody>
          <a:bodyPr>
            <a:spAutoFit/>
          </a:bodyPr>
          <a:lstStyle/>
          <a:p>
            <a:pPr algn="r"/>
            <a:r>
              <a:rPr lang="hu-HU" sz="2800">
                <a:solidFill>
                  <a:schemeClr val="bg1"/>
                </a:solidFill>
                <a:latin typeface="Cronos Pro Caption"/>
              </a:rPr>
              <a:t>Zoltai Anna </a:t>
            </a:r>
          </a:p>
          <a:p>
            <a:pPr algn="r"/>
            <a:r>
              <a:rPr lang="hu-HU" sz="2800">
                <a:solidFill>
                  <a:schemeClr val="bg1"/>
                </a:solidFill>
                <a:latin typeface="Cronos Pro Caption"/>
              </a:rPr>
              <a:t>osztályvezető</a:t>
            </a:r>
          </a:p>
          <a:p>
            <a:pPr algn="r"/>
            <a:r>
              <a:rPr lang="hu-HU" sz="2800">
                <a:solidFill>
                  <a:schemeClr val="bg1"/>
                </a:solidFill>
                <a:latin typeface="Cronos Pro Caption"/>
              </a:rPr>
              <a:t>Vendéglátás és Étkeztetés Felügyeleti Osztály</a:t>
            </a:r>
            <a:endParaRPr lang="hu-HU">
              <a:solidFill>
                <a:schemeClr val="bg1"/>
              </a:solidFill>
              <a:latin typeface="Cronos Pro Caption"/>
            </a:endParaRPr>
          </a:p>
          <a:p>
            <a:endParaRPr lang="hu-HU">
              <a:latin typeface="Calibri" pitchFamily="34" charset="0"/>
            </a:endParaRPr>
          </a:p>
        </p:txBody>
      </p:sp>
      <p:pic>
        <p:nvPicPr>
          <p:cNvPr id="9221" name="Kép 7"/>
          <p:cNvPicPr>
            <a:picLocks noChangeAspect="1"/>
          </p:cNvPicPr>
          <p:nvPr/>
        </p:nvPicPr>
        <p:blipFill>
          <a:blip r:embed="rId3" cstate="print"/>
          <a:srcRect/>
          <a:stretch>
            <a:fillRect/>
          </a:stretch>
        </p:blipFill>
        <p:spPr bwMode="auto">
          <a:xfrm>
            <a:off x="9323388" y="2960688"/>
            <a:ext cx="2490787" cy="132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zövegdoboz 1"/>
          <p:cNvSpPr txBox="1">
            <a:spLocks noChangeArrowheads="1"/>
          </p:cNvSpPr>
          <p:nvPr/>
        </p:nvSpPr>
        <p:spPr bwMode="auto">
          <a:xfrm>
            <a:off x="2325688" y="1277938"/>
            <a:ext cx="9866312" cy="3046412"/>
          </a:xfrm>
          <a:prstGeom prst="rect">
            <a:avLst/>
          </a:prstGeom>
          <a:noFill/>
          <a:ln w="9525">
            <a:noFill/>
            <a:miter lim="800000"/>
            <a:headEnd/>
            <a:tailEnd/>
          </a:ln>
        </p:spPr>
        <p:txBody>
          <a:bodyPr>
            <a:spAutoFit/>
          </a:bodyPr>
          <a:lstStyle/>
          <a:p>
            <a:endParaRPr lang="hu-HU" sz="2800"/>
          </a:p>
          <a:p>
            <a:endParaRPr lang="hu-HU" sz="2800"/>
          </a:p>
          <a:p>
            <a:endParaRPr lang="hu-HU" sz="2800"/>
          </a:p>
          <a:p>
            <a:endParaRPr lang="hu-HU" sz="2800"/>
          </a:p>
          <a:p>
            <a:endParaRPr lang="hu-HU" sz="2800"/>
          </a:p>
          <a:p>
            <a:endParaRPr lang="hu-HU" sz="2800"/>
          </a:p>
          <a:p>
            <a:endParaRPr lang="hu-HU" sz="2400"/>
          </a:p>
        </p:txBody>
      </p:sp>
      <p:sp>
        <p:nvSpPr>
          <p:cNvPr id="14339" name="Szövegdoboz 2"/>
          <p:cNvSpPr txBox="1">
            <a:spLocks noChangeArrowheads="1"/>
          </p:cNvSpPr>
          <p:nvPr/>
        </p:nvSpPr>
        <p:spPr bwMode="auto">
          <a:xfrm>
            <a:off x="484188" y="2070100"/>
            <a:ext cx="1533525" cy="1938338"/>
          </a:xfrm>
          <a:prstGeom prst="rect">
            <a:avLst/>
          </a:prstGeom>
          <a:noFill/>
          <a:ln w="9525">
            <a:noFill/>
            <a:miter lim="800000"/>
            <a:headEnd/>
            <a:tailEnd/>
          </a:ln>
        </p:spPr>
        <p:txBody>
          <a:bodyPr>
            <a:spAutoFit/>
          </a:bodyPr>
          <a:lstStyle/>
          <a:p>
            <a:pPr algn="ctr"/>
            <a:r>
              <a:rPr lang="hu-HU" sz="2000" b="1"/>
              <a:t>A JÓL VÉGZETT ELLENŐRZÉS</a:t>
            </a:r>
          </a:p>
          <a:p>
            <a:pPr algn="ctr"/>
            <a:r>
              <a:rPr lang="hu-HU" sz="2000" b="1"/>
              <a:t>JELLEM</a:t>
            </a:r>
          </a:p>
          <a:p>
            <a:pPr algn="ctr"/>
            <a:r>
              <a:rPr lang="hu-HU" sz="2000" b="1"/>
              <a:t>ZŐI</a:t>
            </a:r>
          </a:p>
        </p:txBody>
      </p:sp>
      <p:graphicFrame>
        <p:nvGraphicFramePr>
          <p:cNvPr id="5" name="Táblázat 4"/>
          <p:cNvGraphicFramePr>
            <a:graphicFrameLocks noGrp="1"/>
          </p:cNvGraphicFramePr>
          <p:nvPr/>
        </p:nvGraphicFramePr>
        <p:xfrm>
          <a:off x="2339975" y="268288"/>
          <a:ext cx="9345706" cy="5658525"/>
        </p:xfrm>
        <a:graphic>
          <a:graphicData uri="http://schemas.openxmlformats.org/drawingml/2006/table">
            <a:tbl>
              <a:tblPr/>
              <a:tblGrid>
                <a:gridCol w="4208929"/>
                <a:gridCol w="5136777"/>
              </a:tblGrid>
              <a:tr h="696558">
                <a:tc>
                  <a:txBody>
                    <a:bodyPr/>
                    <a:lstStyle/>
                    <a:p>
                      <a:r>
                        <a:rPr lang="hu-HU" sz="2000" b="1" dirty="0" smtClean="0"/>
                        <a:t>SZABÁLYSZERŰ</a:t>
                      </a:r>
                      <a:endParaRPr lang="hu-HU" sz="2000" b="1" dirty="0"/>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CCFFFF"/>
                    </a:solidFill>
                  </a:tcPr>
                </a:tc>
                <a:tc>
                  <a:txBody>
                    <a:bodyPr/>
                    <a:lstStyle/>
                    <a:p>
                      <a:r>
                        <a:rPr lang="hu-HU" dirty="0" smtClean="0"/>
                        <a:t>Arra</a:t>
                      </a:r>
                      <a:r>
                        <a:rPr lang="hu-HU" baseline="0" dirty="0" smtClean="0"/>
                        <a:t> irányul, b</a:t>
                      </a:r>
                      <a:r>
                        <a:rPr lang="hu-HU" dirty="0" smtClean="0"/>
                        <a:t>etartják-e a jogszabályokat,</a:t>
                      </a:r>
                      <a:r>
                        <a:rPr lang="hu-HU" baseline="0" dirty="0" smtClean="0"/>
                        <a:t> szabályokat?</a:t>
                      </a:r>
                    </a:p>
                    <a:p>
                      <a:endParaRPr lang="hu-HU" dirty="0"/>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696558">
                <a:tc>
                  <a:txBody>
                    <a:bodyPr/>
                    <a:lstStyle/>
                    <a:p>
                      <a:r>
                        <a:rPr lang="hu-HU" sz="2000" b="1" dirty="0" smtClean="0"/>
                        <a:t>TERVSZERŰ</a:t>
                      </a:r>
                      <a:endParaRPr lang="hu-HU" sz="2000" b="1" dirty="0"/>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CCFFFF"/>
                    </a:solidFill>
                  </a:tcPr>
                </a:tc>
                <a:tc>
                  <a:txBody>
                    <a:bodyPr/>
                    <a:lstStyle/>
                    <a:p>
                      <a:r>
                        <a:rPr lang="hu-HU" b="1" dirty="0" smtClean="0">
                          <a:solidFill>
                            <a:srgbClr val="FF0000"/>
                          </a:solidFill>
                        </a:rPr>
                        <a:t>Nem marad</a:t>
                      </a:r>
                      <a:r>
                        <a:rPr lang="hu-HU" b="1" baseline="0" dirty="0" smtClean="0">
                          <a:solidFill>
                            <a:srgbClr val="FF0000"/>
                          </a:solidFill>
                        </a:rPr>
                        <a:t> lefedetlen terület</a:t>
                      </a:r>
                      <a:r>
                        <a:rPr lang="hu-HU" baseline="0" dirty="0" smtClean="0"/>
                        <a:t>.</a:t>
                      </a:r>
                    </a:p>
                    <a:p>
                      <a:endParaRPr lang="hu-HU" dirty="0"/>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696558">
                <a:tc>
                  <a:txBody>
                    <a:bodyPr/>
                    <a:lstStyle/>
                    <a:p>
                      <a:r>
                        <a:rPr lang="hu-HU" sz="2000" b="1" dirty="0" smtClean="0"/>
                        <a:t>RENDSZERES</a:t>
                      </a:r>
                      <a:endParaRPr lang="hu-HU" sz="2000" b="1" dirty="0"/>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CCFFFF"/>
                    </a:solidFill>
                  </a:tcPr>
                </a:tc>
                <a:tc>
                  <a:txBody>
                    <a:bodyPr/>
                    <a:lstStyle/>
                    <a:p>
                      <a:r>
                        <a:rPr lang="hu-HU" dirty="0" smtClean="0"/>
                        <a:t>Meghatározott </a:t>
                      </a:r>
                      <a:r>
                        <a:rPr lang="hu-HU" b="1" dirty="0" smtClean="0">
                          <a:solidFill>
                            <a:srgbClr val="FF0000"/>
                          </a:solidFill>
                        </a:rPr>
                        <a:t>időrendben </a:t>
                      </a:r>
                      <a:r>
                        <a:rPr lang="hu-HU" dirty="0" smtClean="0"/>
                        <a:t>zajlik.</a:t>
                      </a:r>
                    </a:p>
                    <a:p>
                      <a:endParaRPr lang="hu-HU" dirty="0"/>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771863">
                <a:tc>
                  <a:txBody>
                    <a:bodyPr/>
                    <a:lstStyle/>
                    <a:p>
                      <a:r>
                        <a:rPr lang="hu-HU" sz="2000" b="1" dirty="0" smtClean="0"/>
                        <a:t>FOLYAMATOS</a:t>
                      </a:r>
                      <a:endParaRPr lang="hu-HU" sz="2000" b="1" dirty="0"/>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CCFFFF"/>
                    </a:solidFill>
                  </a:tcPr>
                </a:tc>
                <a:tc>
                  <a:txBody>
                    <a:bodyPr/>
                    <a:lstStyle/>
                    <a:p>
                      <a:r>
                        <a:rPr lang="hu-HU" b="1" dirty="0" smtClean="0">
                          <a:solidFill>
                            <a:srgbClr val="FF0000"/>
                          </a:solidFill>
                        </a:rPr>
                        <a:t>Hézagmentesség,</a:t>
                      </a:r>
                      <a:r>
                        <a:rPr lang="hu-HU" dirty="0" smtClean="0"/>
                        <a:t> az ellenőrzési időszakok kihagyás nélkül követik egymást</a:t>
                      </a:r>
                    </a:p>
                    <a:p>
                      <a:endParaRPr lang="hu-HU" dirty="0"/>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825651">
                <a:tc>
                  <a:txBody>
                    <a:bodyPr/>
                    <a:lstStyle/>
                    <a:p>
                      <a:r>
                        <a:rPr lang="hu-HU" sz="2000" b="1" dirty="0" smtClean="0"/>
                        <a:t>OBJEKTIV, MEGALAPOZOTT  (függetlenség) </a:t>
                      </a:r>
                      <a:endParaRPr lang="hu-HU" sz="2000" b="1" dirty="0"/>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CCFFFF"/>
                    </a:solidFill>
                  </a:tcPr>
                </a:tc>
                <a:tc>
                  <a:txBody>
                    <a:bodyPr/>
                    <a:lstStyle/>
                    <a:p>
                      <a:r>
                        <a:rPr lang="hu-HU" dirty="0" smtClean="0"/>
                        <a:t>Tárgyilagos, elfogulatlan</a:t>
                      </a:r>
                      <a:r>
                        <a:rPr lang="hu-HU" b="1" dirty="0" smtClean="0">
                          <a:solidFill>
                            <a:srgbClr val="FF0000"/>
                          </a:solidFill>
                        </a:rPr>
                        <a:t>, vitathatatlan</a:t>
                      </a:r>
                      <a:r>
                        <a:rPr lang="hu-HU" dirty="0" smtClean="0"/>
                        <a:t>,  nem összeférhetetlen,  reális következtetésekkel</a:t>
                      </a: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696558">
                <a:tc>
                  <a:txBody>
                    <a:bodyPr/>
                    <a:lstStyle/>
                    <a:p>
                      <a:r>
                        <a:rPr lang="hu-HU" sz="2000" b="1" dirty="0" smtClean="0"/>
                        <a:t>HATÉKONY</a:t>
                      </a:r>
                      <a:endParaRPr lang="hu-HU" sz="2000" b="1" dirty="0"/>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CCFFFF"/>
                    </a:solidFill>
                  </a:tcPr>
                </a:tc>
                <a:tc>
                  <a:txBody>
                    <a:bodyPr/>
                    <a:lstStyle/>
                    <a:p>
                      <a:r>
                        <a:rPr lang="hu-HU" dirty="0" smtClean="0"/>
                        <a:t>Ellenőrzöttet segítő jelleg, </a:t>
                      </a:r>
                    </a:p>
                    <a:p>
                      <a:r>
                        <a:rPr lang="hu-HU" dirty="0" smtClean="0"/>
                        <a:t>a hibafeltárást</a:t>
                      </a:r>
                      <a:r>
                        <a:rPr lang="hu-HU" baseline="0" dirty="0" smtClean="0"/>
                        <a:t> </a:t>
                      </a:r>
                      <a:r>
                        <a:rPr lang="hu-HU" dirty="0" smtClean="0"/>
                        <a:t> </a:t>
                      </a:r>
                      <a:r>
                        <a:rPr lang="hu-HU" b="1" dirty="0" smtClean="0">
                          <a:solidFill>
                            <a:srgbClr val="FF0000"/>
                          </a:solidFill>
                        </a:rPr>
                        <a:t>hibajavítás követi</a:t>
                      </a:r>
                    </a:p>
                    <a:p>
                      <a:endParaRPr lang="hu-HU" dirty="0"/>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696558">
                <a:tc>
                  <a:txBody>
                    <a:bodyPr/>
                    <a:lstStyle/>
                    <a:p>
                      <a:r>
                        <a:rPr lang="hu-HU" sz="2000" b="1" dirty="0" smtClean="0"/>
                        <a:t>KOCKÁZAT ORIENTÁLT</a:t>
                      </a:r>
                      <a:endParaRPr lang="hu-HU" sz="2000" b="1" dirty="0"/>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CCFFFF"/>
                    </a:solidFill>
                  </a:tcPr>
                </a:tc>
                <a:tc>
                  <a:txBody>
                    <a:bodyPr/>
                    <a:lstStyle/>
                    <a:p>
                      <a:r>
                        <a:rPr lang="hu-HU" dirty="0" smtClean="0"/>
                        <a:t>A kockázatok központi szerepe</a:t>
                      </a:r>
                      <a:r>
                        <a:rPr lang="hu-HU" baseline="0" dirty="0" smtClean="0"/>
                        <a:t> (</a:t>
                      </a:r>
                      <a:r>
                        <a:rPr lang="hu-HU" b="1" baseline="0" dirty="0" smtClean="0">
                          <a:solidFill>
                            <a:srgbClr val="FF0000"/>
                          </a:solidFill>
                        </a:rPr>
                        <a:t>súlyozás</a:t>
                      </a:r>
                      <a:r>
                        <a:rPr lang="hu-HU" baseline="0" dirty="0" smtClean="0"/>
                        <a:t>) </a:t>
                      </a:r>
                      <a:endParaRPr lang="hu-HU" dirty="0" smtClean="0"/>
                    </a:p>
                    <a:p>
                      <a:endParaRPr lang="hu-HU" dirty="0"/>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zövegdoboz 1"/>
          <p:cNvSpPr txBox="1">
            <a:spLocks noChangeArrowheads="1"/>
          </p:cNvSpPr>
          <p:nvPr/>
        </p:nvSpPr>
        <p:spPr bwMode="auto">
          <a:xfrm>
            <a:off x="215900" y="2232025"/>
            <a:ext cx="1854200" cy="1016000"/>
          </a:xfrm>
          <a:prstGeom prst="rect">
            <a:avLst/>
          </a:prstGeom>
          <a:noFill/>
          <a:ln w="9525">
            <a:noFill/>
            <a:miter lim="800000"/>
            <a:headEnd/>
            <a:tailEnd/>
          </a:ln>
        </p:spPr>
        <p:txBody>
          <a:bodyPr>
            <a:spAutoFit/>
          </a:bodyPr>
          <a:lstStyle/>
          <a:p>
            <a:pPr algn="ctr"/>
            <a:r>
              <a:rPr lang="hu-HU" sz="2000" b="1"/>
              <a:t>AZ ELLENŐRZÉSEK FAJTÁI </a:t>
            </a:r>
          </a:p>
        </p:txBody>
      </p:sp>
      <p:sp>
        <p:nvSpPr>
          <p:cNvPr id="3" name="Szövegdoboz 2"/>
          <p:cNvSpPr txBox="1"/>
          <p:nvPr/>
        </p:nvSpPr>
        <p:spPr>
          <a:xfrm>
            <a:off x="2689225" y="201613"/>
            <a:ext cx="9502775" cy="7940675"/>
          </a:xfrm>
          <a:prstGeom prst="rect">
            <a:avLst/>
          </a:prstGeom>
          <a:noFill/>
        </p:spPr>
        <p:txBody>
          <a:bodyPr>
            <a:spAutoFit/>
          </a:bodyPr>
          <a:lstStyle/>
          <a:p>
            <a:pPr marL="342900" indent="-342900">
              <a:defRPr/>
            </a:pPr>
            <a:r>
              <a:rPr lang="hu-HU" sz="2000" b="1" dirty="0"/>
              <a:t>      1.</a:t>
            </a:r>
            <a:r>
              <a:rPr lang="hu-HU" sz="2000" b="1" u="sng" dirty="0"/>
              <a:t>Követelmény rendszerek szerint:</a:t>
            </a:r>
          </a:p>
          <a:p>
            <a:pPr marL="800100" lvl="1" indent="-342900">
              <a:defRPr/>
            </a:pPr>
            <a:r>
              <a:rPr lang="hu-HU" sz="2000" dirty="0"/>
              <a:t>				- </a:t>
            </a:r>
            <a:r>
              <a:rPr lang="hu-HU" dirty="0"/>
              <a:t>szabályszerűség ellenőrzés</a:t>
            </a:r>
          </a:p>
          <a:p>
            <a:pPr marL="800100" lvl="1" indent="-342900">
              <a:defRPr/>
            </a:pPr>
            <a:r>
              <a:rPr lang="hu-HU" dirty="0"/>
              <a:t>				- teljesítmény ellenőrzés</a:t>
            </a:r>
          </a:p>
          <a:p>
            <a:pPr marL="800100" lvl="1" indent="-342900">
              <a:defRPr/>
            </a:pPr>
            <a:r>
              <a:rPr lang="hu-HU" sz="2000" b="1" dirty="0"/>
              <a:t>2.</a:t>
            </a:r>
            <a:r>
              <a:rPr lang="hu-HU" sz="2000" b="1" u="sng" dirty="0"/>
              <a:t>Megbízó szerint:</a:t>
            </a:r>
          </a:p>
          <a:p>
            <a:pPr marL="800100" lvl="1" indent="-342900">
              <a:defRPr/>
            </a:pPr>
            <a:r>
              <a:rPr lang="hu-HU" sz="2000" dirty="0"/>
              <a:t>		</a:t>
            </a:r>
            <a:r>
              <a:rPr lang="hu-HU" sz="2000" b="1" dirty="0">
                <a:solidFill>
                  <a:srgbClr val="0000FF"/>
                </a:solidFill>
              </a:rPr>
              <a:t>- Külső ellenőrzés    </a:t>
            </a:r>
            <a:r>
              <a:rPr lang="hu-HU" dirty="0"/>
              <a:t>ÁLLAM – HATÓSÁGOK</a:t>
            </a:r>
          </a:p>
          <a:p>
            <a:pPr marL="800100" lvl="1" indent="-342900">
              <a:defRPr/>
            </a:pPr>
            <a:r>
              <a:rPr lang="hu-HU" dirty="0"/>
              <a:t>			                	   Vevő –vevői audit</a:t>
            </a:r>
          </a:p>
          <a:p>
            <a:pPr marL="800100" lvl="1" indent="-342900">
              <a:defRPr/>
            </a:pPr>
            <a:r>
              <a:rPr lang="hu-HU" dirty="0"/>
              <a:t>			               	    Harmadik fél / Tanúsító</a:t>
            </a:r>
          </a:p>
          <a:p>
            <a:pPr marL="800100" lvl="1" indent="-342900">
              <a:defRPr/>
            </a:pPr>
            <a:r>
              <a:rPr lang="hu-HU" sz="2000" dirty="0"/>
              <a:t>		</a:t>
            </a:r>
            <a:r>
              <a:rPr lang="hu-HU" sz="2000" b="1" dirty="0">
                <a:solidFill>
                  <a:srgbClr val="CC0000"/>
                </a:solidFill>
              </a:rPr>
              <a:t>- Belső ellenőrzés –vagy ÖNELLENŐRZÉS </a:t>
            </a:r>
            <a:endParaRPr lang="hu-HU" sz="2000" dirty="0"/>
          </a:p>
          <a:p>
            <a:pPr marL="342900" indent="-342900">
              <a:defRPr/>
            </a:pPr>
            <a:r>
              <a:rPr lang="hu-HU" sz="2000" b="1" dirty="0"/>
              <a:t>       3. </a:t>
            </a:r>
            <a:r>
              <a:rPr lang="hu-HU" sz="2000" b="1" u="sng" dirty="0"/>
              <a:t>Időpont szerint:</a:t>
            </a:r>
          </a:p>
          <a:p>
            <a:pPr marL="342900" indent="-342900">
              <a:defRPr/>
            </a:pPr>
            <a:r>
              <a:rPr lang="hu-HU" sz="2000" b="1" dirty="0"/>
              <a:t>     			- </a:t>
            </a:r>
            <a:r>
              <a:rPr lang="hu-HU" dirty="0"/>
              <a:t>Előzetes: megelőzi a vizsgált eseményt pl.: étlap terv előzetes 								átvizsgálása</a:t>
            </a:r>
          </a:p>
          <a:p>
            <a:pPr marL="342900" indent="-342900">
              <a:defRPr/>
            </a:pPr>
            <a:r>
              <a:rPr lang="hu-HU" dirty="0"/>
              <a:t>    			- Egyidejű : a munkafolyamattal párhuzamosan zajlik</a:t>
            </a:r>
          </a:p>
          <a:p>
            <a:pPr marL="342900" indent="-342900">
              <a:defRPr/>
            </a:pPr>
            <a:r>
              <a:rPr lang="hu-HU" dirty="0"/>
              <a:t>    			- Utó:  valaminek a teljesülését vizsgálja.</a:t>
            </a:r>
          </a:p>
          <a:p>
            <a:pPr>
              <a:defRPr/>
            </a:pPr>
            <a:r>
              <a:rPr lang="hu-HU" sz="2000" dirty="0"/>
              <a:t>      </a:t>
            </a:r>
            <a:r>
              <a:rPr lang="hu-HU" sz="2000" b="1" dirty="0"/>
              <a:t>4. </a:t>
            </a:r>
            <a:r>
              <a:rPr lang="hu-HU" sz="2000" b="1" u="sng" dirty="0"/>
              <a:t>Gyakorisága szerint:</a:t>
            </a:r>
          </a:p>
          <a:p>
            <a:pPr>
              <a:defRPr/>
            </a:pPr>
            <a:r>
              <a:rPr lang="hu-HU" sz="2000" dirty="0"/>
              <a:t>	- </a:t>
            </a:r>
            <a:r>
              <a:rPr lang="hu-HU" dirty="0"/>
              <a:t>folyamatos</a:t>
            </a:r>
          </a:p>
          <a:p>
            <a:pPr>
              <a:defRPr/>
            </a:pPr>
            <a:r>
              <a:rPr lang="hu-HU" dirty="0"/>
              <a:t>	- ismétlődő</a:t>
            </a:r>
          </a:p>
          <a:p>
            <a:pPr>
              <a:defRPr/>
            </a:pPr>
            <a:r>
              <a:rPr lang="hu-HU" dirty="0"/>
              <a:t>	- eseti</a:t>
            </a:r>
          </a:p>
          <a:p>
            <a:pPr>
              <a:defRPr/>
            </a:pPr>
            <a:r>
              <a:rPr lang="hu-HU" sz="2000" b="1" dirty="0"/>
              <a:t>      </a:t>
            </a:r>
            <a:r>
              <a:rPr lang="hu-HU" sz="2000" b="1" u="sng" dirty="0"/>
              <a:t>5. Részletessége alapján: </a:t>
            </a:r>
          </a:p>
          <a:p>
            <a:pPr>
              <a:defRPr/>
            </a:pPr>
            <a:r>
              <a:rPr lang="hu-HU" sz="2000" dirty="0"/>
              <a:t>	</a:t>
            </a:r>
            <a:r>
              <a:rPr lang="hu-HU" dirty="0"/>
              <a:t>- teljes körű (tételes)</a:t>
            </a:r>
          </a:p>
          <a:p>
            <a:pPr>
              <a:defRPr/>
            </a:pPr>
            <a:r>
              <a:rPr lang="hu-HU" dirty="0"/>
              <a:t>	- mintavételes –reprezentatív</a:t>
            </a:r>
          </a:p>
          <a:p>
            <a:pPr>
              <a:defRPr/>
            </a:pPr>
            <a:r>
              <a:rPr lang="hu-HU" dirty="0"/>
              <a:t>	- szúró próbaszerű</a:t>
            </a:r>
          </a:p>
          <a:p>
            <a:pPr marL="342900" indent="-342900">
              <a:defRPr/>
            </a:pPr>
            <a:endParaRPr lang="hu-HU" sz="2000" dirty="0"/>
          </a:p>
          <a:p>
            <a:pPr marL="342900" indent="-342900">
              <a:buFontTx/>
              <a:buAutoNum type="arabicPeriod"/>
              <a:defRPr/>
            </a:pPr>
            <a:endParaRPr lang="hu-HU" dirty="0"/>
          </a:p>
          <a:p>
            <a:pPr marL="800100" lvl="1" indent="-342900">
              <a:defRPr/>
            </a:pPr>
            <a:r>
              <a:rPr lang="hu-HU" dirty="0"/>
              <a:t>	</a:t>
            </a:r>
          </a:p>
          <a:p>
            <a:pPr marL="800100" lvl="1" indent="-342900">
              <a:defRPr/>
            </a:pPr>
            <a:r>
              <a:rPr lang="hu-HU" dirty="0"/>
              <a:t>	</a:t>
            </a:r>
          </a:p>
          <a:p>
            <a:pPr marL="800100" lvl="1" indent="-342900">
              <a:defRPr/>
            </a:pPr>
            <a:endParaRPr lang="hu-HU" dirty="0"/>
          </a:p>
          <a:p>
            <a:pPr marL="800100" lvl="1" indent="-342900">
              <a:defRPr/>
            </a:pPr>
            <a:endParaRPr lang="hu-HU" dirty="0"/>
          </a:p>
        </p:txBody>
      </p:sp>
      <p:cxnSp>
        <p:nvCxnSpPr>
          <p:cNvPr id="5" name="Egyenes összekötő nyíllal 4"/>
          <p:cNvCxnSpPr>
            <a:stCxn id="15362" idx="3"/>
          </p:cNvCxnSpPr>
          <p:nvPr/>
        </p:nvCxnSpPr>
        <p:spPr>
          <a:xfrm flipV="1">
            <a:off x="2070100" y="550863"/>
            <a:ext cx="1090613" cy="2189162"/>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 name="Egyenes összekötő nyíllal 6"/>
          <p:cNvCxnSpPr>
            <a:stCxn id="15362" idx="3"/>
          </p:cNvCxnSpPr>
          <p:nvPr/>
        </p:nvCxnSpPr>
        <p:spPr>
          <a:xfrm flipV="1">
            <a:off x="2070100" y="1425575"/>
            <a:ext cx="1169988" cy="131445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9" name="Egyenes összekötő nyíllal 8"/>
          <p:cNvCxnSpPr/>
          <p:nvPr/>
        </p:nvCxnSpPr>
        <p:spPr>
          <a:xfrm>
            <a:off x="2084388" y="2740025"/>
            <a:ext cx="941387" cy="2154238"/>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3" name="Egyenes összekötő nyíllal 12"/>
          <p:cNvCxnSpPr>
            <a:stCxn id="15362" idx="3"/>
          </p:cNvCxnSpPr>
          <p:nvPr/>
        </p:nvCxnSpPr>
        <p:spPr>
          <a:xfrm flipV="1">
            <a:off x="2070100" y="2730500"/>
            <a:ext cx="1036638" cy="9525"/>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4" name="Egyenes összekötő nyíllal 13"/>
          <p:cNvCxnSpPr>
            <a:stCxn id="15362" idx="3"/>
          </p:cNvCxnSpPr>
          <p:nvPr/>
        </p:nvCxnSpPr>
        <p:spPr>
          <a:xfrm>
            <a:off x="2070100" y="2740025"/>
            <a:ext cx="1049338" cy="1038225"/>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zövegdoboz 1"/>
          <p:cNvSpPr txBox="1">
            <a:spLocks noChangeArrowheads="1"/>
          </p:cNvSpPr>
          <p:nvPr/>
        </p:nvSpPr>
        <p:spPr bwMode="auto">
          <a:xfrm>
            <a:off x="0" y="2703513"/>
            <a:ext cx="2205038" cy="460375"/>
          </a:xfrm>
          <a:prstGeom prst="rect">
            <a:avLst/>
          </a:prstGeom>
          <a:noFill/>
          <a:ln w="9525">
            <a:noFill/>
            <a:miter lim="800000"/>
            <a:headEnd/>
            <a:tailEnd/>
          </a:ln>
        </p:spPr>
        <p:txBody>
          <a:bodyPr>
            <a:spAutoFit/>
          </a:bodyPr>
          <a:lstStyle/>
          <a:p>
            <a:r>
              <a:rPr lang="hu-HU" sz="2400" b="1"/>
              <a:t>ÖNELLENŐRZÉS</a:t>
            </a:r>
          </a:p>
        </p:txBody>
      </p:sp>
      <p:sp>
        <p:nvSpPr>
          <p:cNvPr id="16387" name="Szövegdoboz 2"/>
          <p:cNvSpPr txBox="1">
            <a:spLocks noChangeArrowheads="1"/>
          </p:cNvSpPr>
          <p:nvPr/>
        </p:nvSpPr>
        <p:spPr bwMode="auto">
          <a:xfrm>
            <a:off x="2755900" y="469900"/>
            <a:ext cx="9266238" cy="7570788"/>
          </a:xfrm>
          <a:prstGeom prst="rect">
            <a:avLst/>
          </a:prstGeom>
          <a:noFill/>
          <a:ln w="9525">
            <a:noFill/>
            <a:miter lim="800000"/>
            <a:headEnd/>
            <a:tailEnd/>
          </a:ln>
        </p:spPr>
        <p:txBody>
          <a:bodyPr>
            <a:spAutoFit/>
          </a:bodyPr>
          <a:lstStyle/>
          <a:p>
            <a:r>
              <a:rPr lang="hu-HU" sz="2400" b="1"/>
              <a:t>A jól megtervezett önellenőrzés a leghatékonyabb ellenőrzési forma </a:t>
            </a:r>
            <a:r>
              <a:rPr lang="hu-HU" sz="2400"/>
              <a:t>	- állandó a jelenlét,</a:t>
            </a:r>
          </a:p>
          <a:p>
            <a:r>
              <a:rPr lang="hu-HU" sz="2400"/>
              <a:t>		- itt a legtöbb a rendelkezésre álló ismeret és 				információ</a:t>
            </a:r>
          </a:p>
          <a:p>
            <a:r>
              <a:rPr lang="hu-HU" sz="2400"/>
              <a:t>		- itt lehet azonnal beavatkozni</a:t>
            </a:r>
          </a:p>
          <a:p>
            <a:endParaRPr lang="hu-HU" sz="2400"/>
          </a:p>
          <a:p>
            <a:r>
              <a:rPr lang="hu-HU" sz="2400"/>
              <a:t>Az élelmiszerláncban nem idegen – HACCP </a:t>
            </a:r>
          </a:p>
          <a:p>
            <a:r>
              <a:rPr lang="hu-HU" sz="2400"/>
              <a:t>Ugyanakkor a hatékonyság nem kielégítő.</a:t>
            </a:r>
          </a:p>
          <a:p>
            <a:endParaRPr lang="hu-HU" sz="3200" b="1"/>
          </a:p>
          <a:p>
            <a:r>
              <a:rPr lang="hu-HU" sz="3200" b="1"/>
              <a:t>Komplex önellenőrzésről szól  a</a:t>
            </a:r>
          </a:p>
          <a:p>
            <a:r>
              <a:rPr lang="hu-HU" sz="4000" b="1"/>
              <a:t>28/2017. (V.30.) FM </a:t>
            </a:r>
            <a:r>
              <a:rPr lang="hu-HU" sz="3200"/>
              <a:t>rendelet </a:t>
            </a:r>
          </a:p>
          <a:p>
            <a:r>
              <a:rPr lang="hu-HU" sz="2000" b="1" i="1"/>
              <a:t>„</a:t>
            </a:r>
            <a:r>
              <a:rPr lang="hu-HU" sz="2800" b="1" i="1"/>
              <a:t>az élelmiszer-vállalkozások által működtetendő önellenőrzési rendszerre vonatkozó követelményekről”</a:t>
            </a:r>
          </a:p>
          <a:p>
            <a:pPr algn="ctr"/>
            <a:r>
              <a:rPr lang="hu-HU" sz="2800" b="1">
                <a:solidFill>
                  <a:srgbClr val="FF0000"/>
                </a:solidFill>
              </a:rPr>
              <a:t>!!!!! Hatályba lép 2018.01.01.</a:t>
            </a:r>
          </a:p>
          <a:p>
            <a:endParaRPr lang="hu-HU" sz="2400"/>
          </a:p>
          <a:p>
            <a:endParaRPr lang="hu-HU"/>
          </a:p>
          <a:p>
            <a:endParaRPr lang="hu-HU"/>
          </a:p>
          <a:p>
            <a:r>
              <a:rPr lang="hu-HU"/>
              <a:t> </a:t>
            </a:r>
          </a:p>
        </p:txBody>
      </p:sp>
      <p:sp>
        <p:nvSpPr>
          <p:cNvPr id="4" name="Ellipszis feliratnak 3"/>
          <p:cNvSpPr/>
          <p:nvPr/>
        </p:nvSpPr>
        <p:spPr>
          <a:xfrm rot="3041793">
            <a:off x="10079038" y="1485900"/>
            <a:ext cx="1724025" cy="2124075"/>
          </a:xfrm>
          <a:prstGeom prst="wedgeEllipseCallout">
            <a:avLst>
              <a:gd name="adj1" fmla="val -104659"/>
              <a:gd name="adj2" fmla="val 100937"/>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16389" name="Szövegdoboz 4"/>
          <p:cNvSpPr txBox="1">
            <a:spLocks noChangeArrowheads="1"/>
          </p:cNvSpPr>
          <p:nvPr/>
        </p:nvSpPr>
        <p:spPr bwMode="auto">
          <a:xfrm>
            <a:off x="9910763" y="2325688"/>
            <a:ext cx="2092325" cy="647700"/>
          </a:xfrm>
          <a:prstGeom prst="rect">
            <a:avLst/>
          </a:prstGeom>
          <a:noFill/>
          <a:ln w="9525">
            <a:noFill/>
            <a:miter lim="800000"/>
            <a:headEnd/>
            <a:tailEnd/>
          </a:ln>
        </p:spPr>
        <p:txBody>
          <a:bodyPr>
            <a:spAutoFit/>
          </a:bodyPr>
          <a:lstStyle/>
          <a:p>
            <a:pPr algn="ctr"/>
            <a:r>
              <a:rPr lang="hu-HU"/>
              <a:t>Élelmiszerbiztonsági rendszer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zövegdoboz 1"/>
          <p:cNvSpPr txBox="1">
            <a:spLocks noChangeArrowheads="1"/>
          </p:cNvSpPr>
          <p:nvPr/>
        </p:nvSpPr>
        <p:spPr bwMode="auto">
          <a:xfrm>
            <a:off x="0" y="1909763"/>
            <a:ext cx="2205038" cy="2370137"/>
          </a:xfrm>
          <a:prstGeom prst="rect">
            <a:avLst/>
          </a:prstGeom>
          <a:noFill/>
          <a:ln w="9525">
            <a:noFill/>
            <a:miter lim="800000"/>
            <a:headEnd/>
            <a:tailEnd/>
          </a:ln>
        </p:spPr>
        <p:txBody>
          <a:bodyPr>
            <a:spAutoFit/>
          </a:bodyPr>
          <a:lstStyle/>
          <a:p>
            <a:pPr algn="ctr"/>
            <a:r>
              <a:rPr lang="hu-HU" sz="2000" b="1"/>
              <a:t>28/2017.</a:t>
            </a:r>
          </a:p>
          <a:p>
            <a:pPr algn="ctr"/>
            <a:r>
              <a:rPr lang="hu-HU" sz="2000" b="1"/>
              <a:t>(V.30.) </a:t>
            </a:r>
          </a:p>
          <a:p>
            <a:pPr algn="ctr"/>
            <a:r>
              <a:rPr lang="hu-HU" sz="2000" b="1"/>
              <a:t>FM rendelet szerint az </a:t>
            </a:r>
          </a:p>
          <a:p>
            <a:pPr algn="ctr"/>
            <a:endParaRPr lang="hu-HU" sz="2000" b="1"/>
          </a:p>
          <a:p>
            <a:pPr algn="ctr"/>
            <a:r>
              <a:rPr lang="hu-HU" sz="2400" b="1"/>
              <a:t>ÖNELLENŐR-ZÉS</a:t>
            </a:r>
          </a:p>
        </p:txBody>
      </p:sp>
      <p:sp>
        <p:nvSpPr>
          <p:cNvPr id="17411" name="Szövegdoboz 3"/>
          <p:cNvSpPr txBox="1">
            <a:spLocks noChangeArrowheads="1"/>
          </p:cNvSpPr>
          <p:nvPr/>
        </p:nvSpPr>
        <p:spPr bwMode="auto">
          <a:xfrm>
            <a:off x="2273300" y="241300"/>
            <a:ext cx="9918700" cy="5448300"/>
          </a:xfrm>
          <a:prstGeom prst="rect">
            <a:avLst/>
          </a:prstGeom>
          <a:noFill/>
          <a:ln w="9525">
            <a:noFill/>
            <a:miter lim="800000"/>
            <a:headEnd/>
            <a:tailEnd/>
          </a:ln>
        </p:spPr>
        <p:txBody>
          <a:bodyPr>
            <a:spAutoFit/>
          </a:bodyPr>
          <a:lstStyle/>
          <a:p>
            <a:r>
              <a:rPr lang="hu-HU" sz="2800"/>
              <a:t>Élelmiszer vállalkozás működéséhez kapcsolódó	</a:t>
            </a:r>
          </a:p>
          <a:p>
            <a:r>
              <a:rPr lang="hu-HU" sz="2800"/>
              <a:t> </a:t>
            </a:r>
          </a:p>
          <a:p>
            <a:r>
              <a:rPr lang="hu-HU" sz="2800">
                <a:solidFill>
                  <a:srgbClr val="FF0000"/>
                </a:solidFill>
              </a:rPr>
              <a:t>	         </a:t>
            </a:r>
          </a:p>
          <a:p>
            <a:r>
              <a:rPr lang="hu-HU" sz="2800">
                <a:solidFill>
                  <a:srgbClr val="FF0000"/>
                </a:solidFill>
              </a:rPr>
              <a:t>	</a:t>
            </a:r>
            <a:r>
              <a:rPr lang="hu-HU" sz="2800" b="1">
                <a:solidFill>
                  <a:srgbClr val="FF0000"/>
                </a:solidFill>
              </a:rPr>
              <a:t>         </a:t>
            </a:r>
            <a:r>
              <a:rPr lang="hu-HU" sz="2800" b="1"/>
              <a:t>Élelmiszerek</a:t>
            </a:r>
            <a:endParaRPr lang="hu-HU" sz="2800" b="1">
              <a:solidFill>
                <a:srgbClr val="FF0000"/>
              </a:solidFill>
            </a:endParaRPr>
          </a:p>
          <a:p>
            <a:r>
              <a:rPr lang="hu-HU" sz="2800">
                <a:solidFill>
                  <a:srgbClr val="FF0000"/>
                </a:solidFill>
              </a:rPr>
              <a:t>	         megfelelő minőségével,</a:t>
            </a:r>
          </a:p>
          <a:p>
            <a:r>
              <a:rPr lang="hu-HU" sz="2800">
                <a:solidFill>
                  <a:srgbClr val="FF0000"/>
                </a:solidFill>
              </a:rPr>
              <a:t>	         élelmiszerbiztonsággal,				</a:t>
            </a:r>
          </a:p>
          <a:p>
            <a:r>
              <a:rPr lang="hu-HU" sz="2800"/>
              <a:t>	         </a:t>
            </a:r>
            <a:r>
              <a:rPr lang="hu-HU" sz="2800">
                <a:solidFill>
                  <a:srgbClr val="FF0000"/>
                </a:solidFill>
              </a:rPr>
              <a:t>azonosíthatósággal,</a:t>
            </a:r>
          </a:p>
          <a:p>
            <a:r>
              <a:rPr lang="hu-HU" sz="2800">
                <a:solidFill>
                  <a:srgbClr val="FF0000"/>
                </a:solidFill>
              </a:rPr>
              <a:t>	         nyomon követéssel,</a:t>
            </a:r>
          </a:p>
          <a:p>
            <a:r>
              <a:rPr lang="hu-HU" sz="2800">
                <a:solidFill>
                  <a:srgbClr val="FF0000"/>
                </a:solidFill>
              </a:rPr>
              <a:t>	         jelölésével kapcsolatos.</a:t>
            </a:r>
          </a:p>
          <a:p>
            <a:endParaRPr lang="hu-HU" sz="2800"/>
          </a:p>
          <a:p>
            <a:endParaRPr lang="hu-HU" sz="2800" b="1"/>
          </a:p>
          <a:p>
            <a:endParaRPr lang="hu-HU" sz="2800" b="1"/>
          </a:p>
          <a:p>
            <a:endParaRPr lang="hu-HU" sz="1200"/>
          </a:p>
        </p:txBody>
      </p:sp>
      <p:sp>
        <p:nvSpPr>
          <p:cNvPr id="6" name="Lekerekített téglalap 5"/>
          <p:cNvSpPr/>
          <p:nvPr/>
        </p:nvSpPr>
        <p:spPr>
          <a:xfrm rot="16200000">
            <a:off x="1923257" y="2769393"/>
            <a:ext cx="1720850" cy="5254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2000" b="1" dirty="0"/>
              <a:t>KOMPLEX</a:t>
            </a:r>
          </a:p>
        </p:txBody>
      </p:sp>
      <p:sp>
        <p:nvSpPr>
          <p:cNvPr id="8" name="Bal oldali kapcsos zárójel 7"/>
          <p:cNvSpPr/>
          <p:nvPr/>
        </p:nvSpPr>
        <p:spPr>
          <a:xfrm>
            <a:off x="3321050" y="1358900"/>
            <a:ext cx="887413" cy="2971800"/>
          </a:xfrm>
          <a:prstGeom prst="leftBrace">
            <a:avLst/>
          </a:prstGeom>
          <a:ln w="3810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hu-HU" dirty="0"/>
          </a:p>
        </p:txBody>
      </p:sp>
      <p:sp>
        <p:nvSpPr>
          <p:cNvPr id="10" name="1. sz. felirat 9"/>
          <p:cNvSpPr/>
          <p:nvPr/>
        </p:nvSpPr>
        <p:spPr>
          <a:xfrm>
            <a:off x="8767763" y="712788"/>
            <a:ext cx="2944812" cy="766762"/>
          </a:xfrm>
          <a:prstGeom prst="borderCallout1">
            <a:avLst>
              <a:gd name="adj1" fmla="val 50329"/>
              <a:gd name="adj2" fmla="val -845"/>
              <a:gd name="adj3" fmla="val 189694"/>
              <a:gd name="adj4" fmla="val -47184"/>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2000" b="1" dirty="0"/>
              <a:t>Alapanyag és készétel Specifikációk, MÉ</a:t>
            </a:r>
          </a:p>
        </p:txBody>
      </p:sp>
      <p:sp>
        <p:nvSpPr>
          <p:cNvPr id="11" name="1. sz. felirat 10"/>
          <p:cNvSpPr/>
          <p:nvPr/>
        </p:nvSpPr>
        <p:spPr>
          <a:xfrm>
            <a:off x="8767763" y="1752600"/>
            <a:ext cx="2971800" cy="766763"/>
          </a:xfrm>
          <a:prstGeom prst="borderCallout1">
            <a:avLst>
              <a:gd name="adj1" fmla="val 50329"/>
              <a:gd name="adj2" fmla="val -523"/>
              <a:gd name="adj3" fmla="val 112500"/>
              <a:gd name="adj4" fmla="val -50362"/>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2000" b="1" dirty="0"/>
              <a:t>GHP, HACCP</a:t>
            </a:r>
          </a:p>
        </p:txBody>
      </p:sp>
      <p:sp>
        <p:nvSpPr>
          <p:cNvPr id="12" name="1. sz. felirat 11"/>
          <p:cNvSpPr/>
          <p:nvPr/>
        </p:nvSpPr>
        <p:spPr>
          <a:xfrm>
            <a:off x="8740775" y="2711450"/>
            <a:ext cx="2954338" cy="766763"/>
          </a:xfrm>
          <a:prstGeom prst="borderCallout1">
            <a:avLst>
              <a:gd name="adj1" fmla="val 43311"/>
              <a:gd name="adj2" fmla="val -1504"/>
              <a:gd name="adj3" fmla="val 40572"/>
              <a:gd name="adj4" fmla="val -63836"/>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2000" b="1" dirty="0"/>
              <a:t>Belső nyomon követés, pl. ételkísérő</a:t>
            </a:r>
          </a:p>
        </p:txBody>
      </p:sp>
      <p:sp>
        <p:nvSpPr>
          <p:cNvPr id="13" name="1. sz. felirat 12"/>
          <p:cNvSpPr/>
          <p:nvPr/>
        </p:nvSpPr>
        <p:spPr>
          <a:xfrm>
            <a:off x="8726488" y="3697288"/>
            <a:ext cx="2995612" cy="766762"/>
          </a:xfrm>
          <a:prstGeom prst="borderCallout1">
            <a:avLst>
              <a:gd name="adj1" fmla="val 46820"/>
              <a:gd name="adj2" fmla="val -1596"/>
              <a:gd name="adj3" fmla="val -33113"/>
              <a:gd name="adj4" fmla="val -62294"/>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2000" b="1" dirty="0"/>
              <a:t>Külső nyomon követés: számla, szállítólevél</a:t>
            </a:r>
          </a:p>
        </p:txBody>
      </p:sp>
      <p:sp>
        <p:nvSpPr>
          <p:cNvPr id="14" name="1. sz. felirat 13"/>
          <p:cNvSpPr/>
          <p:nvPr/>
        </p:nvSpPr>
        <p:spPr>
          <a:xfrm>
            <a:off x="8740775" y="4706938"/>
            <a:ext cx="2994025" cy="944562"/>
          </a:xfrm>
          <a:prstGeom prst="borderCallout1">
            <a:avLst>
              <a:gd name="adj1" fmla="val 53838"/>
              <a:gd name="adj2" fmla="val -249"/>
              <a:gd name="adj3" fmla="val -73798"/>
              <a:gd name="adj4" fmla="val -45741"/>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2000" b="1" dirty="0"/>
              <a:t>Alapanyag és étel megnevezések, étlap </a:t>
            </a:r>
            <a:r>
              <a:rPr lang="hu-HU" b="1" dirty="0"/>
              <a:t>allergén </a:t>
            </a:r>
            <a:r>
              <a:rPr lang="hu-HU" b="1" dirty="0" err="1"/>
              <a:t>info</a:t>
            </a:r>
            <a:r>
              <a:rPr lang="hu-HU" b="1" dirty="0"/>
              <a:t>, stb.</a:t>
            </a:r>
            <a:endParaRPr lang="hu-HU" sz="20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zövegdoboz 1"/>
          <p:cNvSpPr txBox="1">
            <a:spLocks noChangeArrowheads="1"/>
          </p:cNvSpPr>
          <p:nvPr/>
        </p:nvSpPr>
        <p:spPr bwMode="auto">
          <a:xfrm>
            <a:off x="309563" y="1465263"/>
            <a:ext cx="1922462" cy="2246312"/>
          </a:xfrm>
          <a:prstGeom prst="rect">
            <a:avLst/>
          </a:prstGeom>
          <a:noFill/>
          <a:ln w="9525">
            <a:noFill/>
            <a:miter lim="800000"/>
            <a:headEnd/>
            <a:tailEnd/>
          </a:ln>
        </p:spPr>
        <p:txBody>
          <a:bodyPr>
            <a:spAutoFit/>
          </a:bodyPr>
          <a:lstStyle/>
          <a:p>
            <a:pPr algn="ctr"/>
            <a:r>
              <a:rPr lang="hu-HU" sz="2000" b="1"/>
              <a:t>28/2017.</a:t>
            </a:r>
          </a:p>
          <a:p>
            <a:pPr algn="ctr"/>
            <a:r>
              <a:rPr lang="hu-HU" sz="2000" b="1"/>
              <a:t>(V.30.) </a:t>
            </a:r>
          </a:p>
          <a:p>
            <a:pPr algn="ctr"/>
            <a:r>
              <a:rPr lang="hu-HU" sz="2000" b="1"/>
              <a:t>FM rendelet szerint az </a:t>
            </a:r>
          </a:p>
          <a:p>
            <a:pPr algn="ctr"/>
            <a:endParaRPr lang="hu-HU" sz="2000" b="1"/>
          </a:p>
          <a:p>
            <a:pPr algn="ctr"/>
            <a:r>
              <a:rPr lang="hu-HU" sz="2000" b="1"/>
              <a:t>ÖNELLENŐR-ZÉS</a:t>
            </a:r>
          </a:p>
        </p:txBody>
      </p:sp>
      <p:sp>
        <p:nvSpPr>
          <p:cNvPr id="18435" name="Szövegdoboz 3"/>
          <p:cNvSpPr txBox="1">
            <a:spLocks noChangeArrowheads="1"/>
          </p:cNvSpPr>
          <p:nvPr/>
        </p:nvSpPr>
        <p:spPr bwMode="auto">
          <a:xfrm>
            <a:off x="2487613" y="268288"/>
            <a:ext cx="9412287" cy="5694362"/>
          </a:xfrm>
          <a:prstGeom prst="rect">
            <a:avLst/>
          </a:prstGeom>
          <a:noFill/>
          <a:ln w="9525">
            <a:noFill/>
            <a:miter lim="800000"/>
            <a:headEnd/>
            <a:tailEnd/>
          </a:ln>
        </p:spPr>
        <p:txBody>
          <a:bodyPr>
            <a:spAutoFit/>
          </a:bodyPr>
          <a:lstStyle/>
          <a:p>
            <a:r>
              <a:rPr lang="hu-HU" sz="2400" b="1"/>
              <a:t>Az önellenőrzési terhez és kivitelezéséhez</a:t>
            </a:r>
          </a:p>
          <a:p>
            <a:r>
              <a:rPr lang="hu-HU" sz="2400" b="1"/>
              <a:t>a rendelet figyelembe veszi</a:t>
            </a:r>
          </a:p>
          <a:p>
            <a:r>
              <a:rPr lang="hu-HU" sz="2400" b="1"/>
              <a:t>A tevékenység:</a:t>
            </a:r>
            <a:endParaRPr lang="hu-HU" sz="2400"/>
          </a:p>
          <a:p>
            <a:r>
              <a:rPr lang="hu-HU" sz="2400"/>
              <a:t>	 jellegét, </a:t>
            </a:r>
          </a:p>
          <a:p>
            <a:r>
              <a:rPr lang="hu-HU" sz="2400"/>
              <a:t>	sajátosságait,</a:t>
            </a:r>
          </a:p>
          <a:p>
            <a:r>
              <a:rPr lang="hu-HU" sz="2400"/>
              <a:t>	méretét.</a:t>
            </a:r>
          </a:p>
          <a:p>
            <a:r>
              <a:rPr lang="hu-HU" sz="2400" b="1"/>
              <a:t>Az élelmiszer:</a:t>
            </a:r>
          </a:p>
          <a:p>
            <a:r>
              <a:rPr lang="hu-HU" sz="2400"/>
              <a:t>	 jellegét,</a:t>
            </a:r>
          </a:p>
          <a:p>
            <a:r>
              <a:rPr lang="hu-HU" sz="2400"/>
              <a:t>	mennyiségét, </a:t>
            </a:r>
          </a:p>
          <a:p>
            <a:r>
              <a:rPr lang="hu-HU" sz="2400"/>
              <a:t>	élelmiszerbiztonsági kockázatát.</a:t>
            </a:r>
          </a:p>
          <a:p>
            <a:endParaRPr lang="hu-HU" sz="2400"/>
          </a:p>
          <a:p>
            <a:r>
              <a:rPr lang="hu-HU" sz="2400" b="1"/>
              <a:t>Forgalomba hozatal jellegét  </a:t>
            </a:r>
            <a:r>
              <a:rPr lang="hu-HU" sz="2400"/>
              <a:t>- pl. helyi, régiós, nemzetközi</a:t>
            </a:r>
          </a:p>
          <a:p>
            <a:endParaRPr lang="hu-HU" sz="2400"/>
          </a:p>
          <a:p>
            <a:r>
              <a:rPr lang="hu-HU" sz="2400"/>
              <a:t>A vállalkozás saját kidolgozott követelményrendszerét, annak önellenőrzését</a:t>
            </a:r>
            <a:r>
              <a:rPr lang="hu-HU" sz="2800"/>
              <a:t>.</a:t>
            </a:r>
            <a:endParaRPr lang="hu-HU" sz="24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zövegdoboz 1"/>
          <p:cNvSpPr txBox="1">
            <a:spLocks noChangeArrowheads="1"/>
          </p:cNvSpPr>
          <p:nvPr/>
        </p:nvSpPr>
        <p:spPr bwMode="auto">
          <a:xfrm>
            <a:off x="309563" y="1963738"/>
            <a:ext cx="1922462" cy="2554287"/>
          </a:xfrm>
          <a:prstGeom prst="rect">
            <a:avLst/>
          </a:prstGeom>
          <a:noFill/>
          <a:ln w="9525">
            <a:noFill/>
            <a:miter lim="800000"/>
            <a:headEnd/>
            <a:tailEnd/>
          </a:ln>
        </p:spPr>
        <p:txBody>
          <a:bodyPr>
            <a:spAutoFit/>
          </a:bodyPr>
          <a:lstStyle/>
          <a:p>
            <a:pPr algn="ctr"/>
            <a:r>
              <a:rPr lang="hu-HU" sz="2000" b="1"/>
              <a:t>28/2017.</a:t>
            </a:r>
          </a:p>
          <a:p>
            <a:pPr algn="ctr"/>
            <a:r>
              <a:rPr lang="hu-HU" sz="2000" b="1"/>
              <a:t>(V.30.) </a:t>
            </a:r>
          </a:p>
          <a:p>
            <a:pPr algn="ctr"/>
            <a:r>
              <a:rPr lang="hu-HU" sz="2000" b="1"/>
              <a:t>FM rendelet szerint az </a:t>
            </a:r>
          </a:p>
          <a:p>
            <a:pPr algn="ctr"/>
            <a:endParaRPr lang="hu-HU" sz="2000" b="1"/>
          </a:p>
          <a:p>
            <a:pPr algn="ctr"/>
            <a:r>
              <a:rPr lang="hu-HU" sz="2000" b="1"/>
              <a:t>ÖNELLENŐR-ZÉSI RENDSZER</a:t>
            </a:r>
          </a:p>
        </p:txBody>
      </p:sp>
      <p:sp>
        <p:nvSpPr>
          <p:cNvPr id="19459" name="Szövegdoboz 2"/>
          <p:cNvSpPr txBox="1">
            <a:spLocks noChangeArrowheads="1"/>
          </p:cNvSpPr>
          <p:nvPr/>
        </p:nvSpPr>
        <p:spPr bwMode="auto">
          <a:xfrm>
            <a:off x="2730500" y="174625"/>
            <a:ext cx="9048750" cy="6770688"/>
          </a:xfrm>
          <a:prstGeom prst="rect">
            <a:avLst/>
          </a:prstGeom>
          <a:noFill/>
          <a:ln w="9525">
            <a:noFill/>
            <a:miter lim="800000"/>
            <a:headEnd/>
            <a:tailEnd/>
          </a:ln>
        </p:spPr>
        <p:txBody>
          <a:bodyPr>
            <a:spAutoFit/>
          </a:bodyPr>
          <a:lstStyle/>
          <a:p>
            <a:r>
              <a:rPr lang="hu-HU" sz="2000" b="1"/>
              <a:t>Az Önellenőrzési terv felállítása és annak </a:t>
            </a:r>
            <a:r>
              <a:rPr lang="hu-HU" sz="2000" b="1" u="sng"/>
              <a:t>dokumentált (igazolt</a:t>
            </a:r>
            <a:r>
              <a:rPr lang="hu-HU" sz="2000" b="1"/>
              <a:t>) végrehajtása</a:t>
            </a:r>
          </a:p>
          <a:p>
            <a:endParaRPr lang="hu-HU"/>
          </a:p>
          <a:p>
            <a:r>
              <a:rPr lang="hu-HU"/>
              <a:t>	</a:t>
            </a:r>
            <a:r>
              <a:rPr lang="hu-HU" sz="2400" b="1"/>
              <a:t>Lehet</a:t>
            </a:r>
            <a:r>
              <a:rPr lang="hu-HU" sz="2000"/>
              <a:t>: </a:t>
            </a:r>
            <a:r>
              <a:rPr lang="hu-HU"/>
              <a:t>papír alapú</a:t>
            </a:r>
          </a:p>
          <a:p>
            <a:r>
              <a:rPr lang="hu-HU"/>
              <a:t>	              elektronikus</a:t>
            </a:r>
          </a:p>
          <a:p>
            <a:endParaRPr lang="hu-HU"/>
          </a:p>
          <a:p>
            <a:r>
              <a:rPr lang="hu-HU"/>
              <a:t>	</a:t>
            </a:r>
            <a:r>
              <a:rPr lang="hu-HU" sz="2400" b="1"/>
              <a:t>Lényeg:  </a:t>
            </a:r>
            <a:r>
              <a:rPr lang="hu-HU" b="1">
                <a:solidFill>
                  <a:srgbClr val="FF0000"/>
                </a:solidFill>
              </a:rPr>
              <a:t>legyen folyamatos  és kellően részletes.</a:t>
            </a:r>
          </a:p>
          <a:p>
            <a:endParaRPr lang="hu-HU"/>
          </a:p>
          <a:p>
            <a:r>
              <a:rPr lang="hu-HU"/>
              <a:t>	</a:t>
            </a:r>
            <a:r>
              <a:rPr lang="hu-HU" sz="2400" b="1"/>
              <a:t>Tartalmazza:  </a:t>
            </a:r>
            <a:r>
              <a:rPr lang="hu-HU"/>
              <a:t>az átölelt </a:t>
            </a:r>
            <a:r>
              <a:rPr lang="hu-HU" b="1"/>
              <a:t>időszakot</a:t>
            </a:r>
          </a:p>
          <a:p>
            <a:r>
              <a:rPr lang="hu-HU"/>
              <a:t>		önellenőrzés </a:t>
            </a:r>
            <a:r>
              <a:rPr lang="hu-HU" b="1"/>
              <a:t>módszerét</a:t>
            </a:r>
            <a:r>
              <a:rPr lang="hu-HU"/>
              <a:t> + </a:t>
            </a:r>
            <a:r>
              <a:rPr lang="hu-HU" b="1"/>
              <a:t>igazolásának</a:t>
            </a:r>
            <a:r>
              <a:rPr lang="hu-HU"/>
              <a:t> módját</a:t>
            </a:r>
          </a:p>
          <a:p>
            <a:r>
              <a:rPr lang="hu-HU"/>
              <a:t>		a keletkezett dokumentumokat – </a:t>
            </a:r>
            <a:r>
              <a:rPr lang="hu-HU" b="1"/>
              <a:t>megőrzési időt</a:t>
            </a:r>
          </a:p>
          <a:p>
            <a:r>
              <a:rPr lang="hu-HU"/>
              <a:t>		ellenőrzés tárgyát – </a:t>
            </a:r>
            <a:r>
              <a:rPr lang="hu-HU" b="1"/>
              <a:t>követelményeket</a:t>
            </a:r>
          </a:p>
          <a:p>
            <a:r>
              <a:rPr lang="hu-HU"/>
              <a:t>		</a:t>
            </a:r>
            <a:r>
              <a:rPr lang="hu-HU" b="1"/>
              <a:t>mintavétel,</a:t>
            </a:r>
            <a:r>
              <a:rPr lang="hu-HU"/>
              <a:t> megfigyelés helyét</a:t>
            </a:r>
          </a:p>
          <a:p>
            <a:r>
              <a:rPr lang="hu-HU"/>
              <a:t>		végrehajtásért </a:t>
            </a:r>
            <a:r>
              <a:rPr lang="hu-HU" b="1" u="sng"/>
              <a:t>felelőst</a:t>
            </a:r>
          </a:p>
          <a:p>
            <a:r>
              <a:rPr lang="hu-HU"/>
              <a:t> 	</a:t>
            </a:r>
          </a:p>
          <a:p>
            <a:r>
              <a:rPr lang="hu-HU"/>
              <a:t>	</a:t>
            </a:r>
            <a:r>
              <a:rPr lang="hu-HU" sz="2000" b="1"/>
              <a:t>Figyelembe vehető: </a:t>
            </a:r>
            <a:r>
              <a:rPr lang="hu-HU"/>
              <a:t>a saját minőségirányítási rendszer</a:t>
            </a:r>
          </a:p>
          <a:p>
            <a:r>
              <a:rPr lang="hu-HU"/>
              <a:t>		ágazati szabványok</a:t>
            </a:r>
          </a:p>
          <a:p>
            <a:r>
              <a:rPr lang="hu-HU"/>
              <a:t>		</a:t>
            </a:r>
            <a:r>
              <a:rPr lang="hu-HU" sz="2000" b="1" u="sng"/>
              <a:t>jó higiéniai útmutatók</a:t>
            </a:r>
            <a:endParaRPr lang="hu-HU" b="1" u="sng"/>
          </a:p>
          <a:p>
            <a:r>
              <a:rPr lang="hu-HU"/>
              <a:t>		NÉBIH által kiadott útmutatók –pl .allergén információk</a:t>
            </a:r>
          </a:p>
          <a:p>
            <a:r>
              <a:rPr lang="hu-HU"/>
              <a:t>			szakmai iránymutatások.  - pl check lista</a:t>
            </a:r>
          </a:p>
          <a:p>
            <a:r>
              <a:rPr lang="hu-HU"/>
              <a:t>	</a:t>
            </a:r>
          </a:p>
          <a:p>
            <a:r>
              <a:rPr lang="hu-HU"/>
              <a:t>	</a:t>
            </a:r>
          </a:p>
          <a:p>
            <a:r>
              <a:rPr lang="hu-HU"/>
              <a:t>	</a:t>
            </a:r>
          </a:p>
          <a:p>
            <a:endParaRPr lang="hu-HU"/>
          </a:p>
        </p:txBody>
      </p:sp>
      <p:pic>
        <p:nvPicPr>
          <p:cNvPr id="4" name="Tartalom helye 3" descr="omék3.bmp"/>
          <p:cNvPicPr>
            <a:picLocks noChangeAspect="1"/>
          </p:cNvPicPr>
          <p:nvPr/>
        </p:nvPicPr>
        <p:blipFill>
          <a:blip r:embed="rId2" cstate="print"/>
          <a:srcRect/>
          <a:stretch>
            <a:fillRect/>
          </a:stretch>
        </p:blipFill>
        <p:spPr>
          <a:xfrm>
            <a:off x="9615488" y="1001713"/>
            <a:ext cx="1866900" cy="22193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zövegdoboz 1"/>
          <p:cNvSpPr txBox="1">
            <a:spLocks noChangeArrowheads="1"/>
          </p:cNvSpPr>
          <p:nvPr/>
        </p:nvSpPr>
        <p:spPr bwMode="auto">
          <a:xfrm>
            <a:off x="309563" y="1600200"/>
            <a:ext cx="1922462" cy="3170238"/>
          </a:xfrm>
          <a:prstGeom prst="rect">
            <a:avLst/>
          </a:prstGeom>
          <a:noFill/>
          <a:ln w="9525">
            <a:noFill/>
            <a:miter lim="800000"/>
            <a:headEnd/>
            <a:tailEnd/>
          </a:ln>
        </p:spPr>
        <p:txBody>
          <a:bodyPr>
            <a:spAutoFit/>
          </a:bodyPr>
          <a:lstStyle/>
          <a:p>
            <a:pPr algn="ctr"/>
            <a:r>
              <a:rPr lang="hu-HU" sz="2000" b="1"/>
              <a:t>28/2017.</a:t>
            </a:r>
          </a:p>
          <a:p>
            <a:pPr algn="ctr"/>
            <a:r>
              <a:rPr lang="hu-HU" sz="2000" b="1"/>
              <a:t>(V.30.) </a:t>
            </a:r>
          </a:p>
          <a:p>
            <a:pPr algn="ctr"/>
            <a:r>
              <a:rPr lang="hu-HU" sz="2000" b="1"/>
              <a:t>FM rendelet szerint az </a:t>
            </a:r>
          </a:p>
          <a:p>
            <a:pPr algn="ctr"/>
            <a:endParaRPr lang="hu-HU" sz="2000" b="1"/>
          </a:p>
          <a:p>
            <a:pPr algn="ctr"/>
            <a:r>
              <a:rPr lang="hu-HU" sz="2000" b="1"/>
              <a:t>ÖNELLENŐR-ZÉSBEN ALKALMA-ZOTT MÓDSZER</a:t>
            </a:r>
          </a:p>
        </p:txBody>
      </p:sp>
      <p:sp>
        <p:nvSpPr>
          <p:cNvPr id="20483" name="Szövegdoboz 2"/>
          <p:cNvSpPr txBox="1">
            <a:spLocks noChangeArrowheads="1"/>
          </p:cNvSpPr>
          <p:nvPr/>
        </p:nvSpPr>
        <p:spPr bwMode="auto">
          <a:xfrm>
            <a:off x="2312988" y="411163"/>
            <a:ext cx="9879012" cy="6770687"/>
          </a:xfrm>
          <a:prstGeom prst="rect">
            <a:avLst/>
          </a:prstGeom>
          <a:noFill/>
          <a:ln w="9525">
            <a:noFill/>
            <a:miter lim="800000"/>
            <a:headEnd/>
            <a:tailEnd/>
          </a:ln>
        </p:spPr>
        <p:txBody>
          <a:bodyPr>
            <a:spAutoFit/>
          </a:bodyPr>
          <a:lstStyle/>
          <a:p>
            <a:r>
              <a:rPr lang="hu-HU"/>
              <a:t>- </a:t>
            </a:r>
            <a:r>
              <a:rPr lang="hu-HU" sz="2000" b="1"/>
              <a:t>Érzékszervi</a:t>
            </a:r>
            <a:r>
              <a:rPr lang="hu-HU" sz="2000"/>
              <a:t> </a:t>
            </a:r>
            <a:r>
              <a:rPr lang="hu-HU"/>
              <a:t>vizsgálat</a:t>
            </a:r>
          </a:p>
          <a:p>
            <a:r>
              <a:rPr lang="hu-HU"/>
              <a:t>- Különböző</a:t>
            </a:r>
            <a:r>
              <a:rPr lang="hu-HU" b="1"/>
              <a:t> </a:t>
            </a:r>
            <a:r>
              <a:rPr lang="hu-HU" sz="2000" b="1"/>
              <a:t>mérések </a:t>
            </a:r>
            <a:r>
              <a:rPr lang="hu-HU"/>
              <a:t>( pl.: idő, hőmérséklet, súly , pH, stb.)</a:t>
            </a:r>
          </a:p>
          <a:p>
            <a:r>
              <a:rPr lang="hu-HU"/>
              <a:t>  Mért /észlelt eredmények értékelése, elemzése ezek alapján szükséges beavatkozás</a:t>
            </a:r>
          </a:p>
          <a:p>
            <a:endParaRPr lang="hu-HU"/>
          </a:p>
          <a:p>
            <a:r>
              <a:rPr lang="hu-HU"/>
              <a:t>- </a:t>
            </a:r>
            <a:r>
              <a:rPr lang="hu-HU" sz="2000" b="1"/>
              <a:t>Mintavétel</a:t>
            </a:r>
            <a:r>
              <a:rPr lang="hu-HU"/>
              <a:t> és labor vizsgálat –eredmény értékelés</a:t>
            </a:r>
          </a:p>
          <a:p>
            <a:endParaRPr lang="hu-HU" sz="2000"/>
          </a:p>
          <a:p>
            <a:r>
              <a:rPr lang="hu-HU" sz="2000"/>
              <a:t>- </a:t>
            </a:r>
            <a:r>
              <a:rPr lang="hu-HU" sz="2000" b="1"/>
              <a:t>Dokumentumok, feljegyzések ellenőrzése</a:t>
            </a:r>
            <a:r>
              <a:rPr lang="hu-HU" sz="2000"/>
              <a:t>, </a:t>
            </a:r>
            <a:r>
              <a:rPr lang="hu-HU"/>
              <a:t>értékelése, elemzése, ezekre épülő beavatkozás</a:t>
            </a:r>
          </a:p>
          <a:p>
            <a:endParaRPr lang="hu-HU" sz="2000"/>
          </a:p>
          <a:p>
            <a:r>
              <a:rPr lang="hu-HU" sz="2000"/>
              <a:t>- Ha a </a:t>
            </a:r>
            <a:r>
              <a:rPr lang="hu-HU" sz="2000" b="1"/>
              <a:t>GHP dokumentumai </a:t>
            </a:r>
            <a:r>
              <a:rPr lang="hu-HU"/>
              <a:t>ezeket kielégítik, - nem kell külön dokumentum rendszer</a:t>
            </a:r>
          </a:p>
          <a:p>
            <a:endParaRPr lang="hu-HU"/>
          </a:p>
          <a:p>
            <a:r>
              <a:rPr lang="hu-HU" sz="2000" b="1" u="sng">
                <a:solidFill>
                  <a:srgbClr val="FF0000"/>
                </a:solidFill>
              </a:rPr>
              <a:t>Olyan dokumentum kell, ami az önellenőrzés végrehajtását utólag ellenőrizhetővé teszi. Tehát hihető és hiteles legyen.</a:t>
            </a:r>
          </a:p>
          <a:p>
            <a:endParaRPr lang="hu-HU"/>
          </a:p>
          <a:p>
            <a:r>
              <a:rPr lang="hu-HU" sz="2000" b="1"/>
              <a:t>NÉBIH-el köthető önkéntes együttműködési megállapodás:</a:t>
            </a:r>
          </a:p>
          <a:p>
            <a:r>
              <a:rPr lang="hu-HU"/>
              <a:t>	mindkét fél kezdeményezheti</a:t>
            </a:r>
          </a:p>
          <a:p>
            <a:r>
              <a:rPr lang="hu-HU"/>
              <a:t>	határozott időre</a:t>
            </a:r>
          </a:p>
          <a:p>
            <a:r>
              <a:rPr lang="hu-HU"/>
              <a:t>	</a:t>
            </a:r>
          </a:p>
          <a:p>
            <a:r>
              <a:rPr lang="hu-HU"/>
              <a:t>	ezt a NÉBIH figyelembe veszi a hatósági munka  tervezésénél:</a:t>
            </a:r>
          </a:p>
          <a:p>
            <a:r>
              <a:rPr lang="hu-HU"/>
              <a:t>		a vállalkozás kockázati besorolását módosíthatja</a:t>
            </a:r>
          </a:p>
          <a:p>
            <a:endParaRPr lang="hu-HU"/>
          </a:p>
          <a:p>
            <a:endParaRPr lang="hu-HU"/>
          </a:p>
          <a:p>
            <a:r>
              <a:rPr lang="hu-HU"/>
              <a:t> -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Cím 1"/>
          <p:cNvSpPr>
            <a:spLocks noGrp="1"/>
          </p:cNvSpPr>
          <p:nvPr>
            <p:ph type="title"/>
          </p:nvPr>
        </p:nvSpPr>
        <p:spPr>
          <a:xfrm>
            <a:off x="4564063" y="2533650"/>
            <a:ext cx="8947150" cy="1325563"/>
          </a:xfrm>
        </p:spPr>
        <p:txBody>
          <a:bodyPr>
            <a:normAutofit fontScale="90000"/>
          </a:bodyPr>
          <a:lstStyle/>
          <a:p>
            <a:pPr eaLnBrk="1" hangingPunct="1">
              <a:defRPr/>
            </a:pPr>
            <a:r>
              <a:rPr lang="hu-HU" sz="3600" dirty="0" smtClean="0"/>
              <a:t>Munkatársaim nevében is </a:t>
            </a:r>
            <a:br>
              <a:rPr lang="hu-HU" sz="3600" dirty="0" smtClean="0"/>
            </a:br>
            <a:r>
              <a:rPr lang="hu-HU" sz="3600" dirty="0" smtClean="0"/>
              <a:t>köszönöm a figyelmet!</a:t>
            </a:r>
            <a:br>
              <a:rPr lang="hu-HU" sz="3600" dirty="0" smtClean="0"/>
            </a:br>
            <a:r>
              <a:rPr lang="hu-HU" sz="3600" dirty="0" smtClean="0"/>
              <a:t/>
            </a:r>
            <a:br>
              <a:rPr lang="hu-HU" sz="3600" dirty="0" smtClean="0"/>
            </a:br>
            <a:r>
              <a:rPr lang="hu-HU" sz="3600" dirty="0" smtClean="0"/>
              <a:t>Munkájukhoz </a:t>
            </a:r>
            <a:br>
              <a:rPr lang="hu-HU" sz="3600" dirty="0" smtClean="0"/>
            </a:br>
            <a:r>
              <a:rPr lang="hu-HU" sz="3600" dirty="0" smtClean="0"/>
              <a:t>sok-sok  sikert kívánunk!</a:t>
            </a:r>
            <a:r>
              <a:rPr lang="hu-HU" dirty="0" smtClean="0"/>
              <a:t/>
            </a:r>
            <a:br>
              <a:rPr lang="hu-HU" dirty="0" smtClean="0"/>
            </a:br>
            <a:r>
              <a:rPr lang="hu-HU" dirty="0" smtClean="0"/>
              <a:t>                         </a:t>
            </a:r>
            <a:br>
              <a:rPr lang="hu-HU" dirty="0" smtClean="0"/>
            </a:br>
            <a:r>
              <a:rPr lang="hu-HU" dirty="0" smtClean="0"/>
              <a:t>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Kép 5"/>
          <p:cNvPicPr>
            <a:picLocks noChangeAspect="1"/>
          </p:cNvPicPr>
          <p:nvPr/>
        </p:nvPicPr>
        <p:blipFill>
          <a:blip r:embed="rId2" cstate="print"/>
          <a:srcRect/>
          <a:stretch>
            <a:fillRect/>
          </a:stretch>
        </p:blipFill>
        <p:spPr bwMode="auto">
          <a:xfrm>
            <a:off x="0" y="1588"/>
            <a:ext cx="12233275" cy="6834187"/>
          </a:xfrm>
          <a:prstGeom prst="rect">
            <a:avLst/>
          </a:prstGeom>
          <a:noFill/>
          <a:ln w="9525">
            <a:noFill/>
            <a:miter lim="800000"/>
            <a:headEnd/>
            <a:tailEnd/>
          </a:ln>
        </p:spPr>
      </p:pic>
      <p:sp>
        <p:nvSpPr>
          <p:cNvPr id="22531" name="Szövegdoboz 6"/>
          <p:cNvSpPr txBox="1">
            <a:spLocks noChangeArrowheads="1"/>
          </p:cNvSpPr>
          <p:nvPr/>
        </p:nvSpPr>
        <p:spPr bwMode="auto">
          <a:xfrm>
            <a:off x="6602413" y="238125"/>
            <a:ext cx="5986462" cy="2308225"/>
          </a:xfrm>
          <a:prstGeom prst="rect">
            <a:avLst/>
          </a:prstGeom>
          <a:noFill/>
          <a:ln w="9525">
            <a:noFill/>
            <a:miter lim="800000"/>
            <a:headEnd/>
            <a:tailEnd/>
          </a:ln>
        </p:spPr>
        <p:txBody>
          <a:bodyPr>
            <a:spAutoFit/>
          </a:bodyPr>
          <a:lstStyle/>
          <a:p>
            <a:r>
              <a:rPr lang="hu-HU" sz="3600">
                <a:solidFill>
                  <a:schemeClr val="bg1"/>
                </a:solidFill>
                <a:latin typeface="Cronos Pro"/>
              </a:rPr>
              <a:t>3. Fogyasztók tájékoztatása avagy </a:t>
            </a:r>
          </a:p>
          <a:p>
            <a:r>
              <a:rPr lang="hu-HU" sz="3600">
                <a:solidFill>
                  <a:schemeClr val="bg1"/>
                </a:solidFill>
                <a:latin typeface="Cronos Pro"/>
              </a:rPr>
              <a:t>a vendéglátó termék jelölése</a:t>
            </a:r>
            <a:endParaRPr lang="hu-HU" sz="1600">
              <a:solidFill>
                <a:schemeClr val="bg1"/>
              </a:solidFill>
              <a:latin typeface="Cronos Pro Caption"/>
            </a:endParaRPr>
          </a:p>
        </p:txBody>
      </p:sp>
      <p:pic>
        <p:nvPicPr>
          <p:cNvPr id="22532" name="Kép 7"/>
          <p:cNvPicPr>
            <a:picLocks noChangeAspect="1"/>
          </p:cNvPicPr>
          <p:nvPr/>
        </p:nvPicPr>
        <p:blipFill>
          <a:blip r:embed="rId3" cstate="print"/>
          <a:srcRect/>
          <a:stretch>
            <a:fillRect/>
          </a:stretch>
        </p:blipFill>
        <p:spPr bwMode="auto">
          <a:xfrm>
            <a:off x="0" y="2657475"/>
            <a:ext cx="12233275" cy="4200525"/>
          </a:xfrm>
          <a:prstGeom prst="rect">
            <a:avLst/>
          </a:prstGeom>
          <a:noFill/>
          <a:ln w="9525">
            <a:noFill/>
            <a:miter lim="800000"/>
            <a:headEnd/>
            <a:tailEnd/>
          </a:ln>
        </p:spPr>
      </p:pic>
      <p:sp>
        <p:nvSpPr>
          <p:cNvPr id="5" name="Szövegdoboz 4"/>
          <p:cNvSpPr txBox="1"/>
          <p:nvPr/>
        </p:nvSpPr>
        <p:spPr>
          <a:xfrm>
            <a:off x="1463675" y="3135313"/>
            <a:ext cx="8137525" cy="1938337"/>
          </a:xfrm>
          <a:prstGeom prst="rect">
            <a:avLst/>
          </a:prstGeom>
          <a:noFill/>
        </p:spPr>
        <p:txBody>
          <a:bodyPr>
            <a:spAutoFit/>
          </a:bodyPr>
          <a:lstStyle/>
          <a:p>
            <a:pPr algn="ctr">
              <a:defRPr/>
            </a:pPr>
            <a:r>
              <a:rPr lang="hu-HU" sz="2400" b="1" dirty="0">
                <a:effectLst>
                  <a:outerShdw blurRad="38100" dist="38100" dir="2700000" algn="tl">
                    <a:srgbClr val="000000">
                      <a:alpha val="43137"/>
                    </a:srgbClr>
                  </a:outerShdw>
                </a:effectLst>
              </a:rPr>
              <a:t>1169/2011 </a:t>
            </a:r>
            <a:r>
              <a:rPr lang="hu-HU" sz="2400" b="1" dirty="0" err="1">
                <a:effectLst>
                  <a:outerShdw blurRad="38100" dist="38100" dir="2700000" algn="tl">
                    <a:srgbClr val="000000">
                      <a:alpha val="43137"/>
                    </a:srgbClr>
                  </a:outerShdw>
                </a:effectLst>
              </a:rPr>
              <a:t>Eu</a:t>
            </a:r>
            <a:endParaRPr lang="hu-HU" sz="2400" b="1" dirty="0">
              <a:effectLst>
                <a:outerShdw blurRad="38100" dist="38100" dir="2700000" algn="tl">
                  <a:srgbClr val="000000">
                    <a:alpha val="43137"/>
                  </a:srgbClr>
                </a:outerShdw>
              </a:effectLst>
            </a:endParaRPr>
          </a:p>
          <a:p>
            <a:pPr algn="ctr">
              <a:defRPr/>
            </a:pPr>
            <a:r>
              <a:rPr lang="hu-HU" sz="2400" b="1" dirty="0">
                <a:effectLst>
                  <a:outerShdw blurRad="38100" dist="38100" dir="2700000" algn="tl">
                    <a:srgbClr val="000000">
                      <a:alpha val="43137"/>
                    </a:srgbClr>
                  </a:outerShdw>
                </a:effectLst>
              </a:rPr>
              <a:t>36/2014 (XII. 17.) FM rendelet</a:t>
            </a:r>
          </a:p>
          <a:p>
            <a:pPr algn="ctr">
              <a:defRPr/>
            </a:pPr>
            <a:endParaRPr lang="hu-HU" sz="2400" b="1" dirty="0">
              <a:effectLst>
                <a:outerShdw blurRad="38100" dist="38100" dir="2700000" algn="tl">
                  <a:srgbClr val="000000">
                    <a:alpha val="43137"/>
                  </a:srgbClr>
                </a:outerShdw>
              </a:effectLst>
            </a:endParaRPr>
          </a:p>
          <a:p>
            <a:pPr algn="ctr">
              <a:defRPr/>
            </a:pPr>
            <a:r>
              <a:rPr lang="hu-HU" sz="2400" b="1" dirty="0">
                <a:effectLst>
                  <a:outerShdw blurRad="38100" dist="38100" dir="2700000" algn="tl">
                    <a:srgbClr val="000000">
                      <a:alpha val="43137"/>
                    </a:srgbClr>
                  </a:outerShdw>
                </a:effectLst>
              </a:rPr>
              <a:t>De miért is van erre szükség?</a:t>
            </a:r>
          </a:p>
          <a:p>
            <a:pPr algn="ctr">
              <a:defRPr/>
            </a:pPr>
            <a:endParaRPr lang="hu-HU"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5410" name="Picture 2"/>
          <p:cNvPicPr>
            <a:picLocks noChangeAspect="1" noChangeArrowheads="1"/>
          </p:cNvPicPr>
          <p:nvPr/>
        </p:nvPicPr>
        <p:blipFill>
          <a:blip r:embed="rId2" cstate="print"/>
          <a:srcRect/>
          <a:stretch>
            <a:fillRect/>
          </a:stretch>
        </p:blipFill>
        <p:spPr bwMode="auto">
          <a:xfrm>
            <a:off x="8977313" y="4797425"/>
            <a:ext cx="2674937" cy="1493838"/>
          </a:xfrm>
          <a:prstGeom prst="rect">
            <a:avLst/>
          </a:prstGeom>
          <a:noFill/>
          <a:ln w="9525">
            <a:noFill/>
            <a:miter lim="800000"/>
            <a:headEnd/>
            <a:tailEnd/>
          </a:ln>
        </p:spPr>
      </p:pic>
      <p:pic>
        <p:nvPicPr>
          <p:cNvPr id="145411" name="Picture 3"/>
          <p:cNvPicPr>
            <a:picLocks noChangeAspect="1" noChangeArrowheads="1"/>
          </p:cNvPicPr>
          <p:nvPr/>
        </p:nvPicPr>
        <p:blipFill>
          <a:blip r:embed="rId3" cstate="print"/>
          <a:srcRect/>
          <a:stretch>
            <a:fillRect/>
          </a:stretch>
        </p:blipFill>
        <p:spPr bwMode="auto">
          <a:xfrm>
            <a:off x="8591550" y="4652963"/>
            <a:ext cx="3175000" cy="1800225"/>
          </a:xfrm>
          <a:prstGeom prst="rect">
            <a:avLst/>
          </a:prstGeom>
          <a:noFill/>
          <a:ln w="9525">
            <a:noFill/>
            <a:miter lim="800000"/>
            <a:headEnd/>
            <a:tailEnd/>
          </a:ln>
        </p:spPr>
      </p:pic>
      <p:sp>
        <p:nvSpPr>
          <p:cNvPr id="145412" name="Rectangle 4"/>
          <p:cNvSpPr>
            <a:spLocks noGrp="1" noChangeArrowheads="1"/>
          </p:cNvSpPr>
          <p:nvPr>
            <p:ph type="title"/>
          </p:nvPr>
        </p:nvSpPr>
        <p:spPr>
          <a:xfrm>
            <a:off x="2249488" y="0"/>
            <a:ext cx="9942512" cy="1143000"/>
          </a:xfrm>
        </p:spPr>
        <p:txBody>
          <a:bodyPr/>
          <a:lstStyle/>
          <a:p>
            <a:pPr eaLnBrk="1" hangingPunct="1"/>
            <a:r>
              <a:rPr lang="hu-HU" sz="2500" b="1" smtClean="0">
                <a:latin typeface="Arial" pitchFamily="34" charset="0"/>
              </a:rPr>
              <a:t>Az élelmiszerrel szemben támasztott követelmények változása a történelmük  során</a:t>
            </a:r>
            <a:endParaRPr lang="en-GB" sz="2500" b="1" smtClean="0">
              <a:latin typeface="Arial" pitchFamily="34" charset="0"/>
            </a:endParaRPr>
          </a:p>
        </p:txBody>
      </p:sp>
      <p:sp>
        <p:nvSpPr>
          <p:cNvPr id="23557" name="Rectangle 5"/>
          <p:cNvSpPr>
            <a:spLocks noGrp="1" noChangeArrowheads="1"/>
          </p:cNvSpPr>
          <p:nvPr>
            <p:ph type="body" idx="1"/>
          </p:nvPr>
        </p:nvSpPr>
        <p:spPr>
          <a:xfrm>
            <a:off x="711200" y="1371600"/>
            <a:ext cx="8229600" cy="4876800"/>
          </a:xfrm>
        </p:spPr>
        <p:txBody>
          <a:bodyPr/>
          <a:lstStyle/>
          <a:p>
            <a:pPr eaLnBrk="1" hangingPunct="1"/>
            <a:endParaRPr lang="hu-HU" b="1" smtClean="0"/>
          </a:p>
          <a:p>
            <a:pPr eaLnBrk="1" hangingPunct="1">
              <a:buFontTx/>
              <a:buNone/>
            </a:pPr>
            <a:endParaRPr lang="hu-HU" b="1" smtClean="0"/>
          </a:p>
          <a:p>
            <a:pPr eaLnBrk="1" hangingPunct="1"/>
            <a:endParaRPr lang="hu-HU" b="1" smtClean="0">
              <a:solidFill>
                <a:srgbClr val="0066FF"/>
              </a:solidFill>
            </a:endParaRPr>
          </a:p>
          <a:p>
            <a:pPr eaLnBrk="1" hangingPunct="1">
              <a:buFontTx/>
              <a:buNone/>
            </a:pPr>
            <a:endParaRPr lang="hu-HU" b="1" smtClean="0"/>
          </a:p>
          <a:p>
            <a:pPr eaLnBrk="1" hangingPunct="1"/>
            <a:endParaRPr lang="hu-HU" b="1" smtClean="0">
              <a:solidFill>
                <a:srgbClr val="FF9900"/>
              </a:solidFill>
            </a:endParaRPr>
          </a:p>
          <a:p>
            <a:pPr eaLnBrk="1" hangingPunct="1">
              <a:buFontTx/>
              <a:buNone/>
            </a:pPr>
            <a:endParaRPr lang="hu-HU" b="1" smtClean="0">
              <a:solidFill>
                <a:srgbClr val="FF9900"/>
              </a:solidFill>
            </a:endParaRPr>
          </a:p>
          <a:p>
            <a:pPr eaLnBrk="1" hangingPunct="1"/>
            <a:endParaRPr lang="hu-HU" b="1" smtClean="0">
              <a:solidFill>
                <a:srgbClr val="FF0000"/>
              </a:solidFill>
            </a:endParaRPr>
          </a:p>
          <a:p>
            <a:pPr eaLnBrk="1" hangingPunct="1">
              <a:buFontTx/>
              <a:buNone/>
            </a:pPr>
            <a:endParaRPr lang="hu-HU" b="1" smtClean="0">
              <a:solidFill>
                <a:srgbClr val="FF0000"/>
              </a:solidFill>
            </a:endParaRPr>
          </a:p>
          <a:p>
            <a:pPr eaLnBrk="1" hangingPunct="1"/>
            <a:endParaRPr lang="en-GB" b="1" smtClean="0">
              <a:solidFill>
                <a:srgbClr val="993300"/>
              </a:solidFill>
            </a:endParaRPr>
          </a:p>
          <a:p>
            <a:pPr eaLnBrk="1" hangingPunct="1">
              <a:buFontTx/>
              <a:buNone/>
            </a:pPr>
            <a:endParaRPr lang="en-GB" smtClean="0"/>
          </a:p>
        </p:txBody>
      </p:sp>
      <p:sp>
        <p:nvSpPr>
          <p:cNvPr id="145414" name="Line 6"/>
          <p:cNvSpPr>
            <a:spLocks noChangeShapeType="1"/>
          </p:cNvSpPr>
          <p:nvPr/>
        </p:nvSpPr>
        <p:spPr bwMode="auto">
          <a:xfrm>
            <a:off x="0" y="1143000"/>
            <a:ext cx="12192000" cy="0"/>
          </a:xfrm>
          <a:prstGeom prst="line">
            <a:avLst/>
          </a:prstGeom>
          <a:noFill/>
          <a:ln w="38100">
            <a:solidFill>
              <a:schemeClr val="tx1"/>
            </a:solidFill>
            <a:round/>
            <a:headEnd/>
            <a:tailEnd/>
          </a:ln>
        </p:spPr>
        <p:txBody>
          <a:bodyPr wrap="none" anchor="ctr"/>
          <a:lstStyle/>
          <a:p>
            <a:endParaRPr lang="hu-HU"/>
          </a:p>
        </p:txBody>
      </p:sp>
      <p:sp>
        <p:nvSpPr>
          <p:cNvPr id="145415" name="AutoShape 7"/>
          <p:cNvSpPr>
            <a:spLocks noChangeArrowheads="1"/>
          </p:cNvSpPr>
          <p:nvPr/>
        </p:nvSpPr>
        <p:spPr bwMode="auto">
          <a:xfrm>
            <a:off x="1905000" y="5313363"/>
            <a:ext cx="304800" cy="990600"/>
          </a:xfrm>
          <a:prstGeom prst="upArrow">
            <a:avLst>
              <a:gd name="adj1" fmla="val 50000"/>
              <a:gd name="adj2" fmla="val 108333"/>
            </a:avLst>
          </a:prstGeom>
          <a:solidFill>
            <a:srgbClr val="993300"/>
          </a:solidFill>
          <a:ln w="9525">
            <a:solidFill>
              <a:schemeClr val="tx1"/>
            </a:solidFill>
            <a:miter lim="800000"/>
            <a:headEnd/>
            <a:tailEnd/>
          </a:ln>
        </p:spPr>
        <p:txBody>
          <a:bodyPr wrap="none" anchor="ctr"/>
          <a:lstStyle/>
          <a:p>
            <a:endParaRPr lang="hu-HU"/>
          </a:p>
        </p:txBody>
      </p:sp>
      <p:sp>
        <p:nvSpPr>
          <p:cNvPr id="145416" name="AutoShape 8"/>
          <p:cNvSpPr>
            <a:spLocks noChangeArrowheads="1"/>
          </p:cNvSpPr>
          <p:nvPr/>
        </p:nvSpPr>
        <p:spPr bwMode="auto">
          <a:xfrm>
            <a:off x="1897063" y="4192588"/>
            <a:ext cx="304800" cy="990600"/>
          </a:xfrm>
          <a:prstGeom prst="upArrow">
            <a:avLst>
              <a:gd name="adj1" fmla="val 50000"/>
              <a:gd name="adj2" fmla="val 108333"/>
            </a:avLst>
          </a:prstGeom>
          <a:solidFill>
            <a:srgbClr val="FF0000"/>
          </a:solidFill>
          <a:ln w="9525">
            <a:solidFill>
              <a:schemeClr val="tx1"/>
            </a:solidFill>
            <a:miter lim="800000"/>
            <a:headEnd/>
            <a:tailEnd/>
          </a:ln>
        </p:spPr>
        <p:txBody>
          <a:bodyPr wrap="none" anchor="ctr"/>
          <a:lstStyle/>
          <a:p>
            <a:endParaRPr lang="hu-HU"/>
          </a:p>
        </p:txBody>
      </p:sp>
      <p:sp>
        <p:nvSpPr>
          <p:cNvPr id="145417" name="AutoShape 9"/>
          <p:cNvSpPr>
            <a:spLocks noChangeArrowheads="1"/>
          </p:cNvSpPr>
          <p:nvPr/>
        </p:nvSpPr>
        <p:spPr bwMode="auto">
          <a:xfrm>
            <a:off x="1914525" y="3146425"/>
            <a:ext cx="304800" cy="990600"/>
          </a:xfrm>
          <a:prstGeom prst="upArrow">
            <a:avLst>
              <a:gd name="adj1" fmla="val 50000"/>
              <a:gd name="adj2" fmla="val 108333"/>
            </a:avLst>
          </a:prstGeom>
          <a:solidFill>
            <a:srgbClr val="FF9900"/>
          </a:solidFill>
          <a:ln w="9525">
            <a:solidFill>
              <a:schemeClr val="tx1"/>
            </a:solidFill>
            <a:miter lim="800000"/>
            <a:headEnd/>
            <a:tailEnd/>
          </a:ln>
        </p:spPr>
        <p:txBody>
          <a:bodyPr wrap="none" anchor="ctr"/>
          <a:lstStyle/>
          <a:p>
            <a:endParaRPr lang="hu-HU"/>
          </a:p>
        </p:txBody>
      </p:sp>
      <p:sp>
        <p:nvSpPr>
          <p:cNvPr id="145418" name="AutoShape 10"/>
          <p:cNvSpPr>
            <a:spLocks noChangeArrowheads="1"/>
          </p:cNvSpPr>
          <p:nvPr/>
        </p:nvSpPr>
        <p:spPr bwMode="auto">
          <a:xfrm>
            <a:off x="1938338" y="1425575"/>
            <a:ext cx="304800" cy="1649413"/>
          </a:xfrm>
          <a:prstGeom prst="upArrow">
            <a:avLst>
              <a:gd name="adj1" fmla="val 50000"/>
              <a:gd name="adj2" fmla="val 108329"/>
            </a:avLst>
          </a:prstGeom>
          <a:solidFill>
            <a:srgbClr val="00CCFF"/>
          </a:solidFill>
          <a:ln w="9525">
            <a:solidFill>
              <a:schemeClr val="tx1"/>
            </a:solidFill>
            <a:miter lim="800000"/>
            <a:headEnd/>
            <a:tailEnd/>
          </a:ln>
        </p:spPr>
        <p:txBody>
          <a:bodyPr wrap="none" anchor="ctr"/>
          <a:lstStyle/>
          <a:p>
            <a:pPr algn="ctr"/>
            <a:endParaRPr lang="hu-HU"/>
          </a:p>
        </p:txBody>
      </p:sp>
      <p:pic>
        <p:nvPicPr>
          <p:cNvPr id="145419" name="Picture 11"/>
          <p:cNvPicPr>
            <a:picLocks noChangeAspect="1" noChangeArrowheads="1"/>
          </p:cNvPicPr>
          <p:nvPr/>
        </p:nvPicPr>
        <p:blipFill>
          <a:blip r:embed="rId4" cstate="print"/>
          <a:srcRect/>
          <a:stretch>
            <a:fillRect/>
          </a:stretch>
        </p:blipFill>
        <p:spPr bwMode="auto">
          <a:xfrm>
            <a:off x="8496300" y="4581525"/>
            <a:ext cx="3422650" cy="2087563"/>
          </a:xfrm>
          <a:prstGeom prst="rect">
            <a:avLst/>
          </a:prstGeom>
          <a:noFill/>
          <a:ln w="9525">
            <a:noFill/>
            <a:miter lim="800000"/>
            <a:headEnd/>
            <a:tailEnd/>
          </a:ln>
        </p:spPr>
      </p:pic>
      <p:sp>
        <p:nvSpPr>
          <p:cNvPr id="145420" name="Text Box 12"/>
          <p:cNvSpPr txBox="1">
            <a:spLocks noChangeArrowheads="1"/>
          </p:cNvSpPr>
          <p:nvPr/>
        </p:nvSpPr>
        <p:spPr bwMode="auto">
          <a:xfrm>
            <a:off x="2578100" y="4344988"/>
            <a:ext cx="5240338" cy="523875"/>
          </a:xfrm>
          <a:prstGeom prst="rect">
            <a:avLst/>
          </a:prstGeom>
          <a:noFill/>
          <a:ln w="9525">
            <a:noFill/>
            <a:miter lim="800000"/>
            <a:headEnd/>
            <a:tailEnd/>
          </a:ln>
        </p:spPr>
        <p:txBody>
          <a:bodyPr wrap="none">
            <a:spAutoFit/>
          </a:bodyPr>
          <a:lstStyle/>
          <a:p>
            <a:pPr algn="ctr">
              <a:buFontTx/>
              <a:buChar char="•"/>
            </a:pPr>
            <a:r>
              <a:rPr lang="hu-HU" sz="2800" b="1">
                <a:solidFill>
                  <a:srgbClr val="FF0000"/>
                </a:solidFill>
              </a:rPr>
              <a:t> Jóllakás: legyen kellő mennyiség</a:t>
            </a:r>
            <a:endParaRPr lang="en-GB" sz="2800" b="1">
              <a:solidFill>
                <a:srgbClr val="FF0000"/>
              </a:solidFill>
            </a:endParaRPr>
          </a:p>
        </p:txBody>
      </p:sp>
      <p:pic>
        <p:nvPicPr>
          <p:cNvPr id="145421" name="Picture 13"/>
          <p:cNvPicPr>
            <a:picLocks noChangeAspect="1" noChangeArrowheads="1"/>
          </p:cNvPicPr>
          <p:nvPr/>
        </p:nvPicPr>
        <p:blipFill>
          <a:blip r:embed="rId5" cstate="print"/>
          <a:srcRect/>
          <a:stretch>
            <a:fillRect/>
          </a:stretch>
        </p:blipFill>
        <p:spPr bwMode="auto">
          <a:xfrm>
            <a:off x="8496300" y="4508500"/>
            <a:ext cx="3455988" cy="2127250"/>
          </a:xfrm>
          <a:prstGeom prst="rect">
            <a:avLst/>
          </a:prstGeom>
          <a:noFill/>
          <a:ln w="9525">
            <a:noFill/>
            <a:miter lim="800000"/>
            <a:headEnd/>
            <a:tailEnd/>
          </a:ln>
        </p:spPr>
      </p:pic>
      <p:sp>
        <p:nvSpPr>
          <p:cNvPr id="145422" name="Text Box 14"/>
          <p:cNvSpPr txBox="1">
            <a:spLocks noChangeArrowheads="1"/>
          </p:cNvSpPr>
          <p:nvPr/>
        </p:nvSpPr>
        <p:spPr bwMode="auto">
          <a:xfrm>
            <a:off x="2578100" y="3357563"/>
            <a:ext cx="5892800" cy="522287"/>
          </a:xfrm>
          <a:prstGeom prst="rect">
            <a:avLst/>
          </a:prstGeom>
          <a:noFill/>
          <a:ln w="9525">
            <a:noFill/>
            <a:miter lim="800000"/>
            <a:headEnd/>
            <a:tailEnd/>
          </a:ln>
        </p:spPr>
        <p:txBody>
          <a:bodyPr wrap="none">
            <a:spAutoFit/>
          </a:bodyPr>
          <a:lstStyle/>
          <a:p>
            <a:pPr algn="ctr">
              <a:buFontTx/>
              <a:buChar char="•"/>
            </a:pPr>
            <a:r>
              <a:rPr lang="hu-HU" sz="2800" b="1">
                <a:solidFill>
                  <a:srgbClr val="FF9900"/>
                </a:solidFill>
              </a:rPr>
              <a:t> Biztonságos: kevesebb szennyeződés</a:t>
            </a:r>
            <a:endParaRPr lang="en-GB" sz="2800" b="1">
              <a:solidFill>
                <a:srgbClr val="FF9900"/>
              </a:solidFill>
            </a:endParaRPr>
          </a:p>
        </p:txBody>
      </p:sp>
      <p:sp>
        <p:nvSpPr>
          <p:cNvPr id="145423" name="Text Box 15"/>
          <p:cNvSpPr txBox="1">
            <a:spLocks noChangeArrowheads="1"/>
          </p:cNvSpPr>
          <p:nvPr/>
        </p:nvSpPr>
        <p:spPr bwMode="auto">
          <a:xfrm>
            <a:off x="2562225" y="5422900"/>
            <a:ext cx="3509963" cy="522288"/>
          </a:xfrm>
          <a:prstGeom prst="rect">
            <a:avLst/>
          </a:prstGeom>
          <a:noFill/>
          <a:ln w="9525">
            <a:noFill/>
            <a:miter lim="800000"/>
            <a:headEnd/>
            <a:tailEnd/>
          </a:ln>
        </p:spPr>
        <p:txBody>
          <a:bodyPr wrap="none">
            <a:spAutoFit/>
          </a:bodyPr>
          <a:lstStyle/>
          <a:p>
            <a:pPr algn="ctr">
              <a:buFontTx/>
              <a:buChar char="•"/>
            </a:pPr>
            <a:r>
              <a:rPr lang="hu-HU" sz="2800" b="1">
                <a:solidFill>
                  <a:srgbClr val="993300"/>
                </a:solidFill>
              </a:rPr>
              <a:t> Túlélés: enni valamit</a:t>
            </a:r>
            <a:endParaRPr lang="en-GB" sz="2800" b="1">
              <a:solidFill>
                <a:srgbClr val="993300"/>
              </a:solidFill>
            </a:endParaRPr>
          </a:p>
        </p:txBody>
      </p:sp>
      <p:sp>
        <p:nvSpPr>
          <p:cNvPr id="145424" name="Text Box 16"/>
          <p:cNvSpPr txBox="1">
            <a:spLocks noChangeArrowheads="1"/>
          </p:cNvSpPr>
          <p:nvPr/>
        </p:nvSpPr>
        <p:spPr bwMode="auto">
          <a:xfrm>
            <a:off x="2495550" y="2217738"/>
            <a:ext cx="5059363" cy="584200"/>
          </a:xfrm>
          <a:prstGeom prst="rect">
            <a:avLst/>
          </a:prstGeom>
          <a:noFill/>
          <a:ln w="9525">
            <a:noFill/>
            <a:miter lim="800000"/>
            <a:headEnd/>
            <a:tailEnd/>
          </a:ln>
        </p:spPr>
        <p:txBody>
          <a:bodyPr wrap="none">
            <a:spAutoFit/>
          </a:bodyPr>
          <a:lstStyle/>
          <a:p>
            <a:pPr algn="ctr">
              <a:buFontTx/>
              <a:buChar char="•"/>
            </a:pPr>
            <a:r>
              <a:rPr lang="hu-HU" sz="3200" b="1">
                <a:solidFill>
                  <a:srgbClr val="0066FF"/>
                </a:solidFill>
              </a:rPr>
              <a:t> Egészséges: élvezet mellett</a:t>
            </a:r>
            <a:endParaRPr lang="en-GB" sz="3200" b="1">
              <a:solidFill>
                <a:srgbClr val="0066FF"/>
              </a:solidFill>
            </a:endParaRPr>
          </a:p>
        </p:txBody>
      </p:sp>
      <p:sp>
        <p:nvSpPr>
          <p:cNvPr id="145425" name="Text Box 17"/>
          <p:cNvSpPr txBox="1">
            <a:spLocks noChangeArrowheads="1"/>
          </p:cNvSpPr>
          <p:nvPr/>
        </p:nvSpPr>
        <p:spPr bwMode="auto">
          <a:xfrm>
            <a:off x="2381250" y="1244600"/>
            <a:ext cx="7754938" cy="646113"/>
          </a:xfrm>
          <a:prstGeom prst="rect">
            <a:avLst/>
          </a:prstGeom>
          <a:noFill/>
          <a:ln w="9525">
            <a:noFill/>
            <a:miter lim="800000"/>
            <a:headEnd/>
            <a:tailEnd/>
          </a:ln>
        </p:spPr>
        <p:txBody>
          <a:bodyPr wrap="none">
            <a:spAutoFit/>
          </a:bodyPr>
          <a:lstStyle/>
          <a:p>
            <a:pPr algn="ctr">
              <a:buFontTx/>
              <a:buChar char="•"/>
            </a:pPr>
            <a:r>
              <a:rPr lang="hu-HU" sz="3200" b="1"/>
              <a:t> </a:t>
            </a:r>
            <a:r>
              <a:rPr lang="hu-HU" sz="3600" b="1"/>
              <a:t>Terápiás hatás: „gyógyszer-élelmiszer</a:t>
            </a:r>
            <a:r>
              <a:rPr lang="hu-HU" sz="3200" b="1"/>
              <a:t>”</a:t>
            </a:r>
            <a:endParaRPr lang="en-GB" sz="3200" b="1"/>
          </a:p>
        </p:txBody>
      </p:sp>
      <p:pic>
        <p:nvPicPr>
          <p:cNvPr id="145426" name="Picture 18" descr="C:\Documents and Settings\Rendszergazda\Asztal\képek-anyunak\haccp.jpg"/>
          <p:cNvPicPr>
            <a:picLocks noChangeAspect="1" noChangeArrowheads="1"/>
          </p:cNvPicPr>
          <p:nvPr/>
        </p:nvPicPr>
        <p:blipFill>
          <a:blip r:embed="rId6" cstate="print"/>
          <a:srcRect/>
          <a:stretch>
            <a:fillRect/>
          </a:stretch>
        </p:blipFill>
        <p:spPr bwMode="auto">
          <a:xfrm>
            <a:off x="8688388" y="4508500"/>
            <a:ext cx="3168650" cy="21875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5412"/>
                                        </p:tgtEl>
                                        <p:attrNameLst>
                                          <p:attrName>style.visibility</p:attrName>
                                        </p:attrNameLst>
                                      </p:cBhvr>
                                      <p:to>
                                        <p:strVal val="visible"/>
                                      </p:to>
                                    </p:set>
                                    <p:anim calcmode="lin" valueType="num">
                                      <p:cBhvr additive="base">
                                        <p:cTn id="7" dur="500" fill="hold"/>
                                        <p:tgtEl>
                                          <p:spTgt spid="145412"/>
                                        </p:tgtEl>
                                        <p:attrNameLst>
                                          <p:attrName>ppt_x</p:attrName>
                                        </p:attrNameLst>
                                      </p:cBhvr>
                                      <p:tavLst>
                                        <p:tav tm="0">
                                          <p:val>
                                            <p:strVal val="#ppt_x"/>
                                          </p:val>
                                        </p:tav>
                                        <p:tav tm="100000">
                                          <p:val>
                                            <p:strVal val="#ppt_x"/>
                                          </p:val>
                                        </p:tav>
                                      </p:tavLst>
                                    </p:anim>
                                    <p:anim calcmode="lin" valueType="num">
                                      <p:cBhvr additive="base">
                                        <p:cTn id="8" dur="500" fill="hold"/>
                                        <p:tgtEl>
                                          <p:spTgt spid="1454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1000"/>
                                  </p:stCondLst>
                                  <p:childTnLst>
                                    <p:set>
                                      <p:cBhvr>
                                        <p:cTn id="11" dur="1" fill="hold">
                                          <p:stCondLst>
                                            <p:cond delay="0"/>
                                          </p:stCondLst>
                                        </p:cTn>
                                        <p:tgtEl>
                                          <p:spTgt spid="145414"/>
                                        </p:tgtEl>
                                        <p:attrNameLst>
                                          <p:attrName>style.visibility</p:attrName>
                                        </p:attrNameLst>
                                      </p:cBhvr>
                                      <p:to>
                                        <p:strVal val="visible"/>
                                      </p:to>
                                    </p:set>
                                    <p:animEffect transition="in" filter="slide(fromTop)">
                                      <p:cBhvr>
                                        <p:cTn id="12" dur="500"/>
                                        <p:tgtEl>
                                          <p:spTgt spid="145414"/>
                                        </p:tgtEl>
                                      </p:cBhvr>
                                    </p:animEffec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499"/>
                                          </p:stCondLst>
                                        </p:cTn>
                                        <p:tgtEl>
                                          <p:spTgt spid="145423"/>
                                        </p:tgtEl>
                                        <p:attrNameLst>
                                          <p:attrName>style.visibility</p:attrName>
                                        </p:attrNameLst>
                                      </p:cBhvr>
                                      <p:to>
                                        <p:strVal val="visible"/>
                                      </p:to>
                                    </p:set>
                                  </p:childTnLst>
                                </p:cTn>
                              </p:par>
                            </p:childTnLst>
                          </p:cTn>
                        </p:par>
                        <p:par>
                          <p:cTn id="16" fill="hold">
                            <p:stCondLst>
                              <p:cond delay="3500"/>
                            </p:stCondLst>
                            <p:childTnLst>
                              <p:par>
                                <p:cTn id="17" presetID="1" presetClass="entr" presetSubtype="0" fill="hold" nodeType="afterEffect">
                                  <p:stCondLst>
                                    <p:cond delay="1000"/>
                                  </p:stCondLst>
                                  <p:childTnLst>
                                    <p:set>
                                      <p:cBhvr>
                                        <p:cTn id="18" dur="1" fill="hold">
                                          <p:stCondLst>
                                            <p:cond delay="499"/>
                                          </p:stCondLst>
                                        </p:cTn>
                                        <p:tgtEl>
                                          <p:spTgt spid="145410"/>
                                        </p:tgtEl>
                                        <p:attrNameLst>
                                          <p:attrName>style.visibility</p:attrName>
                                        </p:attrNameLst>
                                      </p:cBhvr>
                                      <p:to>
                                        <p:strVal val="visible"/>
                                      </p:to>
                                    </p:set>
                                  </p:childTnLst>
                                </p:cTn>
                              </p:par>
                            </p:childTnLst>
                          </p:cTn>
                        </p:par>
                        <p:par>
                          <p:cTn id="19" fill="hold">
                            <p:stCondLst>
                              <p:cond delay="5000"/>
                            </p:stCondLst>
                            <p:childTnLst>
                              <p:par>
                                <p:cTn id="20" presetID="2" presetClass="entr" presetSubtype="4" fill="hold" grpId="0" nodeType="afterEffect">
                                  <p:stCondLst>
                                    <p:cond delay="1000"/>
                                  </p:stCondLst>
                                  <p:childTnLst>
                                    <p:set>
                                      <p:cBhvr>
                                        <p:cTn id="21" dur="1" fill="hold">
                                          <p:stCondLst>
                                            <p:cond delay="0"/>
                                          </p:stCondLst>
                                        </p:cTn>
                                        <p:tgtEl>
                                          <p:spTgt spid="145415"/>
                                        </p:tgtEl>
                                        <p:attrNameLst>
                                          <p:attrName>style.visibility</p:attrName>
                                        </p:attrNameLst>
                                      </p:cBhvr>
                                      <p:to>
                                        <p:strVal val="visible"/>
                                      </p:to>
                                    </p:set>
                                    <p:anim calcmode="lin" valueType="num">
                                      <p:cBhvr additive="base">
                                        <p:cTn id="22" dur="500" fill="hold"/>
                                        <p:tgtEl>
                                          <p:spTgt spid="145415"/>
                                        </p:tgtEl>
                                        <p:attrNameLst>
                                          <p:attrName>ppt_x</p:attrName>
                                        </p:attrNameLst>
                                      </p:cBhvr>
                                      <p:tavLst>
                                        <p:tav tm="0">
                                          <p:val>
                                            <p:strVal val="#ppt_x"/>
                                          </p:val>
                                        </p:tav>
                                        <p:tav tm="100000">
                                          <p:val>
                                            <p:strVal val="#ppt_x"/>
                                          </p:val>
                                        </p:tav>
                                      </p:tavLst>
                                    </p:anim>
                                    <p:anim calcmode="lin" valueType="num">
                                      <p:cBhvr additive="base">
                                        <p:cTn id="23" dur="500" fill="hold"/>
                                        <p:tgtEl>
                                          <p:spTgt spid="145415"/>
                                        </p:tgtEl>
                                        <p:attrNameLst>
                                          <p:attrName>ppt_y</p:attrName>
                                        </p:attrNameLst>
                                      </p:cBhvr>
                                      <p:tavLst>
                                        <p:tav tm="0">
                                          <p:val>
                                            <p:strVal val="1+#ppt_h/2"/>
                                          </p:val>
                                        </p:tav>
                                        <p:tav tm="100000">
                                          <p:val>
                                            <p:strVal val="#ppt_y"/>
                                          </p:val>
                                        </p:tav>
                                      </p:tavLst>
                                    </p:anim>
                                  </p:childTnLst>
                                </p:cTn>
                              </p:par>
                            </p:childTnLst>
                          </p:cTn>
                        </p:par>
                        <p:par>
                          <p:cTn id="24" fill="hold">
                            <p:stCondLst>
                              <p:cond delay="6500"/>
                            </p:stCondLst>
                            <p:childTnLst>
                              <p:par>
                                <p:cTn id="25" presetID="1" presetClass="entr" presetSubtype="0" fill="hold" grpId="0" nodeType="afterEffect">
                                  <p:stCondLst>
                                    <p:cond delay="1000"/>
                                  </p:stCondLst>
                                  <p:childTnLst>
                                    <p:set>
                                      <p:cBhvr>
                                        <p:cTn id="26" dur="1" fill="hold">
                                          <p:stCondLst>
                                            <p:cond delay="499"/>
                                          </p:stCondLst>
                                        </p:cTn>
                                        <p:tgtEl>
                                          <p:spTgt spid="145420"/>
                                        </p:tgtEl>
                                        <p:attrNameLst>
                                          <p:attrName>style.visibility</p:attrName>
                                        </p:attrNameLst>
                                      </p:cBhvr>
                                      <p:to>
                                        <p:strVal val="visible"/>
                                      </p:to>
                                    </p:set>
                                  </p:childTnLst>
                                </p:cTn>
                              </p:par>
                            </p:childTnLst>
                          </p:cTn>
                        </p:par>
                        <p:par>
                          <p:cTn id="27" fill="hold">
                            <p:stCondLst>
                              <p:cond delay="8000"/>
                            </p:stCondLst>
                            <p:childTnLst>
                              <p:par>
                                <p:cTn id="28" presetID="1" presetClass="entr" presetSubtype="0" fill="hold" nodeType="afterEffect">
                                  <p:stCondLst>
                                    <p:cond delay="1000"/>
                                  </p:stCondLst>
                                  <p:childTnLst>
                                    <p:set>
                                      <p:cBhvr>
                                        <p:cTn id="29" dur="1" fill="hold">
                                          <p:stCondLst>
                                            <p:cond delay="499"/>
                                          </p:stCondLst>
                                        </p:cTn>
                                        <p:tgtEl>
                                          <p:spTgt spid="145411"/>
                                        </p:tgtEl>
                                        <p:attrNameLst>
                                          <p:attrName>style.visibility</p:attrName>
                                        </p:attrNameLst>
                                      </p:cBhvr>
                                      <p:to>
                                        <p:strVal val="visible"/>
                                      </p:to>
                                    </p:set>
                                  </p:childTnLst>
                                </p:cTn>
                              </p:par>
                            </p:childTnLst>
                          </p:cTn>
                        </p:par>
                        <p:par>
                          <p:cTn id="30" fill="hold">
                            <p:stCondLst>
                              <p:cond delay="9500"/>
                            </p:stCondLst>
                            <p:childTnLst>
                              <p:par>
                                <p:cTn id="31" presetID="2" presetClass="entr" presetSubtype="4" fill="hold" grpId="0" nodeType="afterEffect">
                                  <p:stCondLst>
                                    <p:cond delay="1000"/>
                                  </p:stCondLst>
                                  <p:childTnLst>
                                    <p:set>
                                      <p:cBhvr>
                                        <p:cTn id="32" dur="1" fill="hold">
                                          <p:stCondLst>
                                            <p:cond delay="0"/>
                                          </p:stCondLst>
                                        </p:cTn>
                                        <p:tgtEl>
                                          <p:spTgt spid="145416"/>
                                        </p:tgtEl>
                                        <p:attrNameLst>
                                          <p:attrName>style.visibility</p:attrName>
                                        </p:attrNameLst>
                                      </p:cBhvr>
                                      <p:to>
                                        <p:strVal val="visible"/>
                                      </p:to>
                                    </p:set>
                                    <p:anim calcmode="lin" valueType="num">
                                      <p:cBhvr additive="base">
                                        <p:cTn id="33" dur="500" fill="hold"/>
                                        <p:tgtEl>
                                          <p:spTgt spid="145416"/>
                                        </p:tgtEl>
                                        <p:attrNameLst>
                                          <p:attrName>ppt_x</p:attrName>
                                        </p:attrNameLst>
                                      </p:cBhvr>
                                      <p:tavLst>
                                        <p:tav tm="0">
                                          <p:val>
                                            <p:strVal val="#ppt_x"/>
                                          </p:val>
                                        </p:tav>
                                        <p:tav tm="100000">
                                          <p:val>
                                            <p:strVal val="#ppt_x"/>
                                          </p:val>
                                        </p:tav>
                                      </p:tavLst>
                                    </p:anim>
                                    <p:anim calcmode="lin" valueType="num">
                                      <p:cBhvr additive="base">
                                        <p:cTn id="34" dur="500" fill="hold"/>
                                        <p:tgtEl>
                                          <p:spTgt spid="145416"/>
                                        </p:tgtEl>
                                        <p:attrNameLst>
                                          <p:attrName>ppt_y</p:attrName>
                                        </p:attrNameLst>
                                      </p:cBhvr>
                                      <p:tavLst>
                                        <p:tav tm="0">
                                          <p:val>
                                            <p:strVal val="1+#ppt_h/2"/>
                                          </p:val>
                                        </p:tav>
                                        <p:tav tm="100000">
                                          <p:val>
                                            <p:strVal val="#ppt_y"/>
                                          </p:val>
                                        </p:tav>
                                      </p:tavLst>
                                    </p:anim>
                                  </p:childTnLst>
                                </p:cTn>
                              </p:par>
                            </p:childTnLst>
                          </p:cTn>
                        </p:par>
                        <p:par>
                          <p:cTn id="35" fill="hold">
                            <p:stCondLst>
                              <p:cond delay="11000"/>
                            </p:stCondLst>
                            <p:childTnLst>
                              <p:par>
                                <p:cTn id="36" presetID="1" presetClass="entr" presetSubtype="0" fill="hold" grpId="0" nodeType="afterEffect">
                                  <p:stCondLst>
                                    <p:cond delay="1000"/>
                                  </p:stCondLst>
                                  <p:childTnLst>
                                    <p:set>
                                      <p:cBhvr>
                                        <p:cTn id="37" dur="1" fill="hold">
                                          <p:stCondLst>
                                            <p:cond delay="499"/>
                                          </p:stCondLst>
                                        </p:cTn>
                                        <p:tgtEl>
                                          <p:spTgt spid="145422"/>
                                        </p:tgtEl>
                                        <p:attrNameLst>
                                          <p:attrName>style.visibility</p:attrName>
                                        </p:attrNameLst>
                                      </p:cBhvr>
                                      <p:to>
                                        <p:strVal val="visible"/>
                                      </p:to>
                                    </p:set>
                                  </p:childTnLst>
                                </p:cTn>
                              </p:par>
                            </p:childTnLst>
                          </p:cTn>
                        </p:par>
                        <p:par>
                          <p:cTn id="38" fill="hold">
                            <p:stCondLst>
                              <p:cond delay="12500"/>
                            </p:stCondLst>
                            <p:childTnLst>
                              <p:par>
                                <p:cTn id="39" presetID="1" presetClass="entr" presetSubtype="0" fill="hold" nodeType="afterEffect">
                                  <p:stCondLst>
                                    <p:cond delay="1000"/>
                                  </p:stCondLst>
                                  <p:childTnLst>
                                    <p:set>
                                      <p:cBhvr>
                                        <p:cTn id="40" dur="1" fill="hold">
                                          <p:stCondLst>
                                            <p:cond delay="499"/>
                                          </p:stCondLst>
                                        </p:cTn>
                                        <p:tgtEl>
                                          <p:spTgt spid="145419"/>
                                        </p:tgtEl>
                                        <p:attrNameLst>
                                          <p:attrName>style.visibility</p:attrName>
                                        </p:attrNameLst>
                                      </p:cBhvr>
                                      <p:to>
                                        <p:strVal val="visible"/>
                                      </p:to>
                                    </p:set>
                                  </p:childTnLst>
                                </p:cTn>
                              </p:par>
                            </p:childTnLst>
                          </p:cTn>
                        </p:par>
                        <p:par>
                          <p:cTn id="41" fill="hold">
                            <p:stCondLst>
                              <p:cond delay="14000"/>
                            </p:stCondLst>
                            <p:childTnLst>
                              <p:par>
                                <p:cTn id="42" presetID="2" presetClass="entr" presetSubtype="4" fill="hold" grpId="0" nodeType="afterEffect">
                                  <p:stCondLst>
                                    <p:cond delay="1000"/>
                                  </p:stCondLst>
                                  <p:childTnLst>
                                    <p:set>
                                      <p:cBhvr>
                                        <p:cTn id="43" dur="1" fill="hold">
                                          <p:stCondLst>
                                            <p:cond delay="0"/>
                                          </p:stCondLst>
                                        </p:cTn>
                                        <p:tgtEl>
                                          <p:spTgt spid="145417"/>
                                        </p:tgtEl>
                                        <p:attrNameLst>
                                          <p:attrName>style.visibility</p:attrName>
                                        </p:attrNameLst>
                                      </p:cBhvr>
                                      <p:to>
                                        <p:strVal val="visible"/>
                                      </p:to>
                                    </p:set>
                                    <p:anim calcmode="lin" valueType="num">
                                      <p:cBhvr additive="base">
                                        <p:cTn id="44" dur="500" fill="hold"/>
                                        <p:tgtEl>
                                          <p:spTgt spid="145417"/>
                                        </p:tgtEl>
                                        <p:attrNameLst>
                                          <p:attrName>ppt_x</p:attrName>
                                        </p:attrNameLst>
                                      </p:cBhvr>
                                      <p:tavLst>
                                        <p:tav tm="0">
                                          <p:val>
                                            <p:strVal val="#ppt_x"/>
                                          </p:val>
                                        </p:tav>
                                        <p:tav tm="100000">
                                          <p:val>
                                            <p:strVal val="#ppt_x"/>
                                          </p:val>
                                        </p:tav>
                                      </p:tavLst>
                                    </p:anim>
                                    <p:anim calcmode="lin" valueType="num">
                                      <p:cBhvr additive="base">
                                        <p:cTn id="45" dur="500" fill="hold"/>
                                        <p:tgtEl>
                                          <p:spTgt spid="145417"/>
                                        </p:tgtEl>
                                        <p:attrNameLst>
                                          <p:attrName>ppt_y</p:attrName>
                                        </p:attrNameLst>
                                      </p:cBhvr>
                                      <p:tavLst>
                                        <p:tav tm="0">
                                          <p:val>
                                            <p:strVal val="1+#ppt_h/2"/>
                                          </p:val>
                                        </p:tav>
                                        <p:tav tm="100000">
                                          <p:val>
                                            <p:strVal val="#ppt_y"/>
                                          </p:val>
                                        </p:tav>
                                      </p:tavLst>
                                    </p:anim>
                                  </p:childTnLst>
                                </p:cTn>
                              </p:par>
                            </p:childTnLst>
                          </p:cTn>
                        </p:par>
                        <p:par>
                          <p:cTn id="46" fill="hold">
                            <p:stCondLst>
                              <p:cond delay="15500"/>
                            </p:stCondLst>
                            <p:childTnLst>
                              <p:par>
                                <p:cTn id="47" presetID="1" presetClass="entr" presetSubtype="0" fill="hold" grpId="0" nodeType="afterEffect">
                                  <p:stCondLst>
                                    <p:cond delay="1000"/>
                                  </p:stCondLst>
                                  <p:childTnLst>
                                    <p:set>
                                      <p:cBhvr>
                                        <p:cTn id="48" dur="1" fill="hold">
                                          <p:stCondLst>
                                            <p:cond delay="499"/>
                                          </p:stCondLst>
                                        </p:cTn>
                                        <p:tgtEl>
                                          <p:spTgt spid="145424"/>
                                        </p:tgtEl>
                                        <p:attrNameLst>
                                          <p:attrName>style.visibility</p:attrName>
                                        </p:attrNameLst>
                                      </p:cBhvr>
                                      <p:to>
                                        <p:strVal val="visible"/>
                                      </p:to>
                                    </p:set>
                                  </p:childTnLst>
                                </p:cTn>
                              </p:par>
                            </p:childTnLst>
                          </p:cTn>
                        </p:par>
                        <p:par>
                          <p:cTn id="49" fill="hold">
                            <p:stCondLst>
                              <p:cond delay="17000"/>
                            </p:stCondLst>
                            <p:childTnLst>
                              <p:par>
                                <p:cTn id="50" presetID="1" presetClass="entr" presetSubtype="0" fill="hold" nodeType="afterEffect">
                                  <p:stCondLst>
                                    <p:cond delay="1000"/>
                                  </p:stCondLst>
                                  <p:childTnLst>
                                    <p:set>
                                      <p:cBhvr>
                                        <p:cTn id="51" dur="1" fill="hold">
                                          <p:stCondLst>
                                            <p:cond delay="499"/>
                                          </p:stCondLst>
                                        </p:cTn>
                                        <p:tgtEl>
                                          <p:spTgt spid="145421"/>
                                        </p:tgtEl>
                                        <p:attrNameLst>
                                          <p:attrName>style.visibility</p:attrName>
                                        </p:attrNameLst>
                                      </p:cBhvr>
                                      <p:to>
                                        <p:strVal val="visible"/>
                                      </p:to>
                                    </p:set>
                                  </p:childTnLst>
                                </p:cTn>
                              </p:par>
                            </p:childTnLst>
                          </p:cTn>
                        </p:par>
                        <p:par>
                          <p:cTn id="52" fill="hold">
                            <p:stCondLst>
                              <p:cond delay="18500"/>
                            </p:stCondLst>
                            <p:childTnLst>
                              <p:par>
                                <p:cTn id="53" presetID="2" presetClass="entr" presetSubtype="4" fill="hold" grpId="0" nodeType="afterEffect">
                                  <p:stCondLst>
                                    <p:cond delay="1000"/>
                                  </p:stCondLst>
                                  <p:childTnLst>
                                    <p:set>
                                      <p:cBhvr>
                                        <p:cTn id="54" dur="1" fill="hold">
                                          <p:stCondLst>
                                            <p:cond delay="0"/>
                                          </p:stCondLst>
                                        </p:cTn>
                                        <p:tgtEl>
                                          <p:spTgt spid="145418"/>
                                        </p:tgtEl>
                                        <p:attrNameLst>
                                          <p:attrName>style.visibility</p:attrName>
                                        </p:attrNameLst>
                                      </p:cBhvr>
                                      <p:to>
                                        <p:strVal val="visible"/>
                                      </p:to>
                                    </p:set>
                                    <p:anim calcmode="lin" valueType="num">
                                      <p:cBhvr additive="base">
                                        <p:cTn id="55" dur="500" fill="hold"/>
                                        <p:tgtEl>
                                          <p:spTgt spid="145418"/>
                                        </p:tgtEl>
                                        <p:attrNameLst>
                                          <p:attrName>ppt_x</p:attrName>
                                        </p:attrNameLst>
                                      </p:cBhvr>
                                      <p:tavLst>
                                        <p:tav tm="0">
                                          <p:val>
                                            <p:strVal val="#ppt_x"/>
                                          </p:val>
                                        </p:tav>
                                        <p:tav tm="100000">
                                          <p:val>
                                            <p:strVal val="#ppt_x"/>
                                          </p:val>
                                        </p:tav>
                                      </p:tavLst>
                                    </p:anim>
                                    <p:anim calcmode="lin" valueType="num">
                                      <p:cBhvr additive="base">
                                        <p:cTn id="56" dur="500" fill="hold"/>
                                        <p:tgtEl>
                                          <p:spTgt spid="145418"/>
                                        </p:tgtEl>
                                        <p:attrNameLst>
                                          <p:attrName>ppt_y</p:attrName>
                                        </p:attrNameLst>
                                      </p:cBhvr>
                                      <p:tavLst>
                                        <p:tav tm="0">
                                          <p:val>
                                            <p:strVal val="1+#ppt_h/2"/>
                                          </p:val>
                                        </p:tav>
                                        <p:tav tm="100000">
                                          <p:val>
                                            <p:strVal val="#ppt_y"/>
                                          </p:val>
                                        </p:tav>
                                      </p:tavLst>
                                    </p:anim>
                                  </p:childTnLst>
                                </p:cTn>
                              </p:par>
                            </p:childTnLst>
                          </p:cTn>
                        </p:par>
                        <p:par>
                          <p:cTn id="57" fill="hold">
                            <p:stCondLst>
                              <p:cond delay="20000"/>
                            </p:stCondLst>
                            <p:childTnLst>
                              <p:par>
                                <p:cTn id="58" presetID="1" presetClass="entr" presetSubtype="0" fill="hold" grpId="0" nodeType="afterEffect">
                                  <p:stCondLst>
                                    <p:cond delay="1000"/>
                                  </p:stCondLst>
                                  <p:childTnLst>
                                    <p:set>
                                      <p:cBhvr>
                                        <p:cTn id="59" dur="1" fill="hold">
                                          <p:stCondLst>
                                            <p:cond delay="499"/>
                                          </p:stCondLst>
                                        </p:cTn>
                                        <p:tgtEl>
                                          <p:spTgt spid="145425"/>
                                        </p:tgtEl>
                                        <p:attrNameLst>
                                          <p:attrName>style.visibility</p:attrName>
                                        </p:attrNameLst>
                                      </p:cBhvr>
                                      <p:to>
                                        <p:strVal val="visible"/>
                                      </p:to>
                                    </p:set>
                                  </p:childTnLst>
                                </p:cTn>
                              </p:par>
                            </p:childTnLst>
                          </p:cTn>
                        </p:par>
                        <p:par>
                          <p:cTn id="60" fill="hold">
                            <p:stCondLst>
                              <p:cond delay="21500"/>
                            </p:stCondLst>
                            <p:childTnLst>
                              <p:par>
                                <p:cTn id="61" presetID="15" presetClass="entr" presetSubtype="0" fill="hold" nodeType="afterEffect">
                                  <p:stCondLst>
                                    <p:cond delay="1000"/>
                                  </p:stCondLst>
                                  <p:childTnLst>
                                    <p:set>
                                      <p:cBhvr>
                                        <p:cTn id="62" dur="1" fill="hold">
                                          <p:stCondLst>
                                            <p:cond delay="0"/>
                                          </p:stCondLst>
                                        </p:cTn>
                                        <p:tgtEl>
                                          <p:spTgt spid="145426"/>
                                        </p:tgtEl>
                                        <p:attrNameLst>
                                          <p:attrName>style.visibility</p:attrName>
                                        </p:attrNameLst>
                                      </p:cBhvr>
                                      <p:to>
                                        <p:strVal val="visible"/>
                                      </p:to>
                                    </p:set>
                                    <p:anim calcmode="lin" valueType="num">
                                      <p:cBhvr>
                                        <p:cTn id="63" dur="1000" fill="hold"/>
                                        <p:tgtEl>
                                          <p:spTgt spid="145426"/>
                                        </p:tgtEl>
                                        <p:attrNameLst>
                                          <p:attrName>ppt_w</p:attrName>
                                        </p:attrNameLst>
                                      </p:cBhvr>
                                      <p:tavLst>
                                        <p:tav tm="0">
                                          <p:val>
                                            <p:fltVal val="0"/>
                                          </p:val>
                                        </p:tav>
                                        <p:tav tm="100000">
                                          <p:val>
                                            <p:strVal val="#ppt_w"/>
                                          </p:val>
                                        </p:tav>
                                      </p:tavLst>
                                    </p:anim>
                                    <p:anim calcmode="lin" valueType="num">
                                      <p:cBhvr>
                                        <p:cTn id="64" dur="1000" fill="hold"/>
                                        <p:tgtEl>
                                          <p:spTgt spid="145426"/>
                                        </p:tgtEl>
                                        <p:attrNameLst>
                                          <p:attrName>ppt_h</p:attrName>
                                        </p:attrNameLst>
                                      </p:cBhvr>
                                      <p:tavLst>
                                        <p:tav tm="0">
                                          <p:val>
                                            <p:fltVal val="0"/>
                                          </p:val>
                                        </p:tav>
                                        <p:tav tm="100000">
                                          <p:val>
                                            <p:strVal val="#ppt_h"/>
                                          </p:val>
                                        </p:tav>
                                      </p:tavLst>
                                    </p:anim>
                                    <p:anim calcmode="lin" valueType="num">
                                      <p:cBhvr>
                                        <p:cTn id="65" dur="1000" fill="hold"/>
                                        <p:tgtEl>
                                          <p:spTgt spid="145426"/>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14542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2" grpId="0" autoUpdateAnimBg="0"/>
      <p:bldP spid="145414" grpId="0" animBg="1"/>
      <p:bldP spid="145415" grpId="0" animBg="1"/>
      <p:bldP spid="145416" grpId="0" animBg="1"/>
      <p:bldP spid="145417" grpId="0" animBg="1"/>
      <p:bldP spid="145418" grpId="0" animBg="1" autoUpdateAnimBg="0"/>
      <p:bldP spid="145420" grpId="0" autoUpdateAnimBg="0"/>
      <p:bldP spid="145422" grpId="0" autoUpdateAnimBg="0"/>
      <p:bldP spid="145423" grpId="0" autoUpdateAnimBg="0"/>
      <p:bldP spid="145424" grpId="0" autoUpdateAnimBg="0"/>
      <p:bldP spid="145425"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Kép 5"/>
          <p:cNvPicPr>
            <a:picLocks noChangeAspect="1"/>
          </p:cNvPicPr>
          <p:nvPr/>
        </p:nvPicPr>
        <p:blipFill>
          <a:blip r:embed="rId2" cstate="print"/>
          <a:srcRect/>
          <a:stretch>
            <a:fillRect/>
          </a:stretch>
        </p:blipFill>
        <p:spPr bwMode="auto">
          <a:xfrm>
            <a:off x="0" y="1588"/>
            <a:ext cx="12233275" cy="6834187"/>
          </a:xfrm>
          <a:prstGeom prst="rect">
            <a:avLst/>
          </a:prstGeom>
          <a:noFill/>
          <a:ln w="9525">
            <a:noFill/>
            <a:miter lim="800000"/>
            <a:headEnd/>
            <a:tailEnd/>
          </a:ln>
        </p:spPr>
      </p:pic>
      <p:sp>
        <p:nvSpPr>
          <p:cNvPr id="10243" name="Szövegdoboz 6"/>
          <p:cNvSpPr txBox="1">
            <a:spLocks noChangeArrowheads="1"/>
          </p:cNvSpPr>
          <p:nvPr/>
        </p:nvSpPr>
        <p:spPr bwMode="auto">
          <a:xfrm>
            <a:off x="6721475" y="433388"/>
            <a:ext cx="5126038" cy="1938337"/>
          </a:xfrm>
          <a:prstGeom prst="rect">
            <a:avLst/>
          </a:prstGeom>
          <a:noFill/>
          <a:ln w="9525">
            <a:noFill/>
            <a:miter lim="800000"/>
            <a:headEnd/>
            <a:tailEnd/>
          </a:ln>
        </p:spPr>
        <p:txBody>
          <a:bodyPr>
            <a:spAutoFit/>
          </a:bodyPr>
          <a:lstStyle/>
          <a:p>
            <a:r>
              <a:rPr lang="hu-HU" sz="4000">
                <a:solidFill>
                  <a:schemeClr val="bg1"/>
                </a:solidFill>
                <a:latin typeface="Cronos Pro"/>
              </a:rPr>
              <a:t>1. ÉLELMISZER EREDETŰ MEGBETEGEDÉSEK </a:t>
            </a:r>
            <a:endParaRPr lang="hu-HU">
              <a:solidFill>
                <a:schemeClr val="bg1"/>
              </a:solidFill>
              <a:latin typeface="Cronos Pro Caption"/>
            </a:endParaRPr>
          </a:p>
        </p:txBody>
      </p:sp>
      <p:pic>
        <p:nvPicPr>
          <p:cNvPr id="10244" name="Kép 7"/>
          <p:cNvPicPr>
            <a:picLocks noChangeAspect="1"/>
          </p:cNvPicPr>
          <p:nvPr/>
        </p:nvPicPr>
        <p:blipFill>
          <a:blip r:embed="rId3" cstate="print"/>
          <a:srcRect/>
          <a:stretch>
            <a:fillRect/>
          </a:stretch>
        </p:blipFill>
        <p:spPr bwMode="auto">
          <a:xfrm>
            <a:off x="0" y="2646363"/>
            <a:ext cx="12233275" cy="4200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ím 1"/>
          <p:cNvSpPr>
            <a:spLocks noGrp="1"/>
          </p:cNvSpPr>
          <p:nvPr>
            <p:ph type="title"/>
          </p:nvPr>
        </p:nvSpPr>
        <p:spPr>
          <a:xfrm>
            <a:off x="2405063" y="274638"/>
            <a:ext cx="9451975" cy="1143000"/>
          </a:xfrm>
        </p:spPr>
        <p:txBody>
          <a:bodyPr/>
          <a:lstStyle/>
          <a:p>
            <a:pPr eaLnBrk="1" hangingPunct="1"/>
            <a:r>
              <a:rPr lang="hu-HU" sz="3600" b="1" smtClean="0"/>
              <a:t>Allergiát okozó anyagokkal </a:t>
            </a:r>
            <a:br>
              <a:rPr lang="hu-HU" sz="3600" b="1" smtClean="0"/>
            </a:br>
            <a:r>
              <a:rPr lang="hu-HU" sz="3600" b="1" smtClean="0"/>
              <a:t>kapcsolatos  szabályozás eddig is volt</a:t>
            </a:r>
          </a:p>
        </p:txBody>
      </p:sp>
      <p:sp>
        <p:nvSpPr>
          <p:cNvPr id="3" name="Tartalom helye 2"/>
          <p:cNvSpPr>
            <a:spLocks noGrp="1"/>
          </p:cNvSpPr>
          <p:nvPr>
            <p:ph idx="1"/>
          </p:nvPr>
        </p:nvSpPr>
        <p:spPr>
          <a:xfrm>
            <a:off x="2298700" y="1600200"/>
            <a:ext cx="9283700" cy="5257800"/>
          </a:xfrm>
        </p:spPr>
        <p:txBody>
          <a:bodyPr/>
          <a:lstStyle/>
          <a:p>
            <a:pPr eaLnBrk="1" hangingPunct="1">
              <a:buFont typeface="Arial" charset="0"/>
              <a:buNone/>
              <a:defRPr/>
            </a:pPr>
            <a:r>
              <a:rPr lang="hu-HU" b="1" dirty="0" smtClean="0"/>
              <a:t>19/2004.(II.26.) </a:t>
            </a:r>
            <a:r>
              <a:rPr lang="hu-HU" dirty="0" smtClean="0"/>
              <a:t>FVM-ESZCSM-GKM rendelet:</a:t>
            </a:r>
          </a:p>
          <a:p>
            <a:pPr lvl="1" eaLnBrk="1" hangingPunct="1">
              <a:defRPr/>
            </a:pPr>
            <a:r>
              <a:rPr lang="hu-HU" dirty="0" smtClean="0"/>
              <a:t>Előrecsomagolt élelmiszereken –azokon is, amit a vendéglátásnak, közétkeztetésnek szántak</a:t>
            </a:r>
          </a:p>
          <a:p>
            <a:pPr lvl="1" eaLnBrk="1" hangingPunct="1">
              <a:defRPr/>
            </a:pPr>
            <a:r>
              <a:rPr lang="hu-HU" dirty="0" smtClean="0"/>
              <a:t>14 anyag </a:t>
            </a:r>
          </a:p>
          <a:p>
            <a:pPr eaLnBrk="1" hangingPunct="1">
              <a:buFont typeface="Arial" charset="0"/>
              <a:buNone/>
              <a:defRPr/>
            </a:pPr>
            <a:r>
              <a:rPr lang="hu-HU" b="1" dirty="0" smtClean="0"/>
              <a:t>62/2011. (VI.30.)</a:t>
            </a:r>
            <a:r>
              <a:rPr lang="hu-HU" dirty="0" smtClean="0"/>
              <a:t> FM rendelet</a:t>
            </a:r>
          </a:p>
          <a:p>
            <a:pPr lvl="1" eaLnBrk="1" hangingPunct="1">
              <a:defRPr/>
            </a:pPr>
            <a:r>
              <a:rPr lang="hu-HU" dirty="0" smtClean="0"/>
              <a:t>A fogyasztó </a:t>
            </a:r>
            <a:r>
              <a:rPr lang="hu-HU" u="sng" dirty="0" smtClean="0"/>
              <a:t>kérésére</a:t>
            </a:r>
            <a:r>
              <a:rPr lang="hu-HU" dirty="0" smtClean="0"/>
              <a:t> tájékoztatást kell adni az allergén összetevőkről –anyaghányad nyilvántartás</a:t>
            </a:r>
          </a:p>
          <a:p>
            <a:pPr lvl="1" eaLnBrk="1" hangingPunct="1">
              <a:defRPr/>
            </a:pPr>
            <a:r>
              <a:rPr lang="hu-HU" dirty="0" smtClean="0"/>
              <a:t>A rendelet alkotás során 2010-ben a szakmai civil szervezetek fellépése: </a:t>
            </a:r>
          </a:p>
          <a:p>
            <a:pPr lvl="1" eaLnBrk="1" hangingPunct="1">
              <a:buFont typeface="Arial" charset="0"/>
              <a:buNone/>
              <a:defRPr/>
            </a:pPr>
            <a:r>
              <a:rPr lang="hu-HU" dirty="0" smtClean="0"/>
              <a:t>  </a:t>
            </a:r>
            <a:r>
              <a:rPr lang="hu-HU" b="1" i="1" dirty="0" smtClean="0">
                <a:effectLst>
                  <a:outerShdw blurRad="38100" dist="38100" dir="2700000" algn="tl">
                    <a:srgbClr val="000000">
                      <a:alpha val="43137"/>
                    </a:srgbClr>
                  </a:outerShdw>
                </a:effectLst>
              </a:rPr>
              <a:t>„Még mit nem! !”</a:t>
            </a:r>
          </a:p>
          <a:p>
            <a:pPr lvl="1" eaLnBrk="1" hangingPunct="1">
              <a:buFont typeface="Arial" charset="0"/>
              <a:buNone/>
              <a:defRPr/>
            </a:pPr>
            <a:r>
              <a:rPr lang="hu-HU" b="1" i="1" dirty="0" smtClean="0">
                <a:effectLst>
                  <a:outerShdw blurRad="38100" dist="38100" dir="2700000" algn="tl">
                    <a:srgbClr val="000000">
                      <a:alpha val="43137"/>
                    </a:srgbClr>
                  </a:outerShdw>
                </a:effectLst>
              </a:rPr>
              <a:t>    Ez a kisebbség problémája, …....tagadhassák meg  a kiszolgálást, </a:t>
            </a:r>
            <a:r>
              <a:rPr lang="hu-HU" b="1" i="1" dirty="0" err="1" smtClean="0">
                <a:effectLst>
                  <a:outerShdw blurRad="38100" dist="38100" dir="2700000" algn="tl">
                    <a:srgbClr val="000000">
                      <a:alpha val="43137"/>
                    </a:srgbClr>
                  </a:outerShdw>
                </a:effectLst>
              </a:rPr>
              <a:t>stb</a:t>
            </a:r>
            <a:r>
              <a:rPr lang="hu-HU" b="1" i="1" dirty="0" smtClean="0">
                <a:effectLst>
                  <a:outerShdw blurRad="38100" dist="38100" dir="2700000" algn="tl">
                    <a:srgbClr val="000000">
                      <a:alpha val="43137"/>
                    </a:srgbClr>
                  </a:outerShdw>
                </a:effectLst>
              </a:rPr>
              <a:t>……..”</a:t>
            </a:r>
            <a:endParaRPr lang="hu-HU" b="1" i="1" dirty="0">
              <a:effectLst>
                <a:outerShdw blurRad="38100" dist="38100" dir="2700000" algn="tl">
                  <a:srgbClr val="000000">
                    <a:alpha val="43137"/>
                  </a:srgbClr>
                </a:outerShdw>
              </a:effectLst>
            </a:endParaRPr>
          </a:p>
        </p:txBody>
      </p:sp>
      <p:pic>
        <p:nvPicPr>
          <p:cNvPr id="24580" name="Picture 7" descr="Képtalálat a következőre: „harag, düh szmájli”"/>
          <p:cNvPicPr>
            <a:picLocks noChangeAspect="1" noChangeArrowheads="1"/>
          </p:cNvPicPr>
          <p:nvPr/>
        </p:nvPicPr>
        <p:blipFill>
          <a:blip r:embed="rId2" cstate="print"/>
          <a:srcRect/>
          <a:stretch>
            <a:fillRect/>
          </a:stretch>
        </p:blipFill>
        <p:spPr bwMode="auto">
          <a:xfrm>
            <a:off x="1120775" y="4906963"/>
            <a:ext cx="1762125" cy="1184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ím 1"/>
          <p:cNvSpPr>
            <a:spLocks noGrp="1"/>
          </p:cNvSpPr>
          <p:nvPr>
            <p:ph type="title"/>
          </p:nvPr>
        </p:nvSpPr>
        <p:spPr>
          <a:xfrm>
            <a:off x="2381250" y="0"/>
            <a:ext cx="9215438" cy="1143000"/>
          </a:xfrm>
        </p:spPr>
        <p:txBody>
          <a:bodyPr/>
          <a:lstStyle/>
          <a:p>
            <a:pPr eaLnBrk="1" hangingPunct="1"/>
            <a:r>
              <a:rPr lang="hu-HU" sz="3600" b="1" smtClean="0"/>
              <a:t>„Új” szabályozás</a:t>
            </a:r>
          </a:p>
        </p:txBody>
      </p:sp>
      <p:sp>
        <p:nvSpPr>
          <p:cNvPr id="25603" name="Tartalom helye 2"/>
          <p:cNvSpPr>
            <a:spLocks noGrp="1"/>
          </p:cNvSpPr>
          <p:nvPr>
            <p:ph idx="1"/>
          </p:nvPr>
        </p:nvSpPr>
        <p:spPr>
          <a:xfrm>
            <a:off x="2332038" y="1341438"/>
            <a:ext cx="9859962" cy="4525962"/>
          </a:xfrm>
        </p:spPr>
        <p:txBody>
          <a:bodyPr/>
          <a:lstStyle/>
          <a:p>
            <a:pPr eaLnBrk="1" hangingPunct="1">
              <a:buFont typeface="Arial" pitchFamily="34" charset="0"/>
              <a:buNone/>
            </a:pPr>
            <a:r>
              <a:rPr lang="hu-HU" b="1" smtClean="0"/>
              <a:t>1169/2011/EU</a:t>
            </a:r>
            <a:r>
              <a:rPr lang="hu-HU" smtClean="0"/>
              <a:t> rendelet (2011. október 25.)</a:t>
            </a:r>
          </a:p>
          <a:p>
            <a:pPr eaLnBrk="1" hangingPunct="1"/>
            <a:r>
              <a:rPr lang="hu-HU" smtClean="0"/>
              <a:t>Rögzíti a fogalmakat</a:t>
            </a:r>
          </a:p>
          <a:p>
            <a:pPr lvl="1" eaLnBrk="1" hangingPunct="1"/>
            <a:r>
              <a:rPr lang="hu-HU" smtClean="0"/>
              <a:t>Előrecsomagolt élelmiszer</a:t>
            </a:r>
          </a:p>
          <a:p>
            <a:pPr lvl="1" eaLnBrk="1" hangingPunct="1"/>
            <a:r>
              <a:rPr lang="hu-HU" smtClean="0"/>
              <a:t>Összetevő </a:t>
            </a:r>
          </a:p>
          <a:p>
            <a:pPr lvl="1" eaLnBrk="1" hangingPunct="1"/>
            <a:r>
              <a:rPr lang="hu-HU" smtClean="0"/>
              <a:t>Élelmiszerekre vonatkozó tájékoztatás stb.</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Kép 1"/>
          <p:cNvPicPr>
            <a:picLocks noChangeAspect="1"/>
          </p:cNvPicPr>
          <p:nvPr/>
        </p:nvPicPr>
        <p:blipFill>
          <a:blip r:embed="rId2" cstate="print"/>
          <a:srcRect/>
          <a:stretch>
            <a:fillRect/>
          </a:stretch>
        </p:blipFill>
        <p:spPr bwMode="auto">
          <a:xfrm>
            <a:off x="-41275" y="22225"/>
            <a:ext cx="12233275" cy="6835775"/>
          </a:xfrm>
          <a:prstGeom prst="rect">
            <a:avLst/>
          </a:prstGeom>
          <a:noFill/>
          <a:ln w="9525">
            <a:noFill/>
            <a:miter lim="800000"/>
            <a:headEnd/>
            <a:tailEnd/>
          </a:ln>
        </p:spPr>
      </p:pic>
      <p:sp>
        <p:nvSpPr>
          <p:cNvPr id="26627" name="Szövegdoboz 2"/>
          <p:cNvSpPr txBox="1">
            <a:spLocks noChangeArrowheads="1"/>
          </p:cNvSpPr>
          <p:nvPr/>
        </p:nvSpPr>
        <p:spPr bwMode="auto">
          <a:xfrm>
            <a:off x="195263" y="515938"/>
            <a:ext cx="2417762" cy="4873625"/>
          </a:xfrm>
          <a:prstGeom prst="rect">
            <a:avLst/>
          </a:prstGeom>
          <a:noFill/>
          <a:ln w="9525">
            <a:noFill/>
            <a:miter lim="800000"/>
            <a:headEnd/>
            <a:tailEnd/>
          </a:ln>
        </p:spPr>
        <p:txBody>
          <a:bodyPr>
            <a:spAutoFit/>
          </a:bodyPr>
          <a:lstStyle/>
          <a:p>
            <a:pPr algn="ctr"/>
            <a:endParaRPr lang="hu-HU" sz="2800" b="1" baseline="30000">
              <a:latin typeface="Cronos Pro"/>
            </a:endParaRPr>
          </a:p>
          <a:p>
            <a:r>
              <a:rPr lang="hu-HU" sz="2400" b="1"/>
              <a:t>Az Európai Parlament és </a:t>
            </a:r>
          </a:p>
          <a:p>
            <a:r>
              <a:rPr lang="hu-HU" sz="2400" b="1"/>
              <a:t>a Tanács 1169/2011/EU rendelete a fogyasztók élelmiszerek-kel kapcsolatos tájékoztatá-sáról     </a:t>
            </a:r>
            <a:r>
              <a:rPr lang="hu-HU" sz="1400" b="1"/>
              <a:t>                                                </a:t>
            </a:r>
          </a:p>
          <a:p>
            <a:pPr algn="ctr"/>
            <a:endParaRPr lang="hu-HU" sz="2800" b="1">
              <a:latin typeface="Cronos Pro"/>
            </a:endParaRPr>
          </a:p>
        </p:txBody>
      </p:sp>
      <p:sp>
        <p:nvSpPr>
          <p:cNvPr id="4" name="Szövegdoboz 3"/>
          <p:cNvSpPr txBox="1"/>
          <p:nvPr/>
        </p:nvSpPr>
        <p:spPr>
          <a:xfrm>
            <a:off x="2336800" y="274638"/>
            <a:ext cx="9666288" cy="6242050"/>
          </a:xfrm>
          <a:prstGeom prst="rect">
            <a:avLst/>
          </a:prstGeom>
          <a:noFill/>
        </p:spPr>
        <p:txBody>
          <a:bodyPr spcCol="180000"/>
          <a:lstStyle/>
          <a:p>
            <a:pPr marL="457200" indent="-457200">
              <a:defRPr/>
            </a:pPr>
            <a:r>
              <a:rPr lang="hu-HU" sz="2400" i="1" dirty="0"/>
              <a:t>1.Cikk : Tárgy és hatály</a:t>
            </a:r>
          </a:p>
          <a:p>
            <a:pPr algn="just">
              <a:defRPr/>
            </a:pPr>
            <a:r>
              <a:rPr lang="hu-HU" sz="2800" dirty="0"/>
              <a:t>- valamennyi élelmiszer-vállalkozóra vonatkozik, </a:t>
            </a:r>
          </a:p>
          <a:p>
            <a:pPr algn="just">
              <a:defRPr/>
            </a:pPr>
            <a:r>
              <a:rPr lang="hu-HU" sz="2800" dirty="0"/>
              <a:t>- a végső fogyasztónak szánt összes élelmiszerre alkalmazni kell, </a:t>
            </a:r>
          </a:p>
          <a:p>
            <a:pPr algn="just">
              <a:defRPr/>
            </a:pPr>
            <a:r>
              <a:rPr lang="hu-HU" sz="2800" dirty="0"/>
              <a:t>- a vendéglátók, közétkeztetők által szállított élelmiszerekre, </a:t>
            </a:r>
          </a:p>
          <a:p>
            <a:pPr algn="just">
              <a:defRPr/>
            </a:pPr>
            <a:r>
              <a:rPr lang="hu-HU" sz="2800" dirty="0"/>
              <a:t>- a vendéglátók, közétkeztetők részére szánt élelmiszerekre is!</a:t>
            </a:r>
          </a:p>
          <a:p>
            <a:pPr algn="just">
              <a:defRPr/>
            </a:pPr>
            <a:endParaRPr lang="hu-HU" sz="2400" dirty="0"/>
          </a:p>
          <a:p>
            <a:pPr>
              <a:defRPr/>
            </a:pPr>
            <a:r>
              <a:rPr lang="hu-HU" sz="2400" i="1" dirty="0"/>
              <a:t>2. Cikk: Fogalom meghatározások</a:t>
            </a:r>
          </a:p>
          <a:p>
            <a:pPr algn="just">
              <a:defRPr/>
            </a:pPr>
            <a:r>
              <a:rPr lang="hu-HU" sz="2800" b="1" dirty="0"/>
              <a:t>„élelmiszerekre vonatkozó tájékoztatás”: </a:t>
            </a:r>
          </a:p>
          <a:p>
            <a:pPr algn="just">
              <a:defRPr/>
            </a:pPr>
            <a:r>
              <a:rPr lang="hu-HU" sz="2800" b="1" u="sng" dirty="0">
                <a:solidFill>
                  <a:srgbClr val="FF0000"/>
                </a:solidFill>
              </a:rPr>
              <a:t>végső fogyasztó számára elérhetővé tett információ;</a:t>
            </a:r>
          </a:p>
          <a:p>
            <a:pPr algn="just">
              <a:defRPr/>
            </a:pPr>
            <a:r>
              <a:rPr lang="hu-HU" sz="2800" dirty="0"/>
              <a:t>a </a:t>
            </a:r>
            <a:r>
              <a:rPr lang="hu-HU" sz="2800" u="sng" dirty="0"/>
              <a:t>címke </a:t>
            </a:r>
            <a:r>
              <a:rPr lang="hu-HU" sz="2800" dirty="0"/>
              <a:t>vagy </a:t>
            </a:r>
            <a:r>
              <a:rPr lang="hu-HU" sz="2800" u="sng" dirty="0"/>
              <a:t>kísérő dokumentum</a:t>
            </a:r>
            <a:r>
              <a:rPr lang="hu-HU" sz="2800" dirty="0"/>
              <a:t>, </a:t>
            </a:r>
          </a:p>
          <a:p>
            <a:pPr algn="just">
              <a:defRPr/>
            </a:pPr>
            <a:r>
              <a:rPr lang="hu-HU" sz="2800" u="sng" dirty="0"/>
              <a:t>bármilyen egyéb eszköz</a:t>
            </a:r>
            <a:r>
              <a:rPr lang="hu-HU" sz="2800" dirty="0"/>
              <a:t> – beleértve a modern technológiai eszközöket vagy a </a:t>
            </a:r>
            <a:r>
              <a:rPr lang="hu-HU" sz="2800" b="1" dirty="0"/>
              <a:t>szóbeli közlést</a:t>
            </a:r>
            <a:r>
              <a:rPr lang="hu-HU" sz="2800" dirty="0"/>
              <a:t>.</a:t>
            </a:r>
            <a:endParaRPr lang="hu-HU" sz="2800" u="sng" dirty="0">
              <a:solidFill>
                <a:srgbClr val="FF0000"/>
              </a:solidFill>
            </a:endParaRPr>
          </a:p>
          <a:p>
            <a:pPr algn="just">
              <a:defRPr/>
            </a:pPr>
            <a:endParaRPr lang="hu-HU" sz="2000" b="1" dirty="0"/>
          </a:p>
          <a:p>
            <a:pPr algn="just">
              <a:defRPr/>
            </a:pPr>
            <a:endParaRPr lang="hu-HU" i="1" u="sng" dirty="0">
              <a:solidFill>
                <a:srgbClr val="FF0000"/>
              </a:solidFill>
            </a:endParaRPr>
          </a:p>
          <a:p>
            <a:pPr>
              <a:defRPr/>
            </a:pPr>
            <a:endParaRPr lang="hu-HU" dirty="0"/>
          </a:p>
          <a:p>
            <a:pPr>
              <a:defRPr/>
            </a:pPr>
            <a:endParaRPr lang="hu-HU" dirty="0"/>
          </a:p>
          <a:p>
            <a:pPr>
              <a:defRPr/>
            </a:pPr>
            <a:endParaRPr lang="hu-HU" dirty="0"/>
          </a:p>
          <a:p>
            <a:pPr>
              <a:defRPr/>
            </a:pPr>
            <a:endParaRPr lang="hu-HU" dirty="0"/>
          </a:p>
          <a:p>
            <a:pPr>
              <a:defRPr/>
            </a:pPr>
            <a:endParaRPr lang="hu-H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2489200" y="284163"/>
            <a:ext cx="9702800" cy="5441950"/>
          </a:xfrm>
          <a:prstGeom prst="rect">
            <a:avLst/>
          </a:prstGeom>
          <a:noFill/>
        </p:spPr>
        <p:txBody>
          <a:bodyPr spcCol="180000"/>
          <a:lstStyle/>
          <a:p>
            <a:pPr>
              <a:defRPr/>
            </a:pPr>
            <a:r>
              <a:rPr lang="hu-HU" sz="2800" dirty="0"/>
              <a:t>Alapkövetelmény, hogy :</a:t>
            </a:r>
          </a:p>
          <a:p>
            <a:pPr marL="342900" indent="-342900" algn="just">
              <a:defRPr/>
            </a:pPr>
            <a:r>
              <a:rPr lang="hu-HU" sz="2800" dirty="0"/>
              <a:t>	az élelmiszerekkel kapcsolatos tájékoztatás</a:t>
            </a:r>
          </a:p>
          <a:p>
            <a:pPr marL="800100" lvl="1" indent="-342900" algn="just">
              <a:buFont typeface="Arial" pitchFamily="34" charset="0"/>
              <a:buChar char="•"/>
              <a:defRPr/>
            </a:pPr>
            <a:r>
              <a:rPr lang="hu-HU" sz="3200" b="1" dirty="0">
                <a:solidFill>
                  <a:srgbClr val="FF0000"/>
                </a:solidFill>
              </a:rPr>
              <a:t>nem lehet megtévesztő,</a:t>
            </a:r>
          </a:p>
          <a:p>
            <a:pPr marL="800100" lvl="1" indent="-342900" algn="just">
              <a:buFont typeface="Arial" pitchFamily="34" charset="0"/>
              <a:buChar char="•"/>
              <a:defRPr/>
            </a:pPr>
            <a:r>
              <a:rPr lang="hu-HU" sz="3200" b="1" dirty="0">
                <a:solidFill>
                  <a:srgbClr val="FF0000"/>
                </a:solidFill>
              </a:rPr>
              <a:t>pontosnak,</a:t>
            </a:r>
            <a:r>
              <a:rPr lang="hu-HU" sz="3200" b="1" dirty="0"/>
              <a:t> </a:t>
            </a:r>
            <a:r>
              <a:rPr lang="hu-HU" sz="3200" b="1" dirty="0">
                <a:solidFill>
                  <a:srgbClr val="FF0000"/>
                </a:solidFill>
              </a:rPr>
              <a:t>egyértelműnek,</a:t>
            </a:r>
            <a:r>
              <a:rPr lang="hu-HU" sz="3200" b="1" dirty="0"/>
              <a:t>  </a:t>
            </a:r>
          </a:p>
          <a:p>
            <a:pPr marL="800100" lvl="1" indent="-342900" algn="just">
              <a:buFont typeface="Arial" pitchFamily="34" charset="0"/>
              <a:buChar char="•"/>
              <a:defRPr/>
            </a:pPr>
            <a:r>
              <a:rPr lang="hu-HU" sz="3200" b="1" dirty="0">
                <a:solidFill>
                  <a:srgbClr val="FF0000"/>
                </a:solidFill>
              </a:rPr>
              <a:t>	a fogyasztók számára könnyen érthetőnek</a:t>
            </a:r>
            <a:r>
              <a:rPr lang="hu-HU" sz="3200" b="1" dirty="0"/>
              <a:t> </a:t>
            </a:r>
            <a:r>
              <a:rPr lang="hu-HU" sz="3200" b="1" dirty="0">
                <a:solidFill>
                  <a:srgbClr val="FF0000"/>
                </a:solidFill>
              </a:rPr>
              <a:t>kell lennie</a:t>
            </a:r>
            <a:r>
              <a:rPr lang="hu-HU" sz="2800" b="1" dirty="0">
                <a:solidFill>
                  <a:srgbClr val="FF0000"/>
                </a:solidFill>
              </a:rPr>
              <a:t>.</a:t>
            </a:r>
          </a:p>
          <a:p>
            <a:pPr>
              <a:defRPr/>
            </a:pPr>
            <a:endParaRPr lang="hu-HU" sz="2800" dirty="0"/>
          </a:p>
          <a:p>
            <a:pPr>
              <a:defRPr/>
            </a:pPr>
            <a:r>
              <a:rPr lang="hu-HU" sz="2800" dirty="0"/>
              <a:t>Felelős:</a:t>
            </a:r>
          </a:p>
          <a:p>
            <a:pPr algn="just">
              <a:defRPr/>
            </a:pPr>
            <a:r>
              <a:rPr lang="hu-HU" sz="2800" b="1" u="sng" dirty="0">
                <a:effectLst>
                  <a:outerShdw blurRad="38100" dist="38100" dir="2700000" algn="tl">
                    <a:srgbClr val="000000">
                      <a:alpha val="43137"/>
                    </a:srgbClr>
                  </a:outerShdw>
                </a:effectLst>
              </a:rPr>
              <a:t>akinek neve vagy cégneve alatt az élelmiszert forgalomba hozzák</a:t>
            </a:r>
            <a:r>
              <a:rPr lang="hu-HU" sz="2800" u="sng" dirty="0"/>
              <a:t>, </a:t>
            </a:r>
          </a:p>
          <a:p>
            <a:pPr algn="just">
              <a:defRPr/>
            </a:pPr>
            <a:r>
              <a:rPr lang="hu-HU" sz="2800" dirty="0"/>
              <a:t>vagy ha ez a vállalkozó nem letelepedett az EU területén, akkor az élelmiszert az uniós piacra behozó importőr. </a:t>
            </a:r>
          </a:p>
          <a:p>
            <a:pPr marL="342900" indent="-342900">
              <a:defRPr/>
            </a:pPr>
            <a:endParaRPr lang="hu-HU" sz="2000" dirty="0"/>
          </a:p>
          <a:p>
            <a:pPr marL="342900" indent="-342900">
              <a:buFontTx/>
              <a:buAutoNum type="arabicPeriod"/>
              <a:defRPr/>
            </a:pPr>
            <a:endParaRPr lang="hu-HU" dirty="0"/>
          </a:p>
          <a:p>
            <a:pPr>
              <a:defRPr/>
            </a:pPr>
            <a:endParaRPr lang="hu-HU" dirty="0"/>
          </a:p>
          <a:p>
            <a:pPr>
              <a:defRPr/>
            </a:pPr>
            <a:endParaRPr lang="hu-HU" dirty="0"/>
          </a:p>
          <a:p>
            <a:pPr>
              <a:defRPr/>
            </a:pPr>
            <a:endParaRPr lang="hu-HU" dirty="0"/>
          </a:p>
        </p:txBody>
      </p:sp>
      <p:sp>
        <p:nvSpPr>
          <p:cNvPr id="27651" name="Szövegdoboz 6"/>
          <p:cNvSpPr txBox="1">
            <a:spLocks noChangeArrowheads="1"/>
          </p:cNvSpPr>
          <p:nvPr/>
        </p:nvSpPr>
        <p:spPr bwMode="auto">
          <a:xfrm>
            <a:off x="169863" y="614363"/>
            <a:ext cx="2254250" cy="4879975"/>
          </a:xfrm>
          <a:prstGeom prst="rect">
            <a:avLst/>
          </a:prstGeom>
          <a:noFill/>
          <a:ln w="9525">
            <a:noFill/>
            <a:miter lim="800000"/>
            <a:headEnd/>
            <a:tailEnd/>
          </a:ln>
        </p:spPr>
        <p:txBody>
          <a:bodyPr>
            <a:spAutoFit/>
          </a:bodyPr>
          <a:lstStyle/>
          <a:p>
            <a:pPr algn="ctr"/>
            <a:endParaRPr lang="hu-HU" sz="2800" b="1" baseline="30000">
              <a:latin typeface="Cronos Pro"/>
            </a:endParaRPr>
          </a:p>
          <a:p>
            <a:r>
              <a:rPr lang="hu-HU" sz="2400" b="1"/>
              <a:t>Az Európai Parlament és a Tanács 1169/2011/EU rendelete a fogyasztók élelmisze-rekkel kapcsolatos tájékoztatá-sáról     </a:t>
            </a:r>
            <a:r>
              <a:rPr lang="hu-HU" sz="1400" b="1"/>
              <a:t>                                                </a:t>
            </a:r>
          </a:p>
          <a:p>
            <a:pPr algn="ctr"/>
            <a:endParaRPr lang="hu-HU" sz="2800" b="1">
              <a:latin typeface="Cronos Pro"/>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Kép 1"/>
          <p:cNvPicPr>
            <a:picLocks noChangeAspect="1"/>
          </p:cNvPicPr>
          <p:nvPr/>
        </p:nvPicPr>
        <p:blipFill>
          <a:blip r:embed="rId2" cstate="print"/>
          <a:srcRect/>
          <a:stretch>
            <a:fillRect/>
          </a:stretch>
        </p:blipFill>
        <p:spPr bwMode="auto">
          <a:xfrm>
            <a:off x="0" y="22225"/>
            <a:ext cx="12233275" cy="6835775"/>
          </a:xfrm>
          <a:prstGeom prst="rect">
            <a:avLst/>
          </a:prstGeom>
          <a:noFill/>
          <a:ln w="9525">
            <a:noFill/>
            <a:miter lim="800000"/>
            <a:headEnd/>
            <a:tailEnd/>
          </a:ln>
        </p:spPr>
      </p:pic>
      <p:sp>
        <p:nvSpPr>
          <p:cNvPr id="4" name="Szövegdoboz 3"/>
          <p:cNvSpPr txBox="1"/>
          <p:nvPr/>
        </p:nvSpPr>
        <p:spPr>
          <a:xfrm>
            <a:off x="2590800" y="465138"/>
            <a:ext cx="8977313" cy="5859462"/>
          </a:xfrm>
          <a:prstGeom prst="rect">
            <a:avLst/>
          </a:prstGeom>
          <a:noFill/>
        </p:spPr>
        <p:txBody>
          <a:bodyPr spcCol="180000"/>
          <a:lstStyle/>
          <a:p>
            <a:pPr algn="ctr">
              <a:defRPr/>
            </a:pPr>
            <a:r>
              <a:rPr lang="hu-HU" sz="2400" b="1" dirty="0"/>
              <a:t>A kötelező adatok csomagolt élelmiszer esetében </a:t>
            </a:r>
          </a:p>
          <a:p>
            <a:pPr algn="just">
              <a:defRPr/>
            </a:pPr>
            <a:r>
              <a:rPr lang="hu-HU" sz="2400" dirty="0"/>
              <a:t>- élelmiszer </a:t>
            </a:r>
            <a:r>
              <a:rPr lang="hu-HU" sz="2400" b="1" dirty="0"/>
              <a:t>neve; </a:t>
            </a:r>
          </a:p>
          <a:p>
            <a:pPr algn="just">
              <a:defRPr/>
            </a:pPr>
            <a:r>
              <a:rPr lang="hu-HU" sz="2400" dirty="0"/>
              <a:t>-</a:t>
            </a:r>
            <a:r>
              <a:rPr lang="hu-HU" sz="2400" b="1" dirty="0"/>
              <a:t> összetevők </a:t>
            </a:r>
            <a:r>
              <a:rPr lang="hu-HU" sz="2400" dirty="0"/>
              <a:t>felsorolása; </a:t>
            </a:r>
          </a:p>
          <a:p>
            <a:pPr algn="just">
              <a:defRPr/>
            </a:pPr>
            <a:r>
              <a:rPr lang="hu-HU" sz="2400" dirty="0"/>
              <a:t>- </a:t>
            </a:r>
            <a:r>
              <a:rPr lang="hu-HU" sz="2400" b="1" dirty="0">
                <a:solidFill>
                  <a:srgbClr val="FF0000"/>
                </a:solidFill>
              </a:rPr>
              <a:t>allergiát vagy intoleranciát okozó anyagok</a:t>
            </a:r>
          </a:p>
          <a:p>
            <a:pPr algn="just">
              <a:defRPr/>
            </a:pPr>
            <a:r>
              <a:rPr lang="hu-HU" sz="2400" dirty="0"/>
              <a:t>- bizonyos összetevők vagy összetevőcsoportok mennyisége; </a:t>
            </a:r>
          </a:p>
          <a:p>
            <a:pPr algn="just">
              <a:defRPr/>
            </a:pPr>
            <a:r>
              <a:rPr lang="hu-HU" sz="2400" dirty="0"/>
              <a:t>- élelmiszer nettó </a:t>
            </a:r>
            <a:r>
              <a:rPr lang="hu-HU" sz="2400" b="1" dirty="0"/>
              <a:t>mennyisége; </a:t>
            </a:r>
          </a:p>
          <a:p>
            <a:pPr algn="just">
              <a:defRPr/>
            </a:pPr>
            <a:r>
              <a:rPr lang="hu-HU" sz="2400" dirty="0"/>
              <a:t>- </a:t>
            </a:r>
            <a:r>
              <a:rPr lang="hu-HU" sz="2400" b="1" dirty="0"/>
              <a:t>lejárati idő</a:t>
            </a:r>
            <a:r>
              <a:rPr lang="hu-HU" sz="2400" dirty="0"/>
              <a:t>; </a:t>
            </a:r>
          </a:p>
          <a:p>
            <a:pPr algn="just">
              <a:defRPr/>
            </a:pPr>
            <a:r>
              <a:rPr lang="hu-HU" sz="2400" dirty="0"/>
              <a:t>-</a:t>
            </a:r>
            <a:r>
              <a:rPr lang="hu-HU" sz="2400" b="1" dirty="0"/>
              <a:t> tárolási </a:t>
            </a:r>
            <a:r>
              <a:rPr lang="hu-HU" sz="2400" dirty="0"/>
              <a:t>és/vagy </a:t>
            </a:r>
            <a:r>
              <a:rPr lang="hu-HU" sz="2400" b="1" dirty="0"/>
              <a:t>felhasználás</a:t>
            </a:r>
            <a:r>
              <a:rPr lang="hu-HU" sz="2400" dirty="0"/>
              <a:t>i feltételek; </a:t>
            </a:r>
          </a:p>
          <a:p>
            <a:pPr algn="just">
              <a:defRPr/>
            </a:pPr>
            <a:r>
              <a:rPr lang="hu-HU" sz="2400" dirty="0"/>
              <a:t>- gyártó/forgalmazó neve / </a:t>
            </a:r>
            <a:r>
              <a:rPr lang="hu-HU" sz="2400" b="1" dirty="0"/>
              <a:t>cégneve</a:t>
            </a:r>
            <a:r>
              <a:rPr lang="hu-HU" sz="2400" dirty="0"/>
              <a:t> és címe; </a:t>
            </a:r>
          </a:p>
          <a:p>
            <a:pPr algn="just">
              <a:defRPr/>
            </a:pPr>
            <a:r>
              <a:rPr lang="hu-HU" sz="2400" dirty="0"/>
              <a:t>- származási ország vagy az eredet, ha azt a 26. cikk előírja; </a:t>
            </a:r>
          </a:p>
          <a:p>
            <a:pPr marL="400050" indent="-400050" algn="just">
              <a:defRPr/>
            </a:pPr>
            <a:r>
              <a:rPr lang="hu-HU" sz="2400" dirty="0"/>
              <a:t>- felhasználási útmutató, ha hiányában nehéz megfelelően felhasználni</a:t>
            </a:r>
          </a:p>
          <a:p>
            <a:pPr marL="400050" indent="-400050" algn="just">
              <a:defRPr/>
            </a:pPr>
            <a:r>
              <a:rPr lang="hu-HU" sz="2400" dirty="0"/>
              <a:t>-</a:t>
            </a:r>
            <a:r>
              <a:rPr lang="hu-HU" sz="2400" b="1" dirty="0"/>
              <a:t>1,2 </a:t>
            </a:r>
            <a:r>
              <a:rPr lang="hu-HU" sz="2400" b="1" dirty="0" err="1"/>
              <a:t>tf%-nál</a:t>
            </a:r>
            <a:r>
              <a:rPr lang="hu-HU" sz="2400" b="1" dirty="0"/>
              <a:t> </a:t>
            </a:r>
            <a:r>
              <a:rPr lang="hu-HU" sz="2400" dirty="0"/>
              <a:t>nagyobb alkoholtartalmú italok tényleges alkoholtartalma</a:t>
            </a:r>
          </a:p>
          <a:p>
            <a:pPr marL="400050" indent="-400050" algn="just">
              <a:defRPr/>
            </a:pPr>
            <a:r>
              <a:rPr lang="hu-HU" sz="2400" dirty="0"/>
              <a:t> </a:t>
            </a:r>
            <a:r>
              <a:rPr lang="hu-HU" sz="2400" b="1" u="sng" dirty="0" err="1"/>
              <a:t>-tápérték</a:t>
            </a:r>
            <a:r>
              <a:rPr lang="hu-HU" sz="2400" b="1" u="sng" dirty="0"/>
              <a:t> jelölés</a:t>
            </a:r>
            <a:endParaRPr lang="hu-HU" sz="2000" b="1" u="sng" dirty="0"/>
          </a:p>
          <a:p>
            <a:pPr>
              <a:defRPr/>
            </a:pPr>
            <a:endParaRPr lang="hu-HU" dirty="0"/>
          </a:p>
          <a:p>
            <a:pPr>
              <a:defRPr/>
            </a:pPr>
            <a:endParaRPr lang="hu-HU" dirty="0"/>
          </a:p>
          <a:p>
            <a:pPr>
              <a:defRPr/>
            </a:pPr>
            <a:endParaRPr lang="hu-HU" dirty="0"/>
          </a:p>
          <a:p>
            <a:pPr>
              <a:defRPr/>
            </a:pPr>
            <a:endParaRPr lang="hu-HU" dirty="0"/>
          </a:p>
        </p:txBody>
      </p:sp>
      <p:cxnSp>
        <p:nvCxnSpPr>
          <p:cNvPr id="21" name="Egyenes összekötő 20"/>
          <p:cNvCxnSpPr/>
          <p:nvPr/>
        </p:nvCxnSpPr>
        <p:spPr>
          <a:xfrm>
            <a:off x="10460038" y="2374900"/>
            <a:ext cx="15398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8677" name="Szövegdoboz 6"/>
          <p:cNvSpPr txBox="1">
            <a:spLocks noChangeArrowheads="1"/>
          </p:cNvSpPr>
          <p:nvPr/>
        </p:nvSpPr>
        <p:spPr bwMode="auto">
          <a:xfrm>
            <a:off x="231775" y="642938"/>
            <a:ext cx="2322513" cy="4873625"/>
          </a:xfrm>
          <a:prstGeom prst="rect">
            <a:avLst/>
          </a:prstGeom>
          <a:noFill/>
          <a:ln w="9525">
            <a:noFill/>
            <a:miter lim="800000"/>
            <a:headEnd/>
            <a:tailEnd/>
          </a:ln>
        </p:spPr>
        <p:txBody>
          <a:bodyPr>
            <a:spAutoFit/>
          </a:bodyPr>
          <a:lstStyle/>
          <a:p>
            <a:pPr algn="ctr"/>
            <a:endParaRPr lang="hu-HU" sz="2800" b="1" baseline="30000">
              <a:latin typeface="Cronos Pro"/>
            </a:endParaRPr>
          </a:p>
          <a:p>
            <a:r>
              <a:rPr lang="hu-HU" sz="2400" b="1"/>
              <a:t>Az Európai Parlament és a Tanács 1169/2011/EU rendelete a fogyasztók élelmiszerek-kel kapcsolatos tájékoztatá-sáról     </a:t>
            </a:r>
            <a:r>
              <a:rPr lang="hu-HU" sz="1400" b="1"/>
              <a:t>                                                </a:t>
            </a:r>
          </a:p>
          <a:p>
            <a:pPr algn="ctr"/>
            <a:endParaRPr lang="hu-HU" sz="2800" b="1">
              <a:latin typeface="Cronos Pro"/>
            </a:endParaRPr>
          </a:p>
        </p:txBody>
      </p:sp>
      <p:sp>
        <p:nvSpPr>
          <p:cNvPr id="28678" name="Szövegdoboz 9"/>
          <p:cNvSpPr txBox="1">
            <a:spLocks noChangeArrowheads="1"/>
          </p:cNvSpPr>
          <p:nvPr/>
        </p:nvSpPr>
        <p:spPr bwMode="auto">
          <a:xfrm>
            <a:off x="6792913" y="5630863"/>
            <a:ext cx="4964112" cy="369887"/>
          </a:xfrm>
          <a:prstGeom prst="rect">
            <a:avLst/>
          </a:prstGeom>
          <a:noFill/>
          <a:ln w="9525">
            <a:noFill/>
            <a:miter lim="800000"/>
            <a:headEnd/>
            <a:tailEnd/>
          </a:ln>
        </p:spPr>
        <p:txBody>
          <a:bodyPr>
            <a:spAutoFit/>
          </a:bodyPr>
          <a:lstStyle/>
          <a:p>
            <a:r>
              <a:rPr lang="hu-HU"/>
              <a:t>VENDÉGLÁTÓ TERMÉKNÉL NEM KELL!!!</a:t>
            </a:r>
          </a:p>
        </p:txBody>
      </p:sp>
      <p:sp>
        <p:nvSpPr>
          <p:cNvPr id="15" name="Jobbra nyíl 14"/>
          <p:cNvSpPr/>
          <p:nvPr/>
        </p:nvSpPr>
        <p:spPr>
          <a:xfrm>
            <a:off x="5226050" y="5645150"/>
            <a:ext cx="1465263" cy="4206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pic>
        <p:nvPicPr>
          <p:cNvPr id="28680" name="Picture 2" descr="Képtalálat a következőre: „dobozos tej fotó”"/>
          <p:cNvPicPr>
            <a:picLocks noChangeAspect="1" noChangeArrowheads="1"/>
          </p:cNvPicPr>
          <p:nvPr/>
        </p:nvPicPr>
        <p:blipFill>
          <a:blip r:embed="rId3" cstate="print"/>
          <a:srcRect/>
          <a:stretch>
            <a:fillRect/>
          </a:stretch>
        </p:blipFill>
        <p:spPr bwMode="auto">
          <a:xfrm>
            <a:off x="10069513" y="2324100"/>
            <a:ext cx="1690687" cy="1260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artalom helye 2"/>
          <p:cNvSpPr>
            <a:spLocks noGrp="1"/>
          </p:cNvSpPr>
          <p:nvPr>
            <p:ph idx="1"/>
          </p:nvPr>
        </p:nvSpPr>
        <p:spPr>
          <a:xfrm>
            <a:off x="2332038" y="1341438"/>
            <a:ext cx="9859962" cy="4525962"/>
          </a:xfrm>
        </p:spPr>
        <p:txBody>
          <a:bodyPr/>
          <a:lstStyle/>
          <a:p>
            <a:pPr eaLnBrk="1" hangingPunct="1">
              <a:buFont typeface="Arial" pitchFamily="34" charset="0"/>
              <a:buNone/>
            </a:pPr>
            <a:r>
              <a:rPr lang="hu-HU" b="1" smtClean="0"/>
              <a:t>1169/2011/EU</a:t>
            </a:r>
            <a:r>
              <a:rPr lang="hu-HU" smtClean="0"/>
              <a:t> rendelet 44. cikk</a:t>
            </a:r>
          </a:p>
          <a:p>
            <a:pPr eaLnBrk="1" hangingPunct="1">
              <a:buFont typeface="Arial" pitchFamily="34" charset="0"/>
              <a:buNone/>
            </a:pPr>
            <a:r>
              <a:rPr lang="hu-HU" smtClean="0"/>
              <a:t>Nem előrecsomagolt élelmiszerekre vonatkozó tájékoztatás:</a:t>
            </a:r>
          </a:p>
          <a:p>
            <a:pPr eaLnBrk="1" hangingPunct="1">
              <a:buFont typeface="Arial" pitchFamily="34" charset="0"/>
              <a:buNone/>
            </a:pPr>
            <a:endParaRPr lang="hu-HU" smtClean="0"/>
          </a:p>
          <a:p>
            <a:pPr eaLnBrk="1" hangingPunct="1"/>
            <a:r>
              <a:rPr lang="hu-HU" sz="3200" b="1" smtClean="0">
                <a:solidFill>
                  <a:srgbClr val="FF0000"/>
                </a:solidFill>
              </a:rPr>
              <a:t>Vendéglátó terméknél (nem előre cs.)  is </a:t>
            </a:r>
            <a:r>
              <a:rPr lang="hu-HU" sz="3200" b="1" u="sng" smtClean="0">
                <a:solidFill>
                  <a:srgbClr val="FF0000"/>
                </a:solidFill>
              </a:rPr>
              <a:t>kötelezően </a:t>
            </a:r>
            <a:r>
              <a:rPr lang="hu-HU" sz="3200" b="1" smtClean="0">
                <a:solidFill>
                  <a:srgbClr val="FF0000"/>
                </a:solidFill>
              </a:rPr>
              <a:t>közlendők </a:t>
            </a:r>
            <a:r>
              <a:rPr lang="hu-HU" b="1" smtClean="0">
                <a:solidFill>
                  <a:srgbClr val="FF0000"/>
                </a:solidFill>
              </a:rPr>
              <a:t>az allergiát, intoleranciát okozó anyagok.</a:t>
            </a:r>
          </a:p>
          <a:p>
            <a:pPr eaLnBrk="1" hangingPunct="1"/>
            <a:r>
              <a:rPr lang="hu-HU" smtClean="0"/>
              <a:t>Nemzeti hatáskörbe teszi a részletes szabályozását – egyéb adatok megadását és az adtok megadásának kivitelezését.</a:t>
            </a:r>
          </a:p>
          <a:p>
            <a:pPr eaLnBrk="1" hangingPunct="1">
              <a:buFont typeface="Arial" pitchFamily="34" charset="0"/>
              <a:buNone/>
            </a:pPr>
            <a:r>
              <a:rPr lang="hu-HU" b="1" smtClean="0"/>
              <a:t>				     36/2014.(XII.17.) FM</a:t>
            </a:r>
            <a:r>
              <a:rPr lang="hu-HU" smtClean="0"/>
              <a:t> rendelet</a:t>
            </a:r>
          </a:p>
        </p:txBody>
      </p:sp>
      <p:sp>
        <p:nvSpPr>
          <p:cNvPr id="5" name="Lefelé nyíl 4"/>
          <p:cNvSpPr/>
          <p:nvPr/>
        </p:nvSpPr>
        <p:spPr>
          <a:xfrm>
            <a:off x="6653213" y="5441950"/>
            <a:ext cx="768350" cy="93503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Kép 1"/>
          <p:cNvPicPr>
            <a:picLocks noChangeAspect="1"/>
          </p:cNvPicPr>
          <p:nvPr/>
        </p:nvPicPr>
        <p:blipFill>
          <a:blip r:embed="rId2" cstate="print"/>
          <a:srcRect/>
          <a:stretch>
            <a:fillRect/>
          </a:stretch>
        </p:blipFill>
        <p:spPr bwMode="auto">
          <a:xfrm>
            <a:off x="-41275" y="22225"/>
            <a:ext cx="12233275" cy="6835775"/>
          </a:xfrm>
          <a:prstGeom prst="rect">
            <a:avLst/>
          </a:prstGeom>
          <a:noFill/>
          <a:ln w="9525">
            <a:noFill/>
            <a:miter lim="800000"/>
            <a:headEnd/>
            <a:tailEnd/>
          </a:ln>
        </p:spPr>
      </p:pic>
      <p:sp>
        <p:nvSpPr>
          <p:cNvPr id="30723" name="Szövegdoboz 2"/>
          <p:cNvSpPr txBox="1">
            <a:spLocks noChangeArrowheads="1"/>
          </p:cNvSpPr>
          <p:nvPr/>
        </p:nvSpPr>
        <p:spPr bwMode="auto">
          <a:xfrm>
            <a:off x="217488" y="620713"/>
            <a:ext cx="2105025" cy="4052887"/>
          </a:xfrm>
          <a:prstGeom prst="rect">
            <a:avLst/>
          </a:prstGeom>
          <a:noFill/>
          <a:ln w="9525">
            <a:noFill/>
            <a:miter lim="800000"/>
            <a:headEnd/>
            <a:tailEnd/>
          </a:ln>
        </p:spPr>
        <p:txBody>
          <a:bodyPr>
            <a:spAutoFit/>
          </a:bodyPr>
          <a:lstStyle/>
          <a:p>
            <a:pPr algn="ctr"/>
            <a:endParaRPr lang="hu-HU" sz="2800" b="1" baseline="30000">
              <a:latin typeface="Cronos Pro"/>
            </a:endParaRPr>
          </a:p>
          <a:p>
            <a:r>
              <a:rPr lang="hu-HU" sz="2400" b="1"/>
              <a:t>36/2014. (XII. 17.) FM rendelet az élelmiszerek-kel kapcsolatos tájékoztatás-ról</a:t>
            </a:r>
          </a:p>
          <a:p>
            <a:pPr algn="ctr"/>
            <a:endParaRPr lang="hu-HU" sz="2800" b="1" baseline="30000">
              <a:latin typeface="Cronos Pro"/>
            </a:endParaRPr>
          </a:p>
          <a:p>
            <a:pPr algn="ctr"/>
            <a:endParaRPr lang="hu-HU" sz="2800" b="1">
              <a:latin typeface="Cronos Pro"/>
            </a:endParaRPr>
          </a:p>
        </p:txBody>
      </p:sp>
      <p:sp>
        <p:nvSpPr>
          <p:cNvPr id="30724" name="Szövegdoboz 3"/>
          <p:cNvSpPr txBox="1">
            <a:spLocks noChangeArrowheads="1"/>
          </p:cNvSpPr>
          <p:nvPr/>
        </p:nvSpPr>
        <p:spPr bwMode="auto">
          <a:xfrm>
            <a:off x="2503488" y="533400"/>
            <a:ext cx="9688512" cy="4233863"/>
          </a:xfrm>
          <a:prstGeom prst="rect">
            <a:avLst/>
          </a:prstGeom>
          <a:noFill/>
          <a:ln w="9525">
            <a:noFill/>
            <a:miter lim="800000"/>
            <a:headEnd/>
            <a:tailEnd/>
          </a:ln>
        </p:spPr>
        <p:txBody>
          <a:bodyPr/>
          <a:lstStyle/>
          <a:p>
            <a:pPr algn="just"/>
            <a:r>
              <a:rPr lang="hu-HU" sz="2800" b="1" u="sng"/>
              <a:t>Nem előrecsomagolt élelmiszer</a:t>
            </a:r>
            <a:r>
              <a:rPr lang="hu-HU" sz="2800"/>
              <a:t>: </a:t>
            </a:r>
          </a:p>
          <a:p>
            <a:pPr algn="just"/>
            <a:endParaRPr lang="hu-HU" sz="2800"/>
          </a:p>
          <a:p>
            <a:pPr algn="just"/>
            <a:r>
              <a:rPr lang="hu-HU" sz="2800"/>
              <a:t>a.) csomagolás nélkül kínálják a végső fogyasztónak, </a:t>
            </a:r>
          </a:p>
          <a:p>
            <a:pPr algn="just"/>
            <a:r>
              <a:rPr lang="hu-HU" sz="2800"/>
              <a:t>a vendéglátás, illetve a közétkeztetés részére.</a:t>
            </a:r>
          </a:p>
          <a:p>
            <a:pPr algn="just"/>
            <a:endParaRPr lang="hu-HU" sz="2800"/>
          </a:p>
          <a:p>
            <a:pPr algn="just"/>
            <a:r>
              <a:rPr lang="hu-HU" sz="2800"/>
              <a:t>b.)</a:t>
            </a:r>
            <a:r>
              <a:rPr lang="hu-HU" sz="2800" b="1" baseline="30000"/>
              <a:t> </a:t>
            </a:r>
            <a:r>
              <a:rPr lang="hu-HU" sz="2800"/>
              <a:t>az értékesítés helyén a fogyasztó kérésére, a fogyasztó fizikai jelenlétében csomagolnak, vagy</a:t>
            </a:r>
          </a:p>
          <a:p>
            <a:pPr algn="just"/>
            <a:endParaRPr lang="hu-HU" sz="2800"/>
          </a:p>
          <a:p>
            <a:pPr algn="just"/>
            <a:r>
              <a:rPr lang="hu-HU" sz="2800"/>
              <a:t>c)</a:t>
            </a:r>
            <a:r>
              <a:rPr lang="hu-HU" sz="2800" b="1" baseline="30000"/>
              <a:t> </a:t>
            </a:r>
            <a:r>
              <a:rPr lang="hu-HU" sz="2800" u="sng">
                <a:solidFill>
                  <a:srgbClr val="FF0000"/>
                </a:solidFill>
              </a:rPr>
              <a:t>közvetlen értékesítés céljára a forgalmazás helyén, de a fogyasztó távollétében becsomagolnak</a:t>
            </a:r>
            <a:r>
              <a:rPr lang="hu-HU" sz="2800"/>
              <a:t>; pl gesztenyepüré, saláta, stb.</a:t>
            </a:r>
          </a:p>
          <a:p>
            <a:pPr algn="just"/>
            <a:endParaRPr lang="hu-HU" i="1"/>
          </a:p>
          <a:p>
            <a:pPr algn="just"/>
            <a:endParaRPr lang="hu-HU" i="1"/>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Kép 1"/>
          <p:cNvPicPr>
            <a:picLocks noChangeAspect="1"/>
          </p:cNvPicPr>
          <p:nvPr/>
        </p:nvPicPr>
        <p:blipFill>
          <a:blip r:embed="rId2" cstate="print"/>
          <a:srcRect/>
          <a:stretch>
            <a:fillRect/>
          </a:stretch>
        </p:blipFill>
        <p:spPr bwMode="auto">
          <a:xfrm>
            <a:off x="-41275" y="0"/>
            <a:ext cx="12233275" cy="6835775"/>
          </a:xfrm>
          <a:prstGeom prst="rect">
            <a:avLst/>
          </a:prstGeom>
          <a:noFill/>
          <a:ln w="9525">
            <a:noFill/>
            <a:miter lim="800000"/>
            <a:headEnd/>
            <a:tailEnd/>
          </a:ln>
        </p:spPr>
      </p:pic>
      <p:sp>
        <p:nvSpPr>
          <p:cNvPr id="31747" name="Szövegdoboz 2"/>
          <p:cNvSpPr txBox="1">
            <a:spLocks noChangeArrowheads="1"/>
          </p:cNvSpPr>
          <p:nvPr/>
        </p:nvSpPr>
        <p:spPr bwMode="auto">
          <a:xfrm>
            <a:off x="0" y="620713"/>
            <a:ext cx="2268538" cy="4370387"/>
          </a:xfrm>
          <a:prstGeom prst="rect">
            <a:avLst/>
          </a:prstGeom>
          <a:noFill/>
          <a:ln w="9525">
            <a:noFill/>
            <a:miter lim="800000"/>
            <a:headEnd/>
            <a:tailEnd/>
          </a:ln>
        </p:spPr>
        <p:txBody>
          <a:bodyPr>
            <a:spAutoFit/>
          </a:bodyPr>
          <a:lstStyle/>
          <a:p>
            <a:pPr algn="ctr"/>
            <a:r>
              <a:rPr lang="hu-HU" sz="2800" b="1" i="1"/>
              <a:t>Fogalmak</a:t>
            </a:r>
          </a:p>
          <a:p>
            <a:pPr algn="ctr"/>
            <a:endParaRPr lang="hu-HU" sz="2800" b="1" i="1"/>
          </a:p>
          <a:p>
            <a:pPr algn="ctr"/>
            <a:r>
              <a:rPr lang="hu-HU" sz="2800" b="1" i="1"/>
              <a:t>2008. évi </a:t>
            </a:r>
          </a:p>
          <a:p>
            <a:pPr algn="ctr"/>
            <a:r>
              <a:rPr lang="hu-HU" sz="2800" b="1" i="1"/>
              <a:t>XLVI. Tv.</a:t>
            </a:r>
          </a:p>
          <a:p>
            <a:pPr algn="ctr"/>
            <a:r>
              <a:rPr lang="hu-HU" sz="2800" b="1" i="1"/>
              <a:t>Az élelmiszer-láncról </a:t>
            </a:r>
          </a:p>
          <a:p>
            <a:pPr algn="ctr"/>
            <a:endParaRPr lang="hu-HU" sz="2400"/>
          </a:p>
          <a:p>
            <a:endParaRPr lang="hu-HU" sz="1600" b="1"/>
          </a:p>
          <a:p>
            <a:endParaRPr lang="hu-HU" sz="1400" b="1"/>
          </a:p>
          <a:p>
            <a:pPr algn="ctr"/>
            <a:endParaRPr lang="hu-HU" sz="2800" b="1">
              <a:latin typeface="Cronos Pro"/>
            </a:endParaRPr>
          </a:p>
        </p:txBody>
      </p:sp>
      <p:sp>
        <p:nvSpPr>
          <p:cNvPr id="31748" name="Szövegdoboz 3"/>
          <p:cNvSpPr txBox="1">
            <a:spLocks noChangeArrowheads="1"/>
          </p:cNvSpPr>
          <p:nvPr/>
        </p:nvSpPr>
        <p:spPr bwMode="auto">
          <a:xfrm>
            <a:off x="2498725" y="300038"/>
            <a:ext cx="9431338" cy="4102100"/>
          </a:xfrm>
          <a:prstGeom prst="rect">
            <a:avLst/>
          </a:prstGeom>
          <a:noFill/>
          <a:ln w="9525">
            <a:noFill/>
            <a:miter lim="800000"/>
            <a:headEnd/>
            <a:tailEnd/>
          </a:ln>
        </p:spPr>
        <p:txBody>
          <a:bodyPr/>
          <a:lstStyle/>
          <a:p>
            <a:pPr algn="just"/>
            <a:endParaRPr lang="hu-HU" i="1"/>
          </a:p>
          <a:p>
            <a:pPr algn="just"/>
            <a:r>
              <a:rPr lang="hu-HU" sz="2800" i="1"/>
              <a:t>71. </a:t>
            </a:r>
            <a:r>
              <a:rPr lang="hu-HU" sz="2800" b="1" i="1"/>
              <a:t>vendéglátó-ipari termék:</a:t>
            </a:r>
            <a:r>
              <a:rPr lang="hu-HU" sz="2800" i="1"/>
              <a:t> </a:t>
            </a:r>
          </a:p>
          <a:p>
            <a:pPr algn="just"/>
            <a:r>
              <a:rPr lang="hu-HU" sz="2800"/>
              <a:t>olyan étel, ital (az ivóvíz kivételével), </a:t>
            </a:r>
          </a:p>
          <a:p>
            <a:pPr algn="just"/>
            <a:r>
              <a:rPr lang="hu-HU" sz="2800"/>
              <a:t>cukrászati, hidegkonyhai készítmény, </a:t>
            </a:r>
          </a:p>
          <a:p>
            <a:pPr algn="just"/>
            <a:r>
              <a:rPr lang="hu-HU" sz="2800"/>
              <a:t>amelyet </a:t>
            </a:r>
            <a:r>
              <a:rPr lang="hu-HU" sz="2800">
                <a:solidFill>
                  <a:srgbClr val="FF0000"/>
                </a:solidFill>
              </a:rPr>
              <a:t>az előállítás helyén, </a:t>
            </a:r>
          </a:p>
          <a:p>
            <a:pPr algn="just"/>
            <a:r>
              <a:rPr lang="hu-HU" sz="2800">
                <a:solidFill>
                  <a:srgbClr val="FF0000"/>
                </a:solidFill>
              </a:rPr>
              <a:t>ideiglenes árusítóhelyen, </a:t>
            </a:r>
          </a:p>
          <a:p>
            <a:pPr algn="just"/>
            <a:r>
              <a:rPr lang="hu-HU" sz="2800">
                <a:solidFill>
                  <a:srgbClr val="FF0000"/>
                </a:solidFill>
              </a:rPr>
              <a:t>tálalókonyhán, </a:t>
            </a:r>
          </a:p>
          <a:p>
            <a:pPr algn="just"/>
            <a:r>
              <a:rPr lang="hu-HU" sz="2800" u="sng">
                <a:solidFill>
                  <a:srgbClr val="FF0000"/>
                </a:solidFill>
              </a:rPr>
              <a:t>közvetítő vállalkozás nélkül, fogyasztói kiszerelésben házhoz szállítva értékesítenek,</a:t>
            </a:r>
          </a:p>
          <a:p>
            <a:pPr algn="just"/>
            <a:r>
              <a:rPr lang="hu-HU" sz="2800"/>
              <a:t>a </a:t>
            </a:r>
            <a:r>
              <a:rPr lang="hu-HU" sz="2800" u="sng"/>
              <a:t>végső fogyasztó </a:t>
            </a:r>
            <a:r>
              <a:rPr lang="hu-HU" sz="2800"/>
              <a:t>vagy egyéb jogszabályban megadott korlátok szerint </a:t>
            </a:r>
            <a:r>
              <a:rPr lang="hu-HU" sz="2800">
                <a:solidFill>
                  <a:srgbClr val="FF0000"/>
                </a:solidFill>
              </a:rPr>
              <a:t>kiskereskedelmi </a:t>
            </a:r>
            <a:r>
              <a:rPr lang="hu-HU" sz="2800" u="sng">
                <a:solidFill>
                  <a:srgbClr val="FF0000"/>
                </a:solidFill>
              </a:rPr>
              <a:t>létesítmény </a:t>
            </a:r>
            <a:r>
              <a:rPr lang="hu-HU" sz="2800"/>
              <a:t>számára;</a:t>
            </a:r>
            <a:endParaRPr lang="hu-HU"/>
          </a:p>
          <a:p>
            <a:pPr algn="just"/>
            <a:endParaRPr lang="hu-HU"/>
          </a:p>
          <a:p>
            <a:pPr algn="just"/>
            <a:endParaRPr lang="hu-HU" sz="2000"/>
          </a:p>
        </p:txBody>
      </p:sp>
      <p:sp>
        <p:nvSpPr>
          <p:cNvPr id="7" name="Ellipszis feliratnak 6"/>
          <p:cNvSpPr/>
          <p:nvPr/>
        </p:nvSpPr>
        <p:spPr>
          <a:xfrm rot="1804866">
            <a:off x="8424863" y="427038"/>
            <a:ext cx="3432175" cy="2741612"/>
          </a:xfrm>
          <a:prstGeom prst="wedgeEllipseCallout">
            <a:avLst>
              <a:gd name="adj1" fmla="val -79235"/>
              <a:gd name="adj2" fmla="val 111019"/>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31750" name="Szövegdoboz 7"/>
          <p:cNvSpPr txBox="1">
            <a:spLocks noChangeArrowheads="1"/>
          </p:cNvSpPr>
          <p:nvPr/>
        </p:nvSpPr>
        <p:spPr bwMode="auto">
          <a:xfrm>
            <a:off x="9039225" y="1241425"/>
            <a:ext cx="2233613" cy="1016000"/>
          </a:xfrm>
          <a:prstGeom prst="rect">
            <a:avLst/>
          </a:prstGeom>
          <a:noFill/>
          <a:ln w="9525">
            <a:noFill/>
            <a:miter lim="800000"/>
            <a:headEnd/>
            <a:tailEnd/>
          </a:ln>
        </p:spPr>
        <p:txBody>
          <a:bodyPr>
            <a:spAutoFit/>
          </a:bodyPr>
          <a:lstStyle/>
          <a:p>
            <a:r>
              <a:rPr lang="hu-HU" sz="2000" b="1"/>
              <a:t>A GHP EZEKRE A HELYZETEKRE AD ÚTMUTATÁST</a:t>
            </a:r>
          </a:p>
        </p:txBody>
      </p:sp>
      <p:pic>
        <p:nvPicPr>
          <p:cNvPr id="31751" name="Tartalom helye 3" descr="omék3.bmp"/>
          <p:cNvPicPr>
            <a:picLocks noChangeAspect="1"/>
          </p:cNvPicPr>
          <p:nvPr/>
        </p:nvPicPr>
        <p:blipFill>
          <a:blip r:embed="rId3" cstate="print"/>
          <a:srcRect/>
          <a:stretch>
            <a:fillRect/>
          </a:stretch>
        </p:blipFill>
        <p:spPr bwMode="auto">
          <a:xfrm>
            <a:off x="420688" y="4056063"/>
            <a:ext cx="1574800" cy="1871662"/>
          </a:xfrm>
          <a:prstGeom prst="rect">
            <a:avLst/>
          </a:prstGeom>
          <a:noFill/>
          <a:ln w="25400">
            <a:solidFill>
              <a:srgbClr val="009900"/>
            </a:solidFill>
            <a:bevel/>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Kép 1"/>
          <p:cNvPicPr>
            <a:picLocks noChangeAspect="1"/>
          </p:cNvPicPr>
          <p:nvPr/>
        </p:nvPicPr>
        <p:blipFill>
          <a:blip r:embed="rId2" cstate="print"/>
          <a:srcRect/>
          <a:stretch>
            <a:fillRect/>
          </a:stretch>
        </p:blipFill>
        <p:spPr bwMode="auto">
          <a:xfrm>
            <a:off x="0" y="22225"/>
            <a:ext cx="12233275" cy="6835775"/>
          </a:xfrm>
          <a:prstGeom prst="rect">
            <a:avLst/>
          </a:prstGeom>
          <a:noFill/>
          <a:ln w="9525">
            <a:noFill/>
            <a:miter lim="800000"/>
            <a:headEnd/>
            <a:tailEnd/>
          </a:ln>
        </p:spPr>
      </p:pic>
      <p:sp>
        <p:nvSpPr>
          <p:cNvPr id="32771" name="Szövegdoboz 2"/>
          <p:cNvSpPr txBox="1">
            <a:spLocks noChangeArrowheads="1"/>
          </p:cNvSpPr>
          <p:nvPr/>
        </p:nvSpPr>
        <p:spPr bwMode="auto">
          <a:xfrm>
            <a:off x="0" y="620713"/>
            <a:ext cx="2268538" cy="5108575"/>
          </a:xfrm>
          <a:prstGeom prst="rect">
            <a:avLst/>
          </a:prstGeom>
          <a:noFill/>
          <a:ln w="9525">
            <a:noFill/>
            <a:miter lim="800000"/>
            <a:headEnd/>
            <a:tailEnd/>
          </a:ln>
        </p:spPr>
        <p:txBody>
          <a:bodyPr>
            <a:spAutoFit/>
          </a:bodyPr>
          <a:lstStyle/>
          <a:p>
            <a:pPr algn="ctr"/>
            <a:r>
              <a:rPr lang="hu-HU" sz="2500" b="1" i="1"/>
              <a:t>Fogalmak</a:t>
            </a:r>
          </a:p>
          <a:p>
            <a:pPr algn="ctr"/>
            <a:endParaRPr lang="hu-HU" sz="2500" b="1" i="1"/>
          </a:p>
          <a:p>
            <a:r>
              <a:rPr lang="hu-HU" sz="2500" b="1" i="1"/>
              <a:t>TEHÁT:</a:t>
            </a:r>
          </a:p>
          <a:p>
            <a:r>
              <a:rPr lang="hu-HU" sz="2500" b="1" i="1"/>
              <a:t>HOGYAN LEHET A VENDÉGLÁ-TÓ TERMÉKET FORGALOM-BA HOZNI?</a:t>
            </a:r>
          </a:p>
          <a:p>
            <a:pPr algn="ctr"/>
            <a:endParaRPr lang="hu-HU" sz="2000"/>
          </a:p>
          <a:p>
            <a:endParaRPr lang="hu-HU" sz="1400" b="1"/>
          </a:p>
          <a:p>
            <a:endParaRPr lang="hu-HU" sz="1400" b="1"/>
          </a:p>
          <a:p>
            <a:pPr algn="ctr"/>
            <a:endParaRPr lang="hu-HU" sz="2800" b="1">
              <a:latin typeface="Cronos Pro"/>
            </a:endParaRPr>
          </a:p>
        </p:txBody>
      </p:sp>
      <p:sp>
        <p:nvSpPr>
          <p:cNvPr id="4" name="Szövegdoboz 3"/>
          <p:cNvSpPr txBox="1"/>
          <p:nvPr/>
        </p:nvSpPr>
        <p:spPr>
          <a:xfrm>
            <a:off x="2498725" y="2116138"/>
            <a:ext cx="9693275" cy="5346700"/>
          </a:xfrm>
          <a:prstGeom prst="rect">
            <a:avLst/>
          </a:prstGeom>
          <a:noFill/>
        </p:spPr>
        <p:txBody>
          <a:bodyPr spcCol="180000"/>
          <a:lstStyle/>
          <a:p>
            <a:pPr>
              <a:defRPr/>
            </a:pPr>
            <a:endParaRPr lang="hu-HU" sz="2000" dirty="0"/>
          </a:p>
          <a:p>
            <a:pPr>
              <a:defRPr/>
            </a:pPr>
            <a:r>
              <a:rPr lang="hu-HU" sz="2000" dirty="0"/>
              <a:t>20. § (1)</a:t>
            </a:r>
            <a:r>
              <a:rPr lang="hu-HU" sz="2000" b="1" baseline="30000" dirty="0"/>
              <a:t> </a:t>
            </a:r>
            <a:r>
              <a:rPr lang="hu-HU" sz="2000" dirty="0"/>
              <a:t>A vendéglátó létesítményben előállított vendéglátó-ipari termék </a:t>
            </a:r>
            <a:r>
              <a:rPr lang="hu-HU" sz="2000" b="1" u="sng" dirty="0"/>
              <a:t>a végső fogyasztó ellátása </a:t>
            </a:r>
            <a:r>
              <a:rPr lang="hu-HU" sz="2000" b="1" u="sng" dirty="0">
                <a:solidFill>
                  <a:srgbClr val="FF0000"/>
                </a:solidFill>
                <a:effectLst>
                  <a:outerShdw blurRad="38100" dist="38100" dir="2700000" algn="tl">
                    <a:srgbClr val="000000">
                      <a:alpha val="43137"/>
                    </a:srgbClr>
                  </a:outerShdw>
                </a:effectLst>
              </a:rPr>
              <a:t>mellett</a:t>
            </a:r>
            <a:r>
              <a:rPr lang="hu-HU" sz="2000" b="1" u="sng" dirty="0"/>
              <a:t> más vendéglátó létesítmény részére is forgalomba hozható.</a:t>
            </a:r>
          </a:p>
          <a:p>
            <a:pPr>
              <a:defRPr/>
            </a:pPr>
            <a:r>
              <a:rPr lang="hu-HU" sz="2000" dirty="0"/>
              <a:t>(2)</a:t>
            </a:r>
            <a:r>
              <a:rPr lang="hu-HU" sz="2000" b="1" baseline="30000" dirty="0"/>
              <a:t> </a:t>
            </a:r>
            <a:r>
              <a:rPr lang="hu-HU" sz="2000" dirty="0"/>
              <a:t>A vendéglátó létesítményben előállított vendéglátó-ipari termék </a:t>
            </a:r>
            <a:r>
              <a:rPr lang="hu-HU" sz="2000" b="1" u="sng" dirty="0"/>
              <a:t>a végső fogyasztó ellátása </a:t>
            </a:r>
            <a:r>
              <a:rPr lang="hu-HU" sz="2000" b="1" u="sng" dirty="0">
                <a:solidFill>
                  <a:srgbClr val="FF0000"/>
                </a:solidFill>
                <a:effectLst>
                  <a:outerShdw blurRad="38100" dist="38100" dir="2700000" algn="tl">
                    <a:srgbClr val="000000">
                      <a:alpha val="43137"/>
                    </a:srgbClr>
                  </a:outerShdw>
                </a:effectLst>
              </a:rPr>
              <a:t>mellett</a:t>
            </a:r>
            <a:r>
              <a:rPr lang="hu-HU" sz="2000" b="1" u="sng" dirty="0"/>
              <a:t> más, a vendéglátó létesítmény légvonalban számított 40 km-es körzetében lévő </a:t>
            </a:r>
            <a:r>
              <a:rPr lang="hu-HU" sz="2000" b="1" u="sng" dirty="0">
                <a:solidFill>
                  <a:srgbClr val="FF0000"/>
                </a:solidFill>
              </a:rPr>
              <a:t>kiskereskedelmi</a:t>
            </a:r>
            <a:r>
              <a:rPr lang="hu-HU" sz="2000" b="1" u="sng" dirty="0"/>
              <a:t> létesítmény részére is forgalomba hozható</a:t>
            </a:r>
            <a:r>
              <a:rPr lang="hu-HU" sz="2000" dirty="0"/>
              <a:t>.</a:t>
            </a:r>
          </a:p>
          <a:p>
            <a:pPr>
              <a:defRPr/>
            </a:pPr>
            <a:r>
              <a:rPr lang="hu-HU" sz="2000" dirty="0"/>
              <a:t>(3) Az (1) és (2) bekezdés szerint átvett termékeket </a:t>
            </a:r>
            <a:r>
              <a:rPr lang="hu-HU" sz="2000" b="1" dirty="0">
                <a:solidFill>
                  <a:srgbClr val="FF0000"/>
                </a:solidFill>
                <a:effectLst>
                  <a:outerShdw blurRad="38100" dist="38100" dir="2700000" algn="tl">
                    <a:srgbClr val="000000">
                      <a:alpha val="43137"/>
                    </a:srgbClr>
                  </a:outerShdw>
                </a:effectLst>
              </a:rPr>
              <a:t>a fogadó </a:t>
            </a:r>
            <a:r>
              <a:rPr lang="hu-HU" sz="2000" b="1" u="sng" dirty="0">
                <a:solidFill>
                  <a:srgbClr val="FF0000"/>
                </a:solidFill>
                <a:effectLst>
                  <a:outerShdw blurRad="38100" dist="38100" dir="2700000" algn="tl">
                    <a:srgbClr val="000000">
                      <a:alpha val="43137"/>
                    </a:srgbClr>
                  </a:outerShdw>
                </a:effectLst>
              </a:rPr>
              <a:t>létesítmény más létesítmény számára nem adhatja tovább</a:t>
            </a:r>
            <a:r>
              <a:rPr lang="hu-HU" sz="2000" b="1" dirty="0">
                <a:solidFill>
                  <a:srgbClr val="FF0000"/>
                </a:solidFill>
                <a:effectLst>
                  <a:outerShdw blurRad="38100" dist="38100" dir="2700000" algn="tl">
                    <a:srgbClr val="000000">
                      <a:alpha val="43137"/>
                    </a:srgbClr>
                  </a:outerShdw>
                </a:effectLst>
              </a:rPr>
              <a:t>, azokat kizárólag a végső fogyasztó részére hozhatja forgalomba.</a:t>
            </a:r>
          </a:p>
          <a:p>
            <a:pPr>
              <a:defRPr/>
            </a:pPr>
            <a:endParaRPr lang="hu-HU" sz="2000" b="1" dirty="0">
              <a:effectLst>
                <a:outerShdw blurRad="38100" dist="38100" dir="2700000" algn="tl">
                  <a:srgbClr val="000000">
                    <a:alpha val="43137"/>
                  </a:srgbClr>
                </a:outerShdw>
              </a:effectLst>
            </a:endParaRPr>
          </a:p>
          <a:p>
            <a:pPr algn="r">
              <a:defRPr/>
            </a:pPr>
            <a:r>
              <a:rPr lang="hu-HU" b="1" dirty="0"/>
              <a:t>62/2011. (VI.30.) VM rendelet a vendéglátó-ipari termékek előállításának és forgalomba hozatalának élelmiszerbiztonsági feltételeiről</a:t>
            </a:r>
          </a:p>
          <a:p>
            <a:pPr algn="just">
              <a:defRPr/>
            </a:pPr>
            <a:endParaRPr lang="hu-HU" sz="2000" dirty="0"/>
          </a:p>
        </p:txBody>
      </p:sp>
      <p:sp>
        <p:nvSpPr>
          <p:cNvPr id="8" name="Szövegdoboz 7"/>
          <p:cNvSpPr txBox="1"/>
          <p:nvPr/>
        </p:nvSpPr>
        <p:spPr>
          <a:xfrm>
            <a:off x="2484438" y="320675"/>
            <a:ext cx="2952750" cy="646113"/>
          </a:xfrm>
          <a:prstGeom prst="rect">
            <a:avLst/>
          </a:prstGeom>
          <a:solidFill>
            <a:schemeClr val="accent1">
              <a:lumMod val="60000"/>
              <a:lumOff val="40000"/>
            </a:schemeClr>
          </a:solidFill>
          <a:ln w="38100">
            <a:solidFill>
              <a:srgbClr val="0070C0"/>
            </a:solidFill>
          </a:ln>
        </p:spPr>
        <p:txBody>
          <a:bodyPr>
            <a:spAutoFit/>
          </a:bodyPr>
          <a:lstStyle/>
          <a:p>
            <a:pPr>
              <a:defRPr/>
            </a:pPr>
            <a:r>
              <a:rPr lang="hu-HU" b="1" dirty="0"/>
              <a:t>VÉGSŐ FOGYASZTÓ MELLETT</a:t>
            </a:r>
          </a:p>
          <a:p>
            <a:pPr>
              <a:defRPr/>
            </a:pPr>
            <a:r>
              <a:rPr lang="hu-HU" b="1" dirty="0"/>
              <a:t>+ MÁS VENDÉGLÁTÓ</a:t>
            </a:r>
          </a:p>
        </p:txBody>
      </p:sp>
      <p:sp>
        <p:nvSpPr>
          <p:cNvPr id="12" name="Szövegdoboz 11"/>
          <p:cNvSpPr txBox="1"/>
          <p:nvPr/>
        </p:nvSpPr>
        <p:spPr>
          <a:xfrm>
            <a:off x="3327400" y="1319213"/>
            <a:ext cx="3268663" cy="646112"/>
          </a:xfrm>
          <a:prstGeom prst="rect">
            <a:avLst/>
          </a:prstGeom>
          <a:solidFill>
            <a:schemeClr val="accent4">
              <a:lumMod val="60000"/>
              <a:lumOff val="40000"/>
            </a:schemeClr>
          </a:solidFill>
          <a:ln w="38100">
            <a:solidFill>
              <a:schemeClr val="tx1"/>
            </a:solidFill>
          </a:ln>
        </p:spPr>
        <p:txBody>
          <a:bodyPr>
            <a:spAutoFit/>
          </a:bodyPr>
          <a:lstStyle/>
          <a:p>
            <a:pPr>
              <a:defRPr/>
            </a:pPr>
            <a:r>
              <a:rPr lang="hu-HU" b="1" dirty="0"/>
              <a:t>VÉGSŐ FOGYASZTÓ MELLETT</a:t>
            </a:r>
          </a:p>
          <a:p>
            <a:pPr>
              <a:defRPr/>
            </a:pPr>
            <a:r>
              <a:rPr lang="hu-HU" b="1" dirty="0"/>
              <a:t>+ 40 km-en belül KISKERESKEDŐ</a:t>
            </a:r>
          </a:p>
        </p:txBody>
      </p:sp>
      <p:sp>
        <p:nvSpPr>
          <p:cNvPr id="13" name="Ellipszis feliratnak 12"/>
          <p:cNvSpPr/>
          <p:nvPr/>
        </p:nvSpPr>
        <p:spPr>
          <a:xfrm>
            <a:off x="7981950" y="247650"/>
            <a:ext cx="3473450" cy="1920875"/>
          </a:xfrm>
          <a:prstGeom prst="wedgeEllipseCallout">
            <a:avLst>
              <a:gd name="adj1" fmla="val -107398"/>
              <a:gd name="adj2" fmla="val 159938"/>
            </a:avLst>
          </a:prstGeom>
          <a:solidFill>
            <a:schemeClr val="accent2">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14" name="Ellipszis feliratnak 13"/>
          <p:cNvSpPr/>
          <p:nvPr/>
        </p:nvSpPr>
        <p:spPr>
          <a:xfrm>
            <a:off x="7981950" y="234950"/>
            <a:ext cx="3625850" cy="2085975"/>
          </a:xfrm>
          <a:prstGeom prst="wedgeEllipseCallout">
            <a:avLst>
              <a:gd name="adj1" fmla="val 43151"/>
              <a:gd name="adj2" fmla="val 125589"/>
            </a:avLst>
          </a:prstGeom>
          <a:solidFill>
            <a:schemeClr val="accent2">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15" name="Szövegdoboz 14"/>
          <p:cNvSpPr txBox="1"/>
          <p:nvPr/>
        </p:nvSpPr>
        <p:spPr>
          <a:xfrm>
            <a:off x="8699500" y="652463"/>
            <a:ext cx="2351088" cy="1631950"/>
          </a:xfrm>
          <a:prstGeom prst="rect">
            <a:avLst/>
          </a:prstGeom>
          <a:noFill/>
        </p:spPr>
        <p:txBody>
          <a:bodyPr>
            <a:spAutoFit/>
          </a:bodyPr>
          <a:lstStyle/>
          <a:p>
            <a:pPr algn="ctr">
              <a:defRPr/>
            </a:pPr>
            <a:r>
              <a:rPr lang="hu-HU" sz="2000" b="1" dirty="0">
                <a:effectLst>
                  <a:outerShdw blurRad="38100" dist="38100" dir="2700000" algn="tl">
                    <a:srgbClr val="000000">
                      <a:alpha val="43137"/>
                    </a:srgbClr>
                  </a:outerShdw>
                </a:effectLst>
              </a:rPr>
              <a:t>LÉTESÍTMÉNY ADJA ÁT LÉTESÍTMÉNY-NEK </a:t>
            </a:r>
          </a:p>
          <a:p>
            <a:pPr algn="ctr">
              <a:defRPr/>
            </a:pPr>
            <a:r>
              <a:rPr lang="hu-HU" sz="2000" b="1" dirty="0">
                <a:effectLst>
                  <a:outerShdw blurRad="38100" dist="38100" dir="2700000" algn="tl">
                    <a:srgbClr val="000000">
                      <a:alpha val="43137"/>
                    </a:srgbClr>
                  </a:outerShdw>
                </a:effectLst>
              </a:rPr>
              <a:t>1X</a:t>
            </a:r>
          </a:p>
        </p:txBody>
      </p:sp>
      <p:sp>
        <p:nvSpPr>
          <p:cNvPr id="16" name="Jobb oldali kapcsos zárójel 15"/>
          <p:cNvSpPr/>
          <p:nvPr/>
        </p:nvSpPr>
        <p:spPr>
          <a:xfrm>
            <a:off x="6191250" y="312738"/>
            <a:ext cx="1516063" cy="2090737"/>
          </a:xfrm>
          <a:prstGeom prst="rightBrace">
            <a:avLst>
              <a:gd name="adj1" fmla="val 8333"/>
              <a:gd name="adj2" fmla="val 50000"/>
            </a:avLst>
          </a:prstGeom>
          <a:noFill/>
          <a:ln w="476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hu-HU"/>
          </a:p>
        </p:txBody>
      </p:sp>
      <p:cxnSp>
        <p:nvCxnSpPr>
          <p:cNvPr id="23" name="Egyenes összekötő nyíllal 22"/>
          <p:cNvCxnSpPr/>
          <p:nvPr/>
        </p:nvCxnSpPr>
        <p:spPr>
          <a:xfrm rot="16200000" flipV="1">
            <a:off x="4088606" y="2886869"/>
            <a:ext cx="1724025" cy="26988"/>
          </a:xfrm>
          <a:prstGeom prst="straightConnector1">
            <a:avLst/>
          </a:prstGeom>
          <a:ln w="666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Egyenes összekötő nyíllal 23"/>
          <p:cNvCxnSpPr/>
          <p:nvPr/>
        </p:nvCxnSpPr>
        <p:spPr>
          <a:xfrm rot="16200000" flipV="1">
            <a:off x="2354263" y="1595437"/>
            <a:ext cx="1714500" cy="841375"/>
          </a:xfrm>
          <a:prstGeom prst="straightConnector1">
            <a:avLst/>
          </a:prstGeom>
          <a:ln w="666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2781" name="Tartalom helye 3" descr="omék3.bmp"/>
          <p:cNvPicPr>
            <a:picLocks noChangeAspect="1"/>
          </p:cNvPicPr>
          <p:nvPr/>
        </p:nvPicPr>
        <p:blipFill>
          <a:blip r:embed="rId3" cstate="print"/>
          <a:srcRect/>
          <a:stretch>
            <a:fillRect/>
          </a:stretch>
        </p:blipFill>
        <p:spPr bwMode="auto">
          <a:xfrm>
            <a:off x="276225" y="4564063"/>
            <a:ext cx="1574800" cy="1871662"/>
          </a:xfrm>
          <a:prstGeom prst="rect">
            <a:avLst/>
          </a:prstGeom>
          <a:noFill/>
          <a:ln w="25400">
            <a:solidFill>
              <a:srgbClr val="009900"/>
            </a:solidFill>
            <a:bevel/>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Kép 1"/>
          <p:cNvPicPr>
            <a:picLocks noChangeAspect="1"/>
          </p:cNvPicPr>
          <p:nvPr/>
        </p:nvPicPr>
        <p:blipFill>
          <a:blip r:embed="rId2" cstate="print"/>
          <a:srcRect/>
          <a:stretch>
            <a:fillRect/>
          </a:stretch>
        </p:blipFill>
        <p:spPr bwMode="auto">
          <a:xfrm>
            <a:off x="-41275" y="0"/>
            <a:ext cx="12233275" cy="6835775"/>
          </a:xfrm>
          <a:prstGeom prst="rect">
            <a:avLst/>
          </a:prstGeom>
          <a:noFill/>
          <a:ln w="9525">
            <a:noFill/>
            <a:miter lim="800000"/>
            <a:headEnd/>
            <a:tailEnd/>
          </a:ln>
        </p:spPr>
      </p:pic>
      <p:sp>
        <p:nvSpPr>
          <p:cNvPr id="33795" name="Szövegdoboz 2"/>
          <p:cNvSpPr txBox="1">
            <a:spLocks noChangeArrowheads="1"/>
          </p:cNvSpPr>
          <p:nvPr/>
        </p:nvSpPr>
        <p:spPr bwMode="auto">
          <a:xfrm>
            <a:off x="254000" y="200025"/>
            <a:ext cx="1817688" cy="5241925"/>
          </a:xfrm>
          <a:prstGeom prst="rect">
            <a:avLst/>
          </a:prstGeom>
          <a:noFill/>
          <a:ln w="9525">
            <a:noFill/>
            <a:miter lim="800000"/>
            <a:headEnd/>
            <a:tailEnd/>
          </a:ln>
        </p:spPr>
        <p:txBody>
          <a:bodyPr>
            <a:spAutoFit/>
          </a:bodyPr>
          <a:lstStyle/>
          <a:p>
            <a:r>
              <a:rPr lang="hu-HU" sz="2400" b="1">
                <a:solidFill>
                  <a:srgbClr val="FF0000"/>
                </a:solidFill>
              </a:rPr>
              <a:t>Helyben értékesítés </a:t>
            </a:r>
          </a:p>
          <a:p>
            <a:r>
              <a:rPr lang="hu-HU" sz="2400" b="1"/>
              <a:t>36/2014. (XII. 17.)</a:t>
            </a:r>
          </a:p>
          <a:p>
            <a:r>
              <a:rPr lang="hu-HU" sz="2400" b="1"/>
              <a:t> FM rendelet az </a:t>
            </a:r>
          </a:p>
          <a:p>
            <a:r>
              <a:rPr lang="hu-HU" sz="2400" b="1"/>
              <a:t>élelmisze-rekkel kapcsola-tos tájékozta-tásról</a:t>
            </a:r>
          </a:p>
          <a:p>
            <a:pPr algn="ctr"/>
            <a:endParaRPr lang="hu-HU" sz="2800" b="1" baseline="30000">
              <a:latin typeface="Cronos Pro"/>
            </a:endParaRPr>
          </a:p>
          <a:p>
            <a:pPr algn="ctr"/>
            <a:endParaRPr lang="hu-HU" sz="2800" b="1">
              <a:latin typeface="Cronos Pro"/>
            </a:endParaRPr>
          </a:p>
        </p:txBody>
      </p:sp>
      <p:sp>
        <p:nvSpPr>
          <p:cNvPr id="33796" name="Szövegdoboz 6"/>
          <p:cNvSpPr txBox="1">
            <a:spLocks noChangeArrowheads="1"/>
          </p:cNvSpPr>
          <p:nvPr/>
        </p:nvSpPr>
        <p:spPr bwMode="auto">
          <a:xfrm>
            <a:off x="2495550" y="523875"/>
            <a:ext cx="9345613" cy="2284413"/>
          </a:xfrm>
          <a:prstGeom prst="rect">
            <a:avLst/>
          </a:prstGeom>
          <a:noFill/>
          <a:ln w="9525">
            <a:noFill/>
            <a:miter lim="800000"/>
            <a:headEnd/>
            <a:tailEnd/>
          </a:ln>
        </p:spPr>
        <p:txBody>
          <a:bodyPr/>
          <a:lstStyle/>
          <a:p>
            <a:pPr algn="just"/>
            <a:r>
              <a:rPr lang="hu-HU" sz="2400"/>
              <a:t>Nem előrecsomagolt élelmiszer végső fogyasztónak értékesítésekor </a:t>
            </a:r>
          </a:p>
          <a:p>
            <a:pPr algn="just"/>
            <a:r>
              <a:rPr lang="hu-HU" sz="2400" b="1"/>
              <a:t>az eladás helyén, jól láthatóan módon fel kell tüntetni:</a:t>
            </a:r>
          </a:p>
          <a:p>
            <a:pPr algn="just"/>
            <a:endParaRPr lang="hu-HU" sz="2400"/>
          </a:p>
          <a:p>
            <a:pPr algn="just"/>
            <a:r>
              <a:rPr lang="hu-HU" sz="2400"/>
              <a:t>- az </a:t>
            </a:r>
            <a:r>
              <a:rPr lang="hu-HU" sz="2400" b="1"/>
              <a:t>élelmiszer nevét</a:t>
            </a:r>
            <a:r>
              <a:rPr lang="hu-HU" sz="2400"/>
              <a:t>,</a:t>
            </a:r>
          </a:p>
          <a:p>
            <a:endParaRPr lang="hu-HU" i="1"/>
          </a:p>
        </p:txBody>
      </p:sp>
      <p:sp>
        <p:nvSpPr>
          <p:cNvPr id="33797" name="Szövegdoboz 4"/>
          <p:cNvSpPr txBox="1">
            <a:spLocks noChangeArrowheads="1"/>
          </p:cNvSpPr>
          <p:nvPr/>
        </p:nvSpPr>
        <p:spPr bwMode="auto">
          <a:xfrm>
            <a:off x="3556000" y="2525713"/>
            <a:ext cx="8374063" cy="2184400"/>
          </a:xfrm>
          <a:prstGeom prst="rect">
            <a:avLst/>
          </a:prstGeom>
          <a:noFill/>
          <a:ln w="19050">
            <a:solidFill>
              <a:schemeClr val="tx1"/>
            </a:solidFill>
            <a:miter lim="800000"/>
            <a:headEnd/>
            <a:tailEnd/>
          </a:ln>
        </p:spPr>
        <p:txBody>
          <a:bodyPr>
            <a:spAutoFit/>
          </a:bodyPr>
          <a:lstStyle/>
          <a:p>
            <a:r>
              <a:rPr lang="hu-HU" sz="2000" b="1">
                <a:solidFill>
                  <a:srgbClr val="FF0000"/>
                </a:solidFill>
              </a:rPr>
              <a:t> </a:t>
            </a:r>
            <a:r>
              <a:rPr lang="hu-HU" sz="2400" b="1">
                <a:solidFill>
                  <a:srgbClr val="FF0000"/>
                </a:solidFill>
              </a:rPr>
              <a:t>Édesítőszer  tartalom   esetében élelmiszer nevéhez kapcsolt kifejezéssel</a:t>
            </a:r>
          </a:p>
          <a:p>
            <a:r>
              <a:rPr lang="hu-HU" sz="2400" b="1">
                <a:solidFill>
                  <a:srgbClr val="FF0000"/>
                </a:solidFill>
              </a:rPr>
              <a:t>	„Édesítőszerrel (édesítőszerekkel)”</a:t>
            </a:r>
          </a:p>
          <a:p>
            <a:r>
              <a:rPr lang="hu-HU" sz="2400" b="1">
                <a:solidFill>
                  <a:srgbClr val="FF0000"/>
                </a:solidFill>
              </a:rPr>
              <a:t> 	„Cukorral (cukrokkal) és édesítőszerrel (édesítőszerekkel)” </a:t>
            </a:r>
          </a:p>
          <a:p>
            <a:pPr algn="r"/>
            <a:r>
              <a:rPr lang="hu-HU" sz="1600">
                <a:solidFill>
                  <a:srgbClr val="FF0000"/>
                </a:solidFill>
              </a:rPr>
              <a:t>[1169/2011/EU Rendelet III. melléklet]</a:t>
            </a:r>
          </a:p>
        </p:txBody>
      </p:sp>
      <p:sp>
        <p:nvSpPr>
          <p:cNvPr id="33798" name="Szövegdoboz 9"/>
          <p:cNvSpPr txBox="1">
            <a:spLocks noChangeArrowheads="1"/>
          </p:cNvSpPr>
          <p:nvPr/>
        </p:nvSpPr>
        <p:spPr bwMode="auto">
          <a:xfrm>
            <a:off x="2540000" y="4862513"/>
            <a:ext cx="7620000" cy="830262"/>
          </a:xfrm>
          <a:prstGeom prst="rect">
            <a:avLst/>
          </a:prstGeom>
          <a:noFill/>
          <a:ln w="9525">
            <a:noFill/>
            <a:miter lim="800000"/>
            <a:headEnd/>
            <a:tailEnd/>
          </a:ln>
        </p:spPr>
        <p:txBody>
          <a:bodyPr>
            <a:spAutoFit/>
          </a:bodyPr>
          <a:lstStyle/>
          <a:p>
            <a:pPr>
              <a:buFontTx/>
              <a:buChar char="-"/>
            </a:pPr>
            <a:r>
              <a:rPr lang="hu-HU" sz="2400"/>
              <a:t> Azo-színezék tartalmat  és figyelmeztető mondatot</a:t>
            </a:r>
          </a:p>
          <a:p>
            <a:pPr>
              <a:buFontTx/>
              <a:buChar char="-"/>
            </a:pPr>
            <a:r>
              <a:rPr lang="hu-HU" sz="2400"/>
              <a:t> Allergén információ elérésének helyét.</a:t>
            </a:r>
          </a:p>
        </p:txBody>
      </p:sp>
      <p:pic>
        <p:nvPicPr>
          <p:cNvPr id="33799" name="Tartalom helye 3" descr="omék3.bmp"/>
          <p:cNvPicPr>
            <a:picLocks noChangeAspect="1"/>
          </p:cNvPicPr>
          <p:nvPr/>
        </p:nvPicPr>
        <p:blipFill>
          <a:blip r:embed="rId3" cstate="print"/>
          <a:srcRect/>
          <a:stretch>
            <a:fillRect/>
          </a:stretch>
        </p:blipFill>
        <p:spPr bwMode="auto">
          <a:xfrm>
            <a:off x="827088" y="4724400"/>
            <a:ext cx="1574800" cy="1871663"/>
          </a:xfrm>
          <a:prstGeom prst="rect">
            <a:avLst/>
          </a:prstGeom>
          <a:noFill/>
          <a:ln w="25400">
            <a:solidFill>
              <a:srgbClr val="009900"/>
            </a:solidFill>
            <a:bevel/>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églalap 10"/>
          <p:cNvSpPr/>
          <p:nvPr/>
        </p:nvSpPr>
        <p:spPr>
          <a:xfrm>
            <a:off x="1722438" y="0"/>
            <a:ext cx="874712" cy="6083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1028" name="Cím 2"/>
          <p:cNvSpPr>
            <a:spLocks noGrp="1"/>
          </p:cNvSpPr>
          <p:nvPr>
            <p:ph type="title"/>
          </p:nvPr>
        </p:nvSpPr>
        <p:spPr>
          <a:xfrm>
            <a:off x="0" y="233363"/>
            <a:ext cx="12192000" cy="1223962"/>
          </a:xfrm>
        </p:spPr>
        <p:txBody>
          <a:bodyPr/>
          <a:lstStyle/>
          <a:p>
            <a:pPr algn="ctr" eaLnBrk="1" hangingPunct="1"/>
            <a:r>
              <a:rPr lang="hu-HU" sz="3200" smtClean="0"/>
              <a:t>Nyilvántartott élelmiszer eredetű események</a:t>
            </a:r>
            <a:br>
              <a:rPr lang="hu-HU" sz="3200" smtClean="0"/>
            </a:br>
            <a:r>
              <a:rPr lang="hu-HU" sz="3200" smtClean="0"/>
              <a:t>2008 – 2016</a:t>
            </a:r>
            <a:r>
              <a:rPr lang="en-US" sz="3600" smtClean="0"/>
              <a:t/>
            </a:r>
            <a:br>
              <a:rPr lang="en-US" sz="3600" smtClean="0"/>
            </a:br>
            <a:endParaRPr lang="hu-HU" sz="3600" smtClean="0"/>
          </a:p>
        </p:txBody>
      </p:sp>
      <p:graphicFrame>
        <p:nvGraphicFramePr>
          <p:cNvPr id="1026" name="Tartalom helye 9"/>
          <p:cNvGraphicFramePr>
            <a:graphicFrameLocks noGrp="1"/>
          </p:cNvGraphicFramePr>
          <p:nvPr>
            <p:ph idx="1"/>
          </p:nvPr>
        </p:nvGraphicFramePr>
        <p:xfrm>
          <a:off x="161925" y="796925"/>
          <a:ext cx="12080875" cy="5430838"/>
        </p:xfrm>
        <a:graphic>
          <a:graphicData uri="http://schemas.openxmlformats.org/presentationml/2006/ole">
            <p:oleObj spid="_x0000_s1026" r:id="rId3" imgW="12083319" imgH="5432007" progId="Excel.Chart.8">
              <p:embed/>
            </p:oleObj>
          </a:graphicData>
        </a:graphic>
      </p:graphicFrame>
      <p:cxnSp>
        <p:nvCxnSpPr>
          <p:cNvPr id="6" name="Egyenes összekötő nyíllal 5"/>
          <p:cNvCxnSpPr/>
          <p:nvPr/>
        </p:nvCxnSpPr>
        <p:spPr>
          <a:xfrm flipV="1">
            <a:off x="7132638" y="1763713"/>
            <a:ext cx="3984625" cy="152876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artalom helye 2"/>
          <p:cNvSpPr>
            <a:spLocks noGrp="1"/>
          </p:cNvSpPr>
          <p:nvPr>
            <p:ph idx="1"/>
          </p:nvPr>
        </p:nvSpPr>
        <p:spPr>
          <a:xfrm>
            <a:off x="261938" y="1041400"/>
            <a:ext cx="1812925" cy="4351338"/>
          </a:xfrm>
        </p:spPr>
        <p:txBody>
          <a:bodyPr/>
          <a:lstStyle/>
          <a:p>
            <a:pPr eaLnBrk="1" hangingPunct="1">
              <a:buFont typeface="Arial" pitchFamily="34" charset="0"/>
              <a:buNone/>
            </a:pPr>
            <a:endParaRPr lang="hu-HU" smtClean="0"/>
          </a:p>
          <a:p>
            <a:pPr eaLnBrk="1" hangingPunct="1">
              <a:buFont typeface="Arial" pitchFamily="34" charset="0"/>
              <a:buNone/>
            </a:pPr>
            <a:endParaRPr lang="hu-HU" smtClean="0"/>
          </a:p>
          <a:p>
            <a:pPr eaLnBrk="1" hangingPunct="1">
              <a:buFont typeface="Arial" pitchFamily="34" charset="0"/>
              <a:buNone/>
            </a:pPr>
            <a:r>
              <a:rPr lang="hu-HU" smtClean="0"/>
              <a:t>Azo-</a:t>
            </a:r>
          </a:p>
          <a:p>
            <a:pPr eaLnBrk="1" hangingPunct="1">
              <a:buFont typeface="Arial" pitchFamily="34" charset="0"/>
              <a:buNone/>
            </a:pPr>
            <a:r>
              <a:rPr lang="hu-HU" smtClean="0"/>
              <a:t>színezékek</a:t>
            </a:r>
          </a:p>
        </p:txBody>
      </p:sp>
      <p:sp>
        <p:nvSpPr>
          <p:cNvPr id="4" name="Szövegdoboz 3"/>
          <p:cNvSpPr txBox="1"/>
          <p:nvPr/>
        </p:nvSpPr>
        <p:spPr>
          <a:xfrm>
            <a:off x="2367280" y="1182908"/>
            <a:ext cx="9305106" cy="4401205"/>
          </a:xfrm>
          <a:prstGeom prst="rect">
            <a:avLst/>
          </a:prstGeom>
          <a:noFill/>
          <a:ln w="19050">
            <a:solidFill>
              <a:srgbClr val="FF0000"/>
            </a:solidFill>
          </a:ln>
        </p:spPr>
        <p:txBody>
          <a:bodyPr numCol="2" spcCol="72000">
            <a:spAutoFit/>
          </a:bodyPr>
          <a:lstStyle/>
          <a:p>
            <a:pPr>
              <a:defRPr/>
            </a:pPr>
            <a:endParaRPr lang="hu-HU" sz="2800" dirty="0"/>
          </a:p>
          <a:p>
            <a:pPr>
              <a:defRPr/>
            </a:pPr>
            <a:r>
              <a:rPr lang="hu-HU" sz="2800" dirty="0"/>
              <a:t>Narancssárga S (E 110)</a:t>
            </a:r>
          </a:p>
          <a:p>
            <a:pPr>
              <a:defRPr/>
            </a:pPr>
            <a:r>
              <a:rPr lang="hu-HU" sz="2800" dirty="0" err="1"/>
              <a:t>Kinolinsárga</a:t>
            </a:r>
            <a:r>
              <a:rPr lang="hu-HU" sz="2800" dirty="0"/>
              <a:t>       (E 104)</a:t>
            </a:r>
          </a:p>
          <a:p>
            <a:pPr>
              <a:defRPr/>
            </a:pPr>
            <a:r>
              <a:rPr lang="hu-HU" sz="2800" dirty="0" err="1"/>
              <a:t>Azorubin</a:t>
            </a:r>
            <a:r>
              <a:rPr lang="hu-HU" sz="2800" dirty="0"/>
              <a:t>             (E 122)</a:t>
            </a:r>
          </a:p>
          <a:p>
            <a:pPr>
              <a:defRPr/>
            </a:pPr>
            <a:r>
              <a:rPr lang="hu-HU" sz="2800" dirty="0" err="1"/>
              <a:t>Alluravörös</a:t>
            </a:r>
            <a:r>
              <a:rPr lang="hu-HU" sz="2800" dirty="0"/>
              <a:t>         (E 129)</a:t>
            </a:r>
          </a:p>
          <a:p>
            <a:pPr>
              <a:defRPr/>
            </a:pPr>
            <a:r>
              <a:rPr lang="hu-HU" sz="2800" dirty="0" err="1"/>
              <a:t>Tartrazin</a:t>
            </a:r>
            <a:r>
              <a:rPr lang="hu-HU" sz="2800" dirty="0"/>
              <a:t>             (E 102)</a:t>
            </a:r>
          </a:p>
          <a:p>
            <a:pPr>
              <a:defRPr/>
            </a:pPr>
            <a:r>
              <a:rPr lang="hu-HU" sz="2800" dirty="0" err="1"/>
              <a:t>Neukockin</a:t>
            </a:r>
            <a:r>
              <a:rPr lang="hu-HU" sz="2800" dirty="0"/>
              <a:t>          (E 124)</a:t>
            </a:r>
          </a:p>
          <a:p>
            <a:pPr algn="ctr">
              <a:defRPr/>
            </a:pPr>
            <a:endParaRPr lang="hu-HU" sz="2800" dirty="0"/>
          </a:p>
          <a:p>
            <a:pPr algn="ctr">
              <a:defRPr/>
            </a:pPr>
            <a:endParaRPr lang="hu-HU" sz="2800" dirty="0"/>
          </a:p>
          <a:p>
            <a:pPr algn="ctr">
              <a:defRPr/>
            </a:pPr>
            <a:endParaRPr lang="hu-HU" sz="2800" dirty="0"/>
          </a:p>
          <a:p>
            <a:pPr algn="ctr">
              <a:defRPr/>
            </a:pPr>
            <a:endParaRPr lang="hu-HU" sz="2800" dirty="0"/>
          </a:p>
          <a:p>
            <a:pPr>
              <a:defRPr/>
            </a:pPr>
            <a:r>
              <a:rPr lang="hu-HU" sz="2800" dirty="0"/>
              <a:t>„a színezék(ek) megnevezése vagy E-száma: </a:t>
            </a:r>
          </a:p>
          <a:p>
            <a:pPr>
              <a:defRPr/>
            </a:pPr>
            <a:r>
              <a:rPr lang="hu-HU" sz="2800" b="1" i="1" dirty="0">
                <a:solidFill>
                  <a:srgbClr val="FF0000"/>
                </a:solidFill>
                <a:effectLst>
                  <a:outerShdw blurRad="38100" dist="38100" dir="2700000" algn="tl">
                    <a:srgbClr val="000000">
                      <a:alpha val="43137"/>
                    </a:srgbClr>
                  </a:outerShdw>
                </a:effectLst>
              </a:rPr>
              <a:t>a gyermekek tevékenységére és figyelmére káros hatást gyakorolhat”.</a:t>
            </a:r>
          </a:p>
          <a:p>
            <a:pPr>
              <a:defRPr/>
            </a:pPr>
            <a:endParaRPr lang="hu-HU" sz="2400" b="1" dirty="0"/>
          </a:p>
          <a:p>
            <a:pPr>
              <a:defRPr/>
            </a:pPr>
            <a:endParaRPr lang="hu-HU" sz="2400" b="1" dirty="0"/>
          </a:p>
          <a:p>
            <a:pPr>
              <a:defRPr/>
            </a:pPr>
            <a:endParaRPr lang="hu-HU" sz="2000" dirty="0">
              <a:solidFill>
                <a:srgbClr val="FF0000"/>
              </a:solidFill>
            </a:endParaRPr>
          </a:p>
          <a:p>
            <a:pPr algn="r">
              <a:defRPr/>
            </a:pPr>
            <a:r>
              <a:rPr lang="hu-HU" sz="1600" dirty="0">
                <a:solidFill>
                  <a:srgbClr val="FF0000"/>
                </a:solidFill>
              </a:rPr>
              <a:t>[1333/2008/EK Rendelet V. melléklet]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ím 1"/>
          <p:cNvSpPr>
            <a:spLocks noGrp="1"/>
          </p:cNvSpPr>
          <p:nvPr>
            <p:ph type="title"/>
          </p:nvPr>
        </p:nvSpPr>
        <p:spPr>
          <a:xfrm>
            <a:off x="363538" y="1625600"/>
            <a:ext cx="1524000" cy="1989138"/>
          </a:xfrm>
        </p:spPr>
        <p:txBody>
          <a:bodyPr/>
          <a:lstStyle/>
          <a:p>
            <a:pPr eaLnBrk="1" hangingPunct="1"/>
            <a:r>
              <a:rPr lang="hu-HU" sz="2400" b="1" smtClean="0"/>
              <a:t>36/2014. (XII.17.) FM rendelet</a:t>
            </a:r>
          </a:p>
        </p:txBody>
      </p:sp>
      <p:sp>
        <p:nvSpPr>
          <p:cNvPr id="7171" name="Tartalom helye 2"/>
          <p:cNvSpPr>
            <a:spLocks noGrp="1"/>
          </p:cNvSpPr>
          <p:nvPr>
            <p:ph idx="1"/>
          </p:nvPr>
        </p:nvSpPr>
        <p:spPr>
          <a:xfrm>
            <a:off x="2566988" y="528638"/>
            <a:ext cx="9625012" cy="5000625"/>
          </a:xfrm>
        </p:spPr>
        <p:txBody>
          <a:bodyPr/>
          <a:lstStyle/>
          <a:p>
            <a:pPr eaLnBrk="1" hangingPunct="1">
              <a:defRPr/>
            </a:pPr>
            <a:r>
              <a:rPr lang="hu-HU" b="1" u="sng" dirty="0" smtClean="0">
                <a:effectLst>
                  <a:outerShdw blurRad="38100" dist="38100" dir="2700000" algn="tl">
                    <a:srgbClr val="000000">
                      <a:alpha val="43137"/>
                    </a:srgbClr>
                  </a:outerShdw>
                </a:effectLst>
              </a:rPr>
              <a:t>Allergiát, intoleranciát okozó anyagok jelenlétéről </a:t>
            </a:r>
          </a:p>
          <a:p>
            <a:pPr lvl="1" eaLnBrk="1" hangingPunct="1">
              <a:defRPr/>
            </a:pPr>
            <a:r>
              <a:rPr lang="hu-HU" dirty="0" smtClean="0"/>
              <a:t>A </a:t>
            </a:r>
            <a:r>
              <a:rPr lang="hu-HU" b="1" dirty="0" smtClean="0"/>
              <a:t>vásárlást megelőzően</a:t>
            </a:r>
            <a:r>
              <a:rPr lang="hu-HU" dirty="0" smtClean="0"/>
              <a:t>, könnyen </a:t>
            </a:r>
            <a:r>
              <a:rPr lang="hu-HU" b="1" dirty="0" smtClean="0"/>
              <a:t>elérhetően</a:t>
            </a:r>
            <a:r>
              <a:rPr lang="hu-HU" dirty="0" smtClean="0"/>
              <a:t>  kell tájékoztatni,</a:t>
            </a:r>
          </a:p>
          <a:p>
            <a:pPr lvl="1" eaLnBrk="1" hangingPunct="1">
              <a:defRPr/>
            </a:pPr>
            <a:r>
              <a:rPr lang="hu-HU" dirty="0" smtClean="0"/>
              <a:t>Nem járhat a fogyasztónak többlet költséggel,</a:t>
            </a:r>
          </a:p>
          <a:p>
            <a:pPr lvl="1" eaLnBrk="1" hangingPunct="1">
              <a:defRPr/>
            </a:pPr>
            <a:r>
              <a:rPr lang="hu-HU" dirty="0" smtClean="0"/>
              <a:t>Tájékoztatás elérhetősége helyére jól olvashatóan kell a figyelmet felhívni,</a:t>
            </a:r>
          </a:p>
          <a:p>
            <a:pPr lvl="1" eaLnBrk="1" hangingPunct="1">
              <a:defRPr/>
            </a:pPr>
            <a:r>
              <a:rPr lang="hu-HU" b="1" u="sng" dirty="0" smtClean="0">
                <a:solidFill>
                  <a:srgbClr val="FF0000"/>
                </a:solidFill>
              </a:rPr>
              <a:t>Szóban is megadható, DE!</a:t>
            </a:r>
            <a:r>
              <a:rPr lang="hu-HU" dirty="0" smtClean="0"/>
              <a:t>:</a:t>
            </a:r>
          </a:p>
          <a:p>
            <a:pPr lvl="2" eaLnBrk="1" hangingPunct="1">
              <a:defRPr/>
            </a:pPr>
            <a:r>
              <a:rPr lang="hu-HU" sz="2800" dirty="0" smtClean="0"/>
              <a:t>Írásos </a:t>
            </a:r>
            <a:r>
              <a:rPr lang="hu-HU" sz="2800" b="1" dirty="0" smtClean="0"/>
              <a:t>dokumentumon</a:t>
            </a:r>
            <a:r>
              <a:rPr lang="hu-HU" sz="2800" dirty="0" smtClean="0"/>
              <a:t> alapul,</a:t>
            </a:r>
          </a:p>
          <a:p>
            <a:pPr lvl="2" eaLnBrk="1" hangingPunct="1">
              <a:defRPr/>
            </a:pPr>
            <a:r>
              <a:rPr lang="hu-HU" sz="2800" dirty="0" smtClean="0"/>
              <a:t>Kell hozzá, akit erről kioktattak,  </a:t>
            </a:r>
            <a:r>
              <a:rPr lang="hu-HU" sz="2800" b="1" dirty="0" smtClean="0"/>
              <a:t>aki folyamatosan jelen van és  felelős</a:t>
            </a:r>
            <a:r>
              <a:rPr lang="hu-HU" sz="2800" dirty="0" smtClean="0"/>
              <a:t>,</a:t>
            </a:r>
          </a:p>
          <a:p>
            <a:pPr lvl="2" eaLnBrk="1" hangingPunct="1">
              <a:defRPr/>
            </a:pPr>
            <a:r>
              <a:rPr lang="hu-HU" sz="2800" dirty="0" smtClean="0"/>
              <a:t>Kell  dokumentált </a:t>
            </a:r>
            <a:r>
              <a:rPr lang="hu-HU" sz="2800" b="1" dirty="0" smtClean="0"/>
              <a:t>belső eljárásrend </a:t>
            </a:r>
            <a:r>
              <a:rPr lang="hu-HU" sz="2800" dirty="0" smtClean="0"/>
              <a:t>a szóbeli tájékoztatásról, ebben ki kell jelölni a szóbeli tájékoztatásért felelős személyt</a:t>
            </a:r>
          </a:p>
          <a:p>
            <a:pPr lvl="3" eaLnBrk="1" hangingPunct="1">
              <a:defRPr/>
            </a:pPr>
            <a:r>
              <a:rPr lang="hu-HU" sz="2400" dirty="0" smtClean="0"/>
              <a:t>Térjen ki az oktatásra(dokumentálni!)</a:t>
            </a:r>
          </a:p>
          <a:p>
            <a:pPr lvl="2" eaLnBrk="1" hangingPunct="1">
              <a:defRPr/>
            </a:pPr>
            <a:endParaRPr lang="hu-HU" dirty="0" smtClean="0"/>
          </a:p>
          <a:p>
            <a:pPr lvl="1" eaLnBrk="1" hangingPunct="1">
              <a:defRPr/>
            </a:pPr>
            <a:endParaRPr lang="hu-HU" dirty="0" smtClean="0"/>
          </a:p>
        </p:txBody>
      </p:sp>
      <p:pic>
        <p:nvPicPr>
          <p:cNvPr id="4" name="Kép 3" descr="ír.jpg"/>
          <p:cNvPicPr>
            <a:picLocks noChangeAspect="1"/>
          </p:cNvPicPr>
          <p:nvPr/>
        </p:nvPicPr>
        <p:blipFill>
          <a:blip r:embed="rId2" cstate="print"/>
          <a:stretch>
            <a:fillRect/>
          </a:stretch>
        </p:blipFill>
        <p:spPr>
          <a:xfrm>
            <a:off x="1243013" y="3994150"/>
            <a:ext cx="1920875" cy="174466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ím 1"/>
          <p:cNvSpPr>
            <a:spLocks noGrp="1"/>
          </p:cNvSpPr>
          <p:nvPr>
            <p:ph type="title"/>
          </p:nvPr>
        </p:nvSpPr>
        <p:spPr/>
        <p:txBody>
          <a:bodyPr/>
          <a:lstStyle/>
          <a:p>
            <a:pPr eaLnBrk="1" hangingPunct="1"/>
            <a:r>
              <a:rPr lang="hu-HU" sz="4000" b="1" smtClean="0"/>
              <a:t>Egy példa :</a:t>
            </a:r>
          </a:p>
        </p:txBody>
      </p:sp>
      <p:sp>
        <p:nvSpPr>
          <p:cNvPr id="3" name="Tartalom helye 2"/>
          <p:cNvSpPr>
            <a:spLocks noGrp="1"/>
          </p:cNvSpPr>
          <p:nvPr>
            <p:ph idx="1"/>
          </p:nvPr>
        </p:nvSpPr>
        <p:spPr>
          <a:xfrm>
            <a:off x="431800" y="1557338"/>
            <a:ext cx="6062663" cy="4525962"/>
          </a:xfrm>
          <a:solidFill>
            <a:schemeClr val="accent5">
              <a:lumMod val="40000"/>
              <a:lumOff val="60000"/>
            </a:schemeClr>
          </a:solidFill>
        </p:spPr>
        <p:txBody>
          <a:bodyPr/>
          <a:lstStyle/>
          <a:p>
            <a:pPr eaLnBrk="1" hangingPunct="1">
              <a:buFont typeface="Arial" charset="0"/>
              <a:buNone/>
              <a:defRPr/>
            </a:pPr>
            <a:r>
              <a:rPr lang="hu-HU" dirty="0" smtClean="0"/>
              <a:t>	„</a:t>
            </a:r>
            <a:r>
              <a:rPr lang="hu-HU" sz="2000" b="1" dirty="0" smtClean="0"/>
              <a:t>Az allergiát vagy intoleranciát okozó anyagok és termékek késztermékben való jelenlétére vonatkozó tájékoztatás szóbeli megadása esetén a nem előrecsomagolt élelmiszer eladásra kínálásának helyén jól látható módon, fizikai vagy elektronikus hordozón fel kell tüntetni, hogy az allergiát vagy intoleranciát okozó anyagok és termékek késztermékben való jelenlétére vonatkozó tájékoztatás szóbeli megadása az élelmiszer eladásra kínálásának helyén kérhető.”</a:t>
            </a:r>
            <a:endParaRPr lang="hu-HU" b="1" dirty="0" smtClean="0"/>
          </a:p>
          <a:p>
            <a:pPr eaLnBrk="1" hangingPunct="1">
              <a:defRPr/>
            </a:pPr>
            <a:endParaRPr lang="hu-HU" dirty="0"/>
          </a:p>
        </p:txBody>
      </p:sp>
      <p:sp>
        <p:nvSpPr>
          <p:cNvPr id="4" name="Szövegdoboz 3"/>
          <p:cNvSpPr txBox="1"/>
          <p:nvPr/>
        </p:nvSpPr>
        <p:spPr>
          <a:xfrm>
            <a:off x="7632700" y="2708275"/>
            <a:ext cx="3900488" cy="2492375"/>
          </a:xfrm>
          <a:prstGeom prst="rect">
            <a:avLst/>
          </a:prstGeom>
          <a:solidFill>
            <a:schemeClr val="bg1"/>
          </a:solidFill>
        </p:spPr>
        <p:txBody>
          <a:bodyPr>
            <a:spAutoFit/>
          </a:bodyPr>
          <a:lstStyle/>
          <a:p>
            <a:pPr algn="ctr">
              <a:defRPr/>
            </a:pPr>
            <a:r>
              <a:rPr lang="hu-HU" sz="2000" b="1" dirty="0">
                <a:latin typeface="+mn-lt"/>
                <a:cs typeface="+mn-cs"/>
              </a:rPr>
              <a:t>Ha </a:t>
            </a:r>
          </a:p>
          <a:p>
            <a:pPr>
              <a:defRPr/>
            </a:pPr>
            <a:r>
              <a:rPr lang="hu-HU" sz="2000" b="1" dirty="0">
                <a:latin typeface="+mn-lt"/>
                <a:cs typeface="+mn-cs"/>
              </a:rPr>
              <a:t>szóbeli tájékoztatást alkalmaznak,</a:t>
            </a:r>
          </a:p>
          <a:p>
            <a:pPr>
              <a:defRPr/>
            </a:pPr>
            <a:r>
              <a:rPr lang="hu-HU" sz="2000" b="1" dirty="0">
                <a:latin typeface="+mn-lt"/>
                <a:cs typeface="+mn-cs"/>
              </a:rPr>
              <a:t>az értékesítés helyén</a:t>
            </a:r>
          </a:p>
          <a:p>
            <a:pPr>
              <a:defRPr/>
            </a:pPr>
            <a:r>
              <a:rPr lang="hu-HU" sz="2000" b="1" dirty="0">
                <a:latin typeface="+mn-lt"/>
                <a:cs typeface="+mn-cs"/>
              </a:rPr>
              <a:t> jól láthatóan ki kell írni,</a:t>
            </a:r>
          </a:p>
          <a:p>
            <a:pPr>
              <a:defRPr/>
            </a:pPr>
            <a:r>
              <a:rPr lang="hu-HU" sz="2000" b="1" dirty="0">
                <a:latin typeface="+mn-lt"/>
                <a:cs typeface="+mn-cs"/>
              </a:rPr>
              <a:t>hogy  az allergén információt ott  kérjék</a:t>
            </a:r>
            <a:r>
              <a:rPr lang="hu-HU" dirty="0"/>
              <a:t>.</a:t>
            </a:r>
          </a:p>
          <a:p>
            <a:pPr>
              <a:defRPr/>
            </a:pPr>
            <a:endParaRPr lang="hu-HU" dirty="0"/>
          </a:p>
          <a:p>
            <a:pPr>
              <a:defRPr/>
            </a:pPr>
            <a:endParaRPr lang="hu-HU" dirty="0"/>
          </a:p>
        </p:txBody>
      </p:sp>
      <p:sp>
        <p:nvSpPr>
          <p:cNvPr id="5" name="Jobbra nyíl 4"/>
          <p:cNvSpPr/>
          <p:nvPr/>
        </p:nvSpPr>
        <p:spPr>
          <a:xfrm>
            <a:off x="5661025" y="3284538"/>
            <a:ext cx="1727200" cy="57626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pic>
        <p:nvPicPr>
          <p:cNvPr id="6" name="Kép 5" descr="ír.jpg"/>
          <p:cNvPicPr>
            <a:picLocks noChangeAspect="1"/>
          </p:cNvPicPr>
          <p:nvPr/>
        </p:nvPicPr>
        <p:blipFill>
          <a:blip r:embed="rId2" cstate="print"/>
          <a:stretch>
            <a:fillRect/>
          </a:stretch>
        </p:blipFill>
        <p:spPr>
          <a:xfrm>
            <a:off x="6864350" y="404813"/>
            <a:ext cx="2351088" cy="2135187"/>
          </a:xfrm>
          <a:prstGeom prst="rect">
            <a:avLst/>
          </a:prstGeom>
          <a:ln>
            <a:noFill/>
          </a:ln>
          <a:effectLst>
            <a:outerShdw blurRad="292100" dist="139700" dir="2700000" algn="tl" rotWithShape="0">
              <a:srgbClr val="333333">
                <a:alpha val="65000"/>
              </a:srgbClr>
            </a:outerShdw>
          </a:effectLst>
        </p:spPr>
      </p:pic>
      <p:pic>
        <p:nvPicPr>
          <p:cNvPr id="36871" name="Tartalom helye 3" descr="omék3.bmp"/>
          <p:cNvPicPr>
            <a:picLocks noChangeAspect="1"/>
          </p:cNvPicPr>
          <p:nvPr/>
        </p:nvPicPr>
        <p:blipFill>
          <a:blip r:embed="rId3" cstate="print"/>
          <a:srcRect/>
          <a:stretch>
            <a:fillRect/>
          </a:stretch>
        </p:blipFill>
        <p:spPr bwMode="auto">
          <a:xfrm>
            <a:off x="8940800" y="4614863"/>
            <a:ext cx="1574800" cy="1704975"/>
          </a:xfrm>
          <a:prstGeom prst="rect">
            <a:avLst/>
          </a:prstGeom>
          <a:noFill/>
          <a:ln w="25400">
            <a:solidFill>
              <a:srgbClr val="009900"/>
            </a:solidFill>
            <a:bevel/>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355850" y="0"/>
            <a:ext cx="9240838" cy="1143000"/>
          </a:xfrm>
        </p:spPr>
        <p:txBody>
          <a:bodyPr/>
          <a:lstStyle/>
          <a:p>
            <a:pPr eaLnBrk="1" hangingPunct="1">
              <a:defRPr/>
            </a:pPr>
            <a:r>
              <a:rPr lang="hu-HU" sz="4000" dirty="0" smtClean="0">
                <a:effectLst>
                  <a:outerShdw blurRad="38100" dist="38100" dir="2700000" algn="tl">
                    <a:srgbClr val="000000">
                      <a:alpha val="43137"/>
                    </a:srgbClr>
                  </a:outerShdw>
                </a:effectLst>
              </a:rPr>
              <a:t>Mindenki másként csinálja</a:t>
            </a:r>
            <a:endParaRPr lang="hu-HU" sz="4000" dirty="0">
              <a:effectLst>
                <a:outerShdw blurRad="38100" dist="38100" dir="2700000" algn="tl">
                  <a:srgbClr val="000000">
                    <a:alpha val="43137"/>
                  </a:srgbClr>
                </a:outerShdw>
              </a:effectLst>
            </a:endParaRPr>
          </a:p>
        </p:txBody>
      </p:sp>
      <p:sp>
        <p:nvSpPr>
          <p:cNvPr id="3" name="Tartalom helye 2"/>
          <p:cNvSpPr>
            <a:spLocks noGrp="1"/>
          </p:cNvSpPr>
          <p:nvPr>
            <p:ph idx="1"/>
          </p:nvPr>
        </p:nvSpPr>
        <p:spPr>
          <a:xfrm>
            <a:off x="2332038" y="908050"/>
            <a:ext cx="9167812" cy="5689600"/>
          </a:xfrm>
        </p:spPr>
        <p:txBody>
          <a:bodyPr/>
          <a:lstStyle/>
          <a:p>
            <a:pPr eaLnBrk="1" hangingPunct="1">
              <a:defRPr/>
            </a:pPr>
            <a:r>
              <a:rPr lang="hu-HU" dirty="0" smtClean="0"/>
              <a:t>Változatos megoldások – ez függ az értékesítés módjától, a vállalkozás felkészültségétől, személyzettől</a:t>
            </a:r>
          </a:p>
          <a:p>
            <a:pPr eaLnBrk="1" hangingPunct="1">
              <a:defRPr/>
            </a:pPr>
            <a:r>
              <a:rPr lang="hu-HU" dirty="0" smtClean="0"/>
              <a:t>Vannak piktogramok, táblázatok, csillagok, feliratok, színes és kódolt étlapok, </a:t>
            </a:r>
          </a:p>
          <a:p>
            <a:pPr eaLnBrk="1" hangingPunct="1">
              <a:defRPr/>
            </a:pPr>
            <a:r>
              <a:rPr lang="hu-HU" dirty="0" smtClean="0"/>
              <a:t>Ahol vannak, nem mindig érdemes rákérdezni, mert meglepő válasz érkezik.</a:t>
            </a:r>
          </a:p>
          <a:p>
            <a:pPr eaLnBrk="1" hangingPunct="1">
              <a:defRPr/>
            </a:pPr>
            <a:r>
              <a:rPr lang="hu-HU" i="1" dirty="0" err="1" smtClean="0">
                <a:effectLst>
                  <a:outerShdw blurRad="38100" dist="38100" dir="2700000" algn="tl">
                    <a:srgbClr val="000000">
                      <a:alpha val="43137"/>
                    </a:srgbClr>
                  </a:outerShdw>
                </a:effectLst>
              </a:rPr>
              <a:t>Pl</a:t>
            </a:r>
            <a:r>
              <a:rPr lang="hu-HU" i="1" dirty="0" smtClean="0">
                <a:effectLst>
                  <a:outerShdw blurRad="38100" dist="38100" dir="2700000" algn="tl">
                    <a:srgbClr val="000000">
                      <a:alpha val="43137"/>
                    </a:srgbClr>
                  </a:outerShdw>
                </a:effectLst>
              </a:rPr>
              <a:t>: „nyugodtan ihatja, ebben nincs laktóz, ez </a:t>
            </a:r>
            <a:r>
              <a:rPr lang="hu-HU" i="1" dirty="0" err="1" smtClean="0">
                <a:effectLst>
                  <a:outerShdw blurRad="38100" dist="38100" dir="2700000" algn="tl">
                    <a:srgbClr val="000000">
                      <a:alpha val="43137"/>
                    </a:srgbClr>
                  </a:outerShdw>
                </a:effectLst>
              </a:rPr>
              <a:t>biotej</a:t>
            </a:r>
            <a:r>
              <a:rPr lang="hu-HU" i="1" dirty="0" smtClean="0">
                <a:effectLst>
                  <a:outerShdw blurRad="38100" dist="38100" dir="2700000" algn="tl">
                    <a:srgbClr val="000000">
                      <a:alpha val="43137"/>
                    </a:srgbClr>
                  </a:outerShdw>
                </a:effectLst>
              </a:rPr>
              <a:t>”.</a:t>
            </a:r>
          </a:p>
          <a:p>
            <a:pPr eaLnBrk="1" hangingPunct="1">
              <a:defRPr/>
            </a:pPr>
            <a:r>
              <a:rPr lang="hu-HU" i="1" dirty="0" smtClean="0">
                <a:effectLst>
                  <a:outerShdw blurRad="38100" dist="38100" dir="2700000" algn="tl">
                    <a:srgbClr val="000000">
                      <a:alpha val="43137"/>
                    </a:srgbClr>
                  </a:outerShdw>
                </a:effectLst>
              </a:rPr>
              <a:t>„A </a:t>
            </a:r>
            <a:r>
              <a:rPr lang="hu-HU" i="1" dirty="0" err="1" smtClean="0">
                <a:effectLst>
                  <a:outerShdw blurRad="38100" dist="38100" dir="2700000" algn="tl">
                    <a:srgbClr val="000000">
                      <a:alpha val="43137"/>
                    </a:srgbClr>
                  </a:outerShdw>
                </a:effectLst>
              </a:rPr>
              <a:t>bulgurban</a:t>
            </a:r>
            <a:r>
              <a:rPr lang="hu-HU" i="1" dirty="0" smtClean="0">
                <a:effectLst>
                  <a:outerShdw blurRad="38100" dist="38100" dir="2700000" algn="tl">
                    <a:srgbClr val="000000">
                      <a:alpha val="43137"/>
                    </a:srgbClr>
                  </a:outerShdw>
                </a:effectLst>
              </a:rPr>
              <a:t> nincs </a:t>
            </a:r>
            <a:r>
              <a:rPr lang="hu-HU" i="1" dirty="0" err="1" smtClean="0">
                <a:effectLst>
                  <a:outerShdw blurRad="38100" dist="38100" dir="2700000" algn="tl">
                    <a:srgbClr val="000000">
                      <a:alpha val="43137"/>
                    </a:srgbClr>
                  </a:outerShdw>
                </a:effectLst>
              </a:rPr>
              <a:t>glutén</a:t>
            </a:r>
            <a:r>
              <a:rPr lang="hu-HU" i="1" dirty="0" smtClean="0">
                <a:effectLst>
                  <a:outerShdw blurRad="38100" dist="38100" dir="2700000" algn="tl">
                    <a:srgbClr val="000000">
                      <a:alpha val="43137"/>
                    </a:srgbClr>
                  </a:outerShdw>
                </a:effectLst>
              </a:rPr>
              <a:t>.”</a:t>
            </a:r>
          </a:p>
          <a:p>
            <a:pPr eaLnBrk="1" hangingPunct="1">
              <a:defRPr/>
            </a:pPr>
            <a:r>
              <a:rPr lang="hu-HU" i="1" dirty="0" smtClean="0">
                <a:effectLst>
                  <a:outerShdw blurRad="38100" dist="38100" dir="2700000" algn="tl">
                    <a:srgbClr val="000000">
                      <a:alpha val="43137"/>
                    </a:srgbClr>
                  </a:outerShdw>
                </a:effectLst>
              </a:rPr>
              <a:t>„ Ebben nincs allergén, mert ezek mind természetes anyagok.”</a:t>
            </a:r>
          </a:p>
          <a:p>
            <a:pPr eaLnBrk="1" hangingPunct="1">
              <a:defRPr/>
            </a:pPr>
            <a:endParaRPr lang="hu-HU" dirty="0" smtClean="0"/>
          </a:p>
          <a:p>
            <a:pPr eaLnBrk="1" hangingPunct="1">
              <a:buFont typeface="Arial" charset="0"/>
              <a:buNone/>
              <a:defRPr/>
            </a:pPr>
            <a:endParaRPr lang="hu-HU" dirty="0"/>
          </a:p>
        </p:txBody>
      </p:sp>
      <p:pic>
        <p:nvPicPr>
          <p:cNvPr id="37892" name="Tartalom helye 3" descr="Glutn"/>
          <p:cNvPicPr>
            <a:picLocks/>
          </p:cNvPicPr>
          <p:nvPr/>
        </p:nvPicPr>
        <p:blipFill>
          <a:blip r:embed="rId2" cstate="print"/>
          <a:srcRect/>
          <a:stretch>
            <a:fillRect/>
          </a:stretch>
        </p:blipFill>
        <p:spPr bwMode="auto">
          <a:xfrm>
            <a:off x="150813" y="304800"/>
            <a:ext cx="1016000" cy="762000"/>
          </a:xfrm>
          <a:prstGeom prst="rect">
            <a:avLst/>
          </a:prstGeom>
          <a:noFill/>
          <a:ln w="9525">
            <a:noFill/>
            <a:miter lim="800000"/>
            <a:headEnd/>
            <a:tailEnd/>
          </a:ln>
        </p:spPr>
      </p:pic>
      <p:pic>
        <p:nvPicPr>
          <p:cNvPr id="37893" name="Kép 4" descr="Tojs"/>
          <p:cNvPicPr>
            <a:picLocks noChangeAspect="1" noChangeArrowheads="1"/>
          </p:cNvPicPr>
          <p:nvPr/>
        </p:nvPicPr>
        <p:blipFill>
          <a:blip r:embed="rId3" cstate="print"/>
          <a:srcRect/>
          <a:stretch>
            <a:fillRect/>
          </a:stretch>
        </p:blipFill>
        <p:spPr bwMode="auto">
          <a:xfrm>
            <a:off x="306388" y="2000250"/>
            <a:ext cx="1003300" cy="762000"/>
          </a:xfrm>
          <a:prstGeom prst="rect">
            <a:avLst/>
          </a:prstGeom>
          <a:noFill/>
          <a:ln w="9525">
            <a:noFill/>
            <a:miter lim="800000"/>
            <a:headEnd/>
            <a:tailEnd/>
          </a:ln>
        </p:spPr>
      </p:pic>
      <p:pic>
        <p:nvPicPr>
          <p:cNvPr id="37894" name="Kép 5" descr="Hal"/>
          <p:cNvPicPr>
            <a:picLocks noChangeAspect="1" noChangeArrowheads="1"/>
          </p:cNvPicPr>
          <p:nvPr/>
        </p:nvPicPr>
        <p:blipFill>
          <a:blip r:embed="rId4" cstate="print"/>
          <a:srcRect/>
          <a:stretch>
            <a:fillRect/>
          </a:stretch>
        </p:blipFill>
        <p:spPr bwMode="auto">
          <a:xfrm>
            <a:off x="1273175" y="1292225"/>
            <a:ext cx="1016000" cy="762000"/>
          </a:xfrm>
          <a:prstGeom prst="rect">
            <a:avLst/>
          </a:prstGeom>
          <a:noFill/>
          <a:ln w="9525">
            <a:noFill/>
            <a:miter lim="800000"/>
            <a:headEnd/>
            <a:tailEnd/>
          </a:ln>
        </p:spPr>
      </p:pic>
      <p:pic>
        <p:nvPicPr>
          <p:cNvPr id="37895" name="Kép 6" descr="Diflk"/>
          <p:cNvPicPr>
            <a:picLocks noChangeAspect="1" noChangeArrowheads="1"/>
          </p:cNvPicPr>
          <p:nvPr/>
        </p:nvPicPr>
        <p:blipFill>
          <a:blip r:embed="rId5" cstate="print"/>
          <a:srcRect/>
          <a:stretch>
            <a:fillRect/>
          </a:stretch>
        </p:blipFill>
        <p:spPr bwMode="auto">
          <a:xfrm>
            <a:off x="9355138" y="5253038"/>
            <a:ext cx="1003300" cy="752475"/>
          </a:xfrm>
          <a:prstGeom prst="rect">
            <a:avLst/>
          </a:prstGeom>
          <a:noFill/>
          <a:ln w="9525">
            <a:noFill/>
            <a:miter lim="800000"/>
            <a:headEnd/>
            <a:tailEnd/>
          </a:ln>
        </p:spPr>
      </p:pic>
      <p:pic>
        <p:nvPicPr>
          <p:cNvPr id="37896" name="Kép 7" descr="Zeller"/>
          <p:cNvPicPr>
            <a:picLocks noChangeAspect="1" noChangeArrowheads="1"/>
          </p:cNvPicPr>
          <p:nvPr/>
        </p:nvPicPr>
        <p:blipFill>
          <a:blip r:embed="rId6" cstate="print"/>
          <a:srcRect/>
          <a:stretch>
            <a:fillRect/>
          </a:stretch>
        </p:blipFill>
        <p:spPr bwMode="auto">
          <a:xfrm>
            <a:off x="1208088" y="387350"/>
            <a:ext cx="1016000" cy="762000"/>
          </a:xfrm>
          <a:prstGeom prst="rect">
            <a:avLst/>
          </a:prstGeom>
          <a:noFill/>
          <a:ln w="9525">
            <a:noFill/>
            <a:miter lim="800000"/>
            <a:headEnd/>
            <a:tailEnd/>
          </a:ln>
        </p:spPr>
      </p:pic>
      <p:pic>
        <p:nvPicPr>
          <p:cNvPr id="37897" name="Kép 8" descr="Szja"/>
          <p:cNvPicPr>
            <a:picLocks noChangeAspect="1" noChangeArrowheads="1"/>
          </p:cNvPicPr>
          <p:nvPr/>
        </p:nvPicPr>
        <p:blipFill>
          <a:blip r:embed="rId7" cstate="print"/>
          <a:srcRect/>
          <a:stretch>
            <a:fillRect/>
          </a:stretch>
        </p:blipFill>
        <p:spPr bwMode="auto">
          <a:xfrm>
            <a:off x="1338263" y="2314575"/>
            <a:ext cx="1003300" cy="752475"/>
          </a:xfrm>
          <a:prstGeom prst="rect">
            <a:avLst/>
          </a:prstGeom>
          <a:noFill/>
          <a:ln w="9525">
            <a:noFill/>
            <a:miter lim="800000"/>
            <a:headEnd/>
            <a:tailEnd/>
          </a:ln>
        </p:spPr>
      </p:pic>
      <p:pic>
        <p:nvPicPr>
          <p:cNvPr id="37898" name="Kép 10" descr="Rk"/>
          <p:cNvPicPr>
            <a:picLocks noChangeAspect="1" noChangeArrowheads="1"/>
          </p:cNvPicPr>
          <p:nvPr/>
        </p:nvPicPr>
        <p:blipFill>
          <a:blip r:embed="rId8" cstate="print"/>
          <a:srcRect/>
          <a:stretch>
            <a:fillRect/>
          </a:stretch>
        </p:blipFill>
        <p:spPr bwMode="auto">
          <a:xfrm>
            <a:off x="392113" y="4135438"/>
            <a:ext cx="1016000" cy="762000"/>
          </a:xfrm>
          <a:prstGeom prst="rect">
            <a:avLst/>
          </a:prstGeom>
          <a:noFill/>
          <a:ln w="9525">
            <a:noFill/>
            <a:miter lim="800000"/>
            <a:headEnd/>
            <a:tailEnd/>
          </a:ln>
        </p:spPr>
      </p:pic>
      <p:pic>
        <p:nvPicPr>
          <p:cNvPr id="37899" name="Kép 12" descr="Laktz"/>
          <p:cNvPicPr>
            <a:picLocks noChangeAspect="1" noChangeArrowheads="1"/>
          </p:cNvPicPr>
          <p:nvPr/>
        </p:nvPicPr>
        <p:blipFill>
          <a:blip r:embed="rId9" cstate="print"/>
          <a:srcRect/>
          <a:stretch>
            <a:fillRect/>
          </a:stretch>
        </p:blipFill>
        <p:spPr bwMode="auto">
          <a:xfrm>
            <a:off x="10463213" y="2620963"/>
            <a:ext cx="1003300" cy="752475"/>
          </a:xfrm>
          <a:prstGeom prst="rect">
            <a:avLst/>
          </a:prstGeom>
          <a:noFill/>
          <a:ln w="9525">
            <a:noFill/>
            <a:miter lim="800000"/>
            <a:headEnd/>
            <a:tailEnd/>
          </a:ln>
        </p:spPr>
      </p:pic>
      <p:pic>
        <p:nvPicPr>
          <p:cNvPr id="37900" name="Kép 15" descr="Puhatestek"/>
          <p:cNvPicPr>
            <a:picLocks noChangeAspect="1" noChangeArrowheads="1"/>
          </p:cNvPicPr>
          <p:nvPr/>
        </p:nvPicPr>
        <p:blipFill>
          <a:blip r:embed="rId10" cstate="print"/>
          <a:srcRect/>
          <a:stretch>
            <a:fillRect/>
          </a:stretch>
        </p:blipFill>
        <p:spPr bwMode="auto">
          <a:xfrm>
            <a:off x="220663" y="1173163"/>
            <a:ext cx="1016000" cy="752475"/>
          </a:xfrm>
          <a:prstGeom prst="rect">
            <a:avLst/>
          </a:prstGeom>
          <a:noFill/>
          <a:ln w="9525">
            <a:noFill/>
            <a:miter lim="800000"/>
            <a:headEnd/>
            <a:tailEnd/>
          </a:ln>
        </p:spPr>
      </p:pic>
      <p:pic>
        <p:nvPicPr>
          <p:cNvPr id="37901" name="Kép 16" descr="Fldimogyor"/>
          <p:cNvPicPr>
            <a:picLocks noChangeAspect="1" noChangeArrowheads="1"/>
          </p:cNvPicPr>
          <p:nvPr/>
        </p:nvPicPr>
        <p:blipFill>
          <a:blip r:embed="rId11" cstate="print"/>
          <a:srcRect/>
          <a:stretch>
            <a:fillRect/>
          </a:stretch>
        </p:blipFill>
        <p:spPr bwMode="auto">
          <a:xfrm>
            <a:off x="255588" y="2949575"/>
            <a:ext cx="1003300" cy="752475"/>
          </a:xfrm>
          <a:prstGeom prst="rect">
            <a:avLst/>
          </a:prstGeom>
          <a:noFill/>
          <a:ln w="9525">
            <a:noFill/>
            <a:miter lim="800000"/>
            <a:headEnd/>
            <a:tailEnd/>
          </a:ln>
        </p:spPr>
      </p:pic>
      <p:pic>
        <p:nvPicPr>
          <p:cNvPr id="37902" name="Kép 9" descr="Mustr"/>
          <p:cNvPicPr>
            <a:picLocks noChangeAspect="1" noChangeArrowheads="1"/>
          </p:cNvPicPr>
          <p:nvPr/>
        </p:nvPicPr>
        <p:blipFill>
          <a:blip r:embed="rId12" cstate="print"/>
          <a:srcRect/>
          <a:stretch>
            <a:fillRect/>
          </a:stretch>
        </p:blipFill>
        <p:spPr bwMode="auto">
          <a:xfrm>
            <a:off x="1517650" y="5154613"/>
            <a:ext cx="1054100" cy="809625"/>
          </a:xfrm>
          <a:prstGeom prst="rect">
            <a:avLst/>
          </a:prstGeom>
          <a:noFill/>
          <a:ln w="9525">
            <a:noFill/>
            <a:miter lim="800000"/>
            <a:headEnd/>
            <a:tailEnd/>
          </a:ln>
        </p:spPr>
      </p:pic>
      <p:pic>
        <p:nvPicPr>
          <p:cNvPr id="37903" name="Kép 13" descr="Csillagfrt"/>
          <p:cNvPicPr>
            <a:picLocks noChangeAspect="1" noChangeArrowheads="1"/>
          </p:cNvPicPr>
          <p:nvPr/>
        </p:nvPicPr>
        <p:blipFill>
          <a:blip r:embed="rId13" cstate="print"/>
          <a:srcRect/>
          <a:stretch>
            <a:fillRect/>
          </a:stretch>
        </p:blipFill>
        <p:spPr bwMode="auto">
          <a:xfrm>
            <a:off x="10490200" y="4433888"/>
            <a:ext cx="1003300" cy="752475"/>
          </a:xfrm>
          <a:prstGeom prst="rect">
            <a:avLst/>
          </a:prstGeom>
          <a:noFill/>
          <a:ln w="9525">
            <a:noFill/>
            <a:miter lim="800000"/>
            <a:headEnd/>
            <a:tailEnd/>
          </a:ln>
        </p:spPr>
      </p:pic>
      <p:pic>
        <p:nvPicPr>
          <p:cNvPr id="37904" name="Kép 14" descr="Szezmmag"/>
          <p:cNvPicPr>
            <a:picLocks noChangeAspect="1" noChangeArrowheads="1"/>
          </p:cNvPicPr>
          <p:nvPr/>
        </p:nvPicPr>
        <p:blipFill>
          <a:blip r:embed="rId14" cstate="print"/>
          <a:srcRect/>
          <a:stretch>
            <a:fillRect/>
          </a:stretch>
        </p:blipFill>
        <p:spPr bwMode="auto">
          <a:xfrm>
            <a:off x="1335088" y="3470275"/>
            <a:ext cx="10033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zövegdoboz 1"/>
          <p:cNvSpPr txBox="1">
            <a:spLocks noChangeArrowheads="1"/>
          </p:cNvSpPr>
          <p:nvPr/>
        </p:nvSpPr>
        <p:spPr bwMode="auto">
          <a:xfrm>
            <a:off x="2649538" y="0"/>
            <a:ext cx="9197975" cy="7232650"/>
          </a:xfrm>
          <a:prstGeom prst="rect">
            <a:avLst/>
          </a:prstGeom>
          <a:noFill/>
          <a:ln w="9525">
            <a:noFill/>
            <a:miter lim="800000"/>
            <a:headEnd/>
            <a:tailEnd/>
          </a:ln>
        </p:spPr>
        <p:txBody>
          <a:bodyPr>
            <a:spAutoFit/>
          </a:bodyPr>
          <a:lstStyle/>
          <a:p>
            <a:r>
              <a:rPr lang="hu-HU" sz="3600" b="1"/>
              <a:t>Étlapon:</a:t>
            </a:r>
          </a:p>
          <a:p>
            <a:endParaRPr lang="hu-HU" sz="3600" b="1"/>
          </a:p>
          <a:p>
            <a:r>
              <a:rPr lang="hu-HU" sz="3600" b="1"/>
              <a:t>Milánói makaróni</a:t>
            </a:r>
          </a:p>
          <a:p>
            <a:r>
              <a:rPr lang="hu-HU" sz="3600" b="1"/>
              <a:t>Reszelt sajttal</a:t>
            </a:r>
          </a:p>
          <a:p>
            <a:endParaRPr lang="hu-HU" sz="3600" b="1"/>
          </a:p>
          <a:p>
            <a:r>
              <a:rPr lang="hu-HU" sz="3600" b="1"/>
              <a:t>Jelölésnél –megnevezésre  figyelni!</a:t>
            </a:r>
          </a:p>
          <a:p>
            <a:r>
              <a:rPr lang="hu-HU" sz="2800" b="1"/>
              <a:t>gyümölcslé -100%, tejföl –frissföl,</a:t>
            </a:r>
          </a:p>
          <a:p>
            <a:r>
              <a:rPr lang="hu-HU" sz="2800" b="1"/>
              <a:t>friss nasi – túrórudi, </a:t>
            </a:r>
          </a:p>
          <a:p>
            <a:r>
              <a:rPr lang="hu-HU" sz="2800" b="1"/>
              <a:t>sajt- növényi készítmény, </a:t>
            </a:r>
          </a:p>
          <a:p>
            <a:r>
              <a:rPr lang="hu-HU" sz="2800" b="1"/>
              <a:t>löncshús- sonka, pálcika - virsli, </a:t>
            </a:r>
          </a:p>
          <a:p>
            <a:r>
              <a:rPr lang="hu-HU" sz="2800" b="1"/>
              <a:t>pangásius - harcsa, párizsi - ..szelet stb.</a:t>
            </a:r>
          </a:p>
          <a:p>
            <a:endParaRPr lang="hu-HU" sz="3600" b="1"/>
          </a:p>
          <a:p>
            <a:r>
              <a:rPr lang="hu-HU" sz="3600" b="1"/>
              <a:t> </a:t>
            </a:r>
          </a:p>
          <a:p>
            <a:endParaRPr lang="hu-HU" sz="3600" b="1"/>
          </a:p>
        </p:txBody>
      </p:sp>
      <p:sp>
        <p:nvSpPr>
          <p:cNvPr id="4" name="Lefelé nyíl 3"/>
          <p:cNvSpPr/>
          <p:nvPr/>
        </p:nvSpPr>
        <p:spPr>
          <a:xfrm>
            <a:off x="1062038" y="268288"/>
            <a:ext cx="1103312" cy="20177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pic>
        <p:nvPicPr>
          <p:cNvPr id="38916" name="Picture 2" descr="Képtalálat a következőre: „szmájli”"/>
          <p:cNvPicPr>
            <a:picLocks noChangeAspect="1" noChangeArrowheads="1"/>
          </p:cNvPicPr>
          <p:nvPr/>
        </p:nvPicPr>
        <p:blipFill>
          <a:blip r:embed="rId2" cstate="print"/>
          <a:srcRect/>
          <a:stretch>
            <a:fillRect/>
          </a:stretch>
        </p:blipFill>
        <p:spPr bwMode="auto">
          <a:xfrm>
            <a:off x="9474200" y="3516313"/>
            <a:ext cx="2143125" cy="214312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áblázat 1"/>
          <p:cNvGraphicFramePr>
            <a:graphicFrameLocks noGrp="1"/>
          </p:cNvGraphicFramePr>
          <p:nvPr/>
        </p:nvGraphicFramePr>
        <p:xfrm>
          <a:off x="174171" y="367840"/>
          <a:ext cx="11843661" cy="5781109"/>
        </p:xfrm>
        <a:graphic>
          <a:graphicData uri="http://schemas.openxmlformats.org/drawingml/2006/table">
            <a:tbl>
              <a:tblPr firstRow="1" bandRow="1">
                <a:effectLst>
                  <a:innerShdw blurRad="63500" dist="50800" dir="13500000">
                    <a:schemeClr val="tx1">
                      <a:alpha val="50000"/>
                    </a:schemeClr>
                  </a:innerShdw>
                </a:effectLst>
                <a:tableStyleId>{5C22544A-7EE6-4342-B048-85BDC9FD1C3A}</a:tableStyleId>
              </a:tblPr>
              <a:tblGrid>
                <a:gridCol w="2278743"/>
                <a:gridCol w="1538021"/>
                <a:gridCol w="1715978"/>
                <a:gridCol w="2471220"/>
                <a:gridCol w="2289329"/>
                <a:gridCol w="1550370"/>
              </a:tblGrid>
              <a:tr h="1083589">
                <a:tc>
                  <a:txBody>
                    <a:bodyPr/>
                    <a:lstStyle/>
                    <a:p>
                      <a:pPr algn="ctr"/>
                      <a:r>
                        <a:rPr lang="hu-HU" sz="2000" dirty="0" smtClean="0">
                          <a:solidFill>
                            <a:schemeClr val="tx1"/>
                          </a:solidFill>
                        </a:rPr>
                        <a:t>Értékesítési változatok</a:t>
                      </a:r>
                      <a:endParaRPr lang="hu-HU" sz="2000" dirty="0">
                        <a:solidFill>
                          <a:schemeClr val="tx1"/>
                        </a:solidFill>
                      </a:endParaRPr>
                    </a:p>
                  </a:txBody>
                  <a:tcPr>
                    <a:solidFill>
                      <a:schemeClr val="bg1"/>
                    </a:solidFill>
                  </a:tcPr>
                </a:tc>
                <a:tc>
                  <a:txBody>
                    <a:bodyPr/>
                    <a:lstStyle/>
                    <a:p>
                      <a:pPr algn="ctr"/>
                      <a:r>
                        <a:rPr lang="hu-HU" sz="2400" dirty="0" smtClean="0">
                          <a:solidFill>
                            <a:schemeClr val="tx1"/>
                          </a:solidFill>
                        </a:rPr>
                        <a:t>Példák</a:t>
                      </a:r>
                      <a:endParaRPr lang="hu-HU" sz="1800" dirty="0">
                        <a:solidFill>
                          <a:schemeClr val="tx1"/>
                        </a:solidFill>
                      </a:endParaRPr>
                    </a:p>
                  </a:txBody>
                  <a:tcPr>
                    <a:solidFill>
                      <a:schemeClr val="bg1"/>
                    </a:solidFill>
                  </a:tcPr>
                </a:tc>
                <a:tc>
                  <a:txBody>
                    <a:bodyPr/>
                    <a:lstStyle/>
                    <a:p>
                      <a:pPr algn="ctr"/>
                      <a:r>
                        <a:rPr lang="hu-HU" sz="1600" dirty="0" smtClean="0">
                          <a:solidFill>
                            <a:schemeClr val="tx1"/>
                          </a:solidFill>
                        </a:rPr>
                        <a:t>Kapcsolat a vendéglátó és fogyasztó között</a:t>
                      </a:r>
                      <a:endParaRPr lang="hu-HU" sz="1600" dirty="0">
                        <a:solidFill>
                          <a:schemeClr val="tx1"/>
                        </a:solidFill>
                      </a:endParaRPr>
                    </a:p>
                  </a:txBody>
                  <a:tcPr>
                    <a:solidFill>
                      <a:schemeClr val="bg1"/>
                    </a:solidFill>
                  </a:tcPr>
                </a:tc>
                <a:tc>
                  <a:txBody>
                    <a:bodyPr/>
                    <a:lstStyle/>
                    <a:p>
                      <a:pPr algn="ctr"/>
                      <a:r>
                        <a:rPr lang="hu-HU" sz="2000" dirty="0" smtClean="0">
                          <a:solidFill>
                            <a:schemeClr val="tx1"/>
                          </a:solidFill>
                        </a:rPr>
                        <a:t>Mit kell írásban</a:t>
                      </a:r>
                      <a:endParaRPr lang="hu-HU" sz="2000" dirty="0">
                        <a:solidFill>
                          <a:schemeClr val="tx1"/>
                        </a:solidFill>
                      </a:endParaRPr>
                    </a:p>
                  </a:txBody>
                  <a:tcPr>
                    <a:solidFill>
                      <a:schemeClr val="bg1"/>
                    </a:solidFill>
                  </a:tcPr>
                </a:tc>
                <a:tc>
                  <a:txBody>
                    <a:bodyPr/>
                    <a:lstStyle/>
                    <a:p>
                      <a:pPr algn="ctr"/>
                      <a:r>
                        <a:rPr lang="hu-HU" sz="2000" dirty="0" smtClean="0">
                          <a:solidFill>
                            <a:schemeClr val="tx1"/>
                          </a:solidFill>
                        </a:rPr>
                        <a:t>Allergén infó elérhetősége</a:t>
                      </a:r>
                    </a:p>
                    <a:p>
                      <a:pPr algn="ctr"/>
                      <a:r>
                        <a:rPr lang="hu-HU" sz="1400" dirty="0" smtClean="0">
                          <a:solidFill>
                            <a:schemeClr val="tx1"/>
                          </a:solidFill>
                        </a:rPr>
                        <a:t>(36/2011 FM. 4-7.§)</a:t>
                      </a:r>
                      <a:endParaRPr lang="hu-HU" sz="1400" dirty="0">
                        <a:solidFill>
                          <a:schemeClr val="tx1"/>
                        </a:solidFill>
                      </a:endParaRPr>
                    </a:p>
                  </a:txBody>
                  <a:tcPr>
                    <a:solidFill>
                      <a:schemeClr val="bg1"/>
                    </a:solidFill>
                  </a:tcPr>
                </a:tc>
                <a:tc>
                  <a:txBody>
                    <a:bodyPr/>
                    <a:lstStyle/>
                    <a:p>
                      <a:pPr algn="ctr"/>
                      <a:r>
                        <a:rPr lang="hu-HU" sz="2000" dirty="0" smtClean="0">
                          <a:solidFill>
                            <a:schemeClr val="tx1"/>
                          </a:solidFill>
                        </a:rPr>
                        <a:t>Fogyasztó kérésére</a:t>
                      </a:r>
                      <a:endParaRPr lang="hu-HU" sz="2000" dirty="0">
                        <a:solidFill>
                          <a:schemeClr val="tx1"/>
                        </a:solidFill>
                      </a:endParaRPr>
                    </a:p>
                  </a:txBody>
                  <a:tcPr>
                    <a:solidFill>
                      <a:schemeClr val="bg1"/>
                    </a:solidFill>
                  </a:tcPr>
                </a:tc>
              </a:tr>
              <a:tr h="370840">
                <a:tc>
                  <a:txBody>
                    <a:bodyPr/>
                    <a:lstStyle/>
                    <a:p>
                      <a:r>
                        <a:rPr lang="hu-HU" sz="2000" dirty="0" smtClean="0"/>
                        <a:t>Helyben eszi kéri (elviszi)</a:t>
                      </a:r>
                      <a:endParaRPr lang="hu-HU" sz="2000" dirty="0"/>
                    </a:p>
                  </a:txBody>
                  <a:tcPr>
                    <a:solidFill>
                      <a:schemeClr val="bg1"/>
                    </a:solidFill>
                  </a:tcPr>
                </a:tc>
                <a:tc>
                  <a:txBody>
                    <a:bodyPr/>
                    <a:lstStyle/>
                    <a:p>
                      <a:r>
                        <a:rPr lang="hu-HU" sz="1200" dirty="0" smtClean="0"/>
                        <a:t>Étterem,</a:t>
                      </a:r>
                      <a:r>
                        <a:rPr lang="hu-HU" sz="1200" baseline="0" dirty="0" smtClean="0"/>
                        <a:t> közétkeztető, cukrászda stb.</a:t>
                      </a:r>
                      <a:endParaRPr lang="hu-HU" sz="1200" dirty="0"/>
                    </a:p>
                  </a:txBody>
                  <a:tcPr>
                    <a:solidFill>
                      <a:schemeClr val="bg1"/>
                    </a:solidFill>
                  </a:tcPr>
                </a:tc>
                <a:tc>
                  <a:txBody>
                    <a:bodyPr/>
                    <a:lstStyle/>
                    <a:p>
                      <a:pPr algn="ctr"/>
                      <a:r>
                        <a:rPr lang="hu-HU" sz="1200" b="1" dirty="0" smtClean="0">
                          <a:solidFill>
                            <a:srgbClr val="FF0000"/>
                          </a:solidFill>
                          <a:effectLst>
                            <a:outerShdw blurRad="38100" dist="38100" dir="2700000" algn="tl">
                              <a:srgbClr val="000000">
                                <a:alpha val="43137"/>
                              </a:srgbClr>
                            </a:outerShdw>
                          </a:effectLst>
                        </a:rPr>
                        <a:t>KÖZVETLEN</a:t>
                      </a:r>
                      <a:endParaRPr lang="hu-HU" sz="1200" b="1" dirty="0">
                        <a:solidFill>
                          <a:srgbClr val="FF0000"/>
                        </a:solidFill>
                        <a:effectLst>
                          <a:outerShdw blurRad="38100" dist="38100" dir="2700000" algn="tl">
                            <a:srgbClr val="000000">
                              <a:alpha val="43137"/>
                            </a:srgbClr>
                          </a:outerShdw>
                        </a:effectLst>
                      </a:endParaRPr>
                    </a:p>
                  </a:txBody>
                  <a:tcPr>
                    <a:solidFill>
                      <a:schemeClr val="bg1"/>
                    </a:solidFill>
                  </a:tcPr>
                </a:tc>
                <a:tc>
                  <a:txBody>
                    <a:bodyPr/>
                    <a:lstStyle/>
                    <a:p>
                      <a:r>
                        <a:rPr lang="hu-HU" sz="1200" dirty="0" smtClean="0"/>
                        <a:t>Helyszínen kiírni: </a:t>
                      </a:r>
                      <a:r>
                        <a:rPr lang="hu-HU" sz="1000" b="1" dirty="0" smtClean="0"/>
                        <a:t>36/2014. FM  3§(</a:t>
                      </a:r>
                      <a:r>
                        <a:rPr lang="hu-HU" sz="1000" b="1" dirty="0" err="1" smtClean="0"/>
                        <a:t>3</a:t>
                      </a:r>
                      <a:r>
                        <a:rPr lang="hu-HU" sz="1000" b="1" dirty="0" smtClean="0"/>
                        <a:t>)</a:t>
                      </a:r>
                      <a:endParaRPr lang="hu-HU" sz="1200" dirty="0" smtClean="0"/>
                    </a:p>
                    <a:p>
                      <a:r>
                        <a:rPr lang="hu-HU" sz="1200" baseline="0" dirty="0" smtClean="0"/>
                        <a:t> </a:t>
                      </a:r>
                      <a:r>
                        <a:rPr lang="hu-HU" sz="1200" dirty="0" smtClean="0"/>
                        <a:t>a termék nevét +</a:t>
                      </a:r>
                    </a:p>
                    <a:p>
                      <a:r>
                        <a:rPr lang="hu-HU" sz="1200" dirty="0" smtClean="0"/>
                        <a:t>Édesítőszer</a:t>
                      </a:r>
                    </a:p>
                    <a:p>
                      <a:r>
                        <a:rPr lang="hu-HU" sz="1200" dirty="0" err="1" smtClean="0"/>
                        <a:t>Azo-színezék</a:t>
                      </a:r>
                      <a:r>
                        <a:rPr lang="hu-HU" sz="1200" dirty="0" smtClean="0"/>
                        <a:t> tart.</a:t>
                      </a:r>
                      <a:endParaRPr lang="hu-HU" sz="1200" dirty="0"/>
                    </a:p>
                  </a:txBody>
                  <a:tcPr>
                    <a:solidFill>
                      <a:schemeClr val="bg1"/>
                    </a:solidFill>
                  </a:tcPr>
                </a:tc>
                <a:tc>
                  <a:txBody>
                    <a:bodyPr/>
                    <a:lstStyle/>
                    <a:p>
                      <a:r>
                        <a:rPr lang="hu-HU" sz="1200" dirty="0" smtClean="0"/>
                        <a:t>Kiírni az allergén tartalmat, vagy azt, hogy hol érheti el</a:t>
                      </a:r>
                      <a:endParaRPr lang="hu-HU" sz="1200" dirty="0"/>
                    </a:p>
                  </a:txBody>
                  <a:tcPr>
                    <a:solidFill>
                      <a:schemeClr val="bg1"/>
                    </a:solidFill>
                  </a:tcPr>
                </a:tc>
                <a:tc rowSpan="3">
                  <a:txBody>
                    <a:bodyPr/>
                    <a:lstStyle/>
                    <a:p>
                      <a:endParaRPr lang="hu-HU" sz="1200" dirty="0" smtClean="0"/>
                    </a:p>
                    <a:p>
                      <a:endParaRPr lang="hu-HU" sz="1200" dirty="0" smtClean="0"/>
                    </a:p>
                    <a:p>
                      <a:endParaRPr lang="hu-HU" sz="1200" dirty="0" smtClean="0"/>
                    </a:p>
                    <a:p>
                      <a:endParaRPr lang="hu-HU" sz="1200" dirty="0" smtClean="0"/>
                    </a:p>
                    <a:p>
                      <a:endParaRPr lang="hu-HU" sz="1200" dirty="0" smtClean="0"/>
                    </a:p>
                    <a:p>
                      <a:endParaRPr lang="hu-HU" sz="1200" dirty="0" smtClean="0"/>
                    </a:p>
                    <a:p>
                      <a:endParaRPr lang="hu-HU" sz="1200" dirty="0" smtClean="0"/>
                    </a:p>
                    <a:p>
                      <a:r>
                        <a:rPr lang="hu-HU" sz="1200" dirty="0" smtClean="0"/>
                        <a:t>Összetétel, </a:t>
                      </a:r>
                    </a:p>
                    <a:p>
                      <a:endParaRPr lang="hu-HU" sz="1200" dirty="0" smtClean="0"/>
                    </a:p>
                    <a:p>
                      <a:r>
                        <a:rPr lang="hu-HU" sz="1200" dirty="0" smtClean="0"/>
                        <a:t>Tápérték:NEM!!!</a:t>
                      </a:r>
                    </a:p>
                    <a:p>
                      <a:r>
                        <a:rPr lang="hu-HU" sz="900" b="1" dirty="0" smtClean="0"/>
                        <a:t>36/2014. FM  3§.(4)</a:t>
                      </a:r>
                      <a:endParaRPr lang="hu-HU" sz="900" b="1" dirty="0"/>
                    </a:p>
                  </a:txBody>
                  <a:tcPr>
                    <a:solidFill>
                      <a:schemeClr val="bg1"/>
                    </a:solidFill>
                  </a:tcPr>
                </a:tc>
              </a:tr>
              <a:tr h="1467424">
                <a:tc>
                  <a:txBody>
                    <a:bodyPr/>
                    <a:lstStyle/>
                    <a:p>
                      <a:r>
                        <a:rPr lang="hu-HU" sz="1800" dirty="0" smtClean="0"/>
                        <a:t>Nem jön be, </a:t>
                      </a:r>
                      <a:r>
                        <a:rPr lang="hu-HU" sz="1800" b="1" dirty="0" smtClean="0">
                          <a:effectLst>
                            <a:outerShdw blurRad="38100" dist="38100" dir="2700000" algn="tl">
                              <a:srgbClr val="000000">
                                <a:alpha val="43137"/>
                              </a:srgbClr>
                            </a:outerShdw>
                          </a:effectLst>
                        </a:rPr>
                        <a:t>távollétében</a:t>
                      </a:r>
                      <a:r>
                        <a:rPr lang="hu-HU" sz="1800" dirty="0" smtClean="0">
                          <a:effectLst>
                            <a:outerShdw blurRad="38100" dist="38100" dir="2700000" algn="tl">
                              <a:srgbClr val="000000">
                                <a:alpha val="43137"/>
                              </a:srgbClr>
                            </a:outerShdw>
                          </a:effectLst>
                        </a:rPr>
                        <a:t> </a:t>
                      </a:r>
                      <a:r>
                        <a:rPr lang="hu-HU" sz="1800" b="1" dirty="0" smtClean="0">
                          <a:effectLst>
                            <a:outerShdw blurRad="38100" dist="38100" dir="2700000" algn="tl">
                              <a:srgbClr val="000000">
                                <a:alpha val="43137"/>
                              </a:srgbClr>
                            </a:outerShdw>
                          </a:effectLst>
                        </a:rPr>
                        <a:t>csomagol</a:t>
                      </a:r>
                      <a:r>
                        <a:rPr lang="hu-HU" sz="1800" dirty="0" smtClean="0"/>
                        <a:t>, </a:t>
                      </a:r>
                      <a:r>
                        <a:rPr lang="hu-HU" sz="1800" b="1" dirty="0" smtClean="0">
                          <a:effectLst>
                            <a:outerShdw blurRad="38100" dist="38100" dir="2700000" algn="tl">
                              <a:srgbClr val="000000">
                                <a:alpha val="43137"/>
                              </a:srgbClr>
                            </a:outerShdw>
                          </a:effectLst>
                        </a:rPr>
                        <a:t>de</a:t>
                      </a:r>
                      <a:r>
                        <a:rPr lang="hu-HU" sz="1800" dirty="0" smtClean="0">
                          <a:effectLst>
                            <a:outerShdw blurRad="38100" dist="38100" dir="2700000" algn="tl">
                              <a:srgbClr val="000000">
                                <a:alpha val="43137"/>
                              </a:srgbClr>
                            </a:outerShdw>
                          </a:effectLst>
                        </a:rPr>
                        <a:t> </a:t>
                      </a:r>
                      <a:r>
                        <a:rPr lang="hu-HU" sz="1800" b="1" dirty="0" smtClean="0"/>
                        <a:t>közvetlenül</a:t>
                      </a:r>
                      <a:r>
                        <a:rPr lang="hu-HU" sz="1800" dirty="0" smtClean="0"/>
                        <a:t> adja át</a:t>
                      </a:r>
                      <a:r>
                        <a:rPr lang="hu-HU" sz="1800" baseline="0" dirty="0" smtClean="0"/>
                        <a:t> </a:t>
                      </a:r>
                      <a:r>
                        <a:rPr lang="hu-HU" sz="1800" dirty="0" smtClean="0"/>
                        <a:t>a fogyasztónak</a:t>
                      </a:r>
                      <a:endParaRPr lang="hu-HU" sz="1800" dirty="0"/>
                    </a:p>
                  </a:txBody>
                  <a:tcPr>
                    <a:solidFill>
                      <a:schemeClr val="bg1"/>
                    </a:solidFill>
                  </a:tcPr>
                </a:tc>
                <a:tc>
                  <a:txBody>
                    <a:bodyPr/>
                    <a:lstStyle/>
                    <a:p>
                      <a:r>
                        <a:rPr lang="hu-HU" sz="1200" u="none" baseline="0" dirty="0" smtClean="0"/>
                        <a:t>h</a:t>
                      </a:r>
                      <a:r>
                        <a:rPr lang="hu-HU" sz="1200" u="none" dirty="0" smtClean="0"/>
                        <a:t>ázhozszállítás</a:t>
                      </a:r>
                      <a:r>
                        <a:rPr lang="hu-HU" sz="1200" dirty="0" smtClean="0"/>
                        <a:t>, </a:t>
                      </a:r>
                    </a:p>
                    <a:p>
                      <a:r>
                        <a:rPr lang="hu-HU" sz="1200" dirty="0" smtClean="0"/>
                        <a:t>(pizza, stb. étteremből közvetlenül rendelt</a:t>
                      </a:r>
                      <a:r>
                        <a:rPr lang="hu-HU" sz="1200" baseline="0" dirty="0" smtClean="0"/>
                        <a:t> étel</a:t>
                      </a:r>
                      <a:r>
                        <a:rPr lang="hu-HU" sz="1200" dirty="0" smtClean="0"/>
                        <a:t> )</a:t>
                      </a:r>
                      <a:endParaRPr lang="hu-HU" sz="1200" dirty="0"/>
                    </a:p>
                  </a:txBody>
                  <a:tcPr>
                    <a:solidFill>
                      <a:schemeClr val="bg1"/>
                    </a:solidFill>
                  </a:tcPr>
                </a:tc>
                <a:tc>
                  <a:txBody>
                    <a:bodyPr/>
                    <a:lstStyle/>
                    <a:p>
                      <a:pPr algn="ctr"/>
                      <a:r>
                        <a:rPr lang="hu-HU" sz="1200" b="1" kern="1200" dirty="0" smtClean="0">
                          <a:solidFill>
                            <a:srgbClr val="FF0000"/>
                          </a:solidFill>
                          <a:effectLst>
                            <a:outerShdw blurRad="38100" dist="38100" dir="2700000" algn="tl">
                              <a:srgbClr val="000000">
                                <a:alpha val="43137"/>
                              </a:srgbClr>
                            </a:outerShdw>
                          </a:effectLst>
                          <a:latin typeface="+mn-lt"/>
                          <a:ea typeface="+mn-ea"/>
                          <a:cs typeface="+mn-cs"/>
                        </a:rPr>
                        <a:t>KÖZVETLEN</a:t>
                      </a:r>
                    </a:p>
                  </a:txBody>
                  <a:tcPr>
                    <a:solidFill>
                      <a:schemeClr val="bg1"/>
                    </a:solidFill>
                  </a:tcPr>
                </a:tc>
                <a:tc>
                  <a:txBody>
                    <a:bodyPr/>
                    <a:lstStyle/>
                    <a:p>
                      <a:r>
                        <a:rPr lang="hu-HU" sz="1200" dirty="0" smtClean="0"/>
                        <a:t>Helyszínen, hirdető lapon,</a:t>
                      </a:r>
                      <a:r>
                        <a:rPr lang="hu-HU" sz="1200" baseline="0" dirty="0" smtClean="0"/>
                        <a:t> honlapon kiírni </a:t>
                      </a:r>
                    </a:p>
                    <a:p>
                      <a:r>
                        <a:rPr lang="hu-HU" sz="1200" dirty="0" smtClean="0"/>
                        <a:t>a termék nevét +</a:t>
                      </a:r>
                    </a:p>
                    <a:p>
                      <a:r>
                        <a:rPr lang="hu-HU" sz="1200" dirty="0" smtClean="0"/>
                        <a:t>Édesítőszer</a:t>
                      </a:r>
                    </a:p>
                    <a:p>
                      <a:r>
                        <a:rPr lang="hu-HU" sz="900" dirty="0" smtClean="0"/>
                        <a:t>(</a:t>
                      </a:r>
                      <a:r>
                        <a:rPr lang="hu-HU" sz="900" b="1" dirty="0" smtClean="0"/>
                        <a:t>1169/2011Eu </a:t>
                      </a:r>
                      <a:r>
                        <a:rPr lang="hu-HU" sz="900" b="1" dirty="0" err="1" smtClean="0"/>
                        <a:t>III.mell</a:t>
                      </a:r>
                      <a:r>
                        <a:rPr lang="hu-HU" sz="900" b="1" dirty="0" smtClean="0"/>
                        <a:t>)</a:t>
                      </a:r>
                    </a:p>
                    <a:p>
                      <a:r>
                        <a:rPr lang="hu-HU" sz="1200" dirty="0" err="1" smtClean="0"/>
                        <a:t>Azo-színezék</a:t>
                      </a:r>
                      <a:r>
                        <a:rPr lang="hu-HU" sz="1200" dirty="0" smtClean="0"/>
                        <a:t> tart. </a:t>
                      </a:r>
                      <a:r>
                        <a:rPr lang="hu-HU" sz="1200" b="1" dirty="0" smtClean="0"/>
                        <a:t>(</a:t>
                      </a:r>
                      <a:r>
                        <a:rPr lang="hu-HU" sz="1000" b="1" dirty="0" smtClean="0"/>
                        <a:t>1333/2008EK V. mell)</a:t>
                      </a:r>
                      <a:endParaRPr lang="hu-HU" sz="1200" b="1"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smtClean="0"/>
                        <a:t>Helyszínen, hirdető lapon,</a:t>
                      </a:r>
                      <a:r>
                        <a:rPr lang="hu-HU" sz="1200" baseline="0" dirty="0" smtClean="0"/>
                        <a:t> honlapon kiírni </a:t>
                      </a:r>
                      <a:r>
                        <a:rPr lang="hu-HU" sz="1200" dirty="0" smtClean="0"/>
                        <a:t>az allergén tartalmat, vagy azt, hogy hol érheti el</a:t>
                      </a:r>
                    </a:p>
                  </a:txBody>
                  <a:tcPr>
                    <a:solidFill>
                      <a:schemeClr val="bg1"/>
                    </a:solidFill>
                  </a:tcPr>
                </a:tc>
                <a:tc vMerge="1">
                  <a:txBody>
                    <a:bodyPr/>
                    <a:lstStyle/>
                    <a:p>
                      <a:endParaRPr lang="hu-HU" sz="1200" dirty="0"/>
                    </a:p>
                  </a:txBody>
                  <a:tcPr marL="68580" marR="68580">
                    <a:solidFill>
                      <a:schemeClr val="bg1"/>
                    </a:solidFill>
                  </a:tcPr>
                </a:tc>
              </a:tr>
              <a:tr h="1584176">
                <a:tc>
                  <a:txBody>
                    <a:bodyPr/>
                    <a:lstStyle/>
                    <a:p>
                      <a:r>
                        <a:rPr lang="hu-HU" sz="1800" dirty="0" smtClean="0"/>
                        <a:t>Más </a:t>
                      </a:r>
                      <a:r>
                        <a:rPr lang="hu-HU" sz="1800" b="1" dirty="0" smtClean="0">
                          <a:effectLst>
                            <a:outerShdw blurRad="38100" dist="38100" dir="2700000" algn="tl">
                              <a:srgbClr val="000000">
                                <a:alpha val="43137"/>
                              </a:srgbClr>
                            </a:outerShdw>
                          </a:effectLst>
                        </a:rPr>
                        <a:t>vendéglátónak </a:t>
                      </a:r>
                      <a:r>
                        <a:rPr lang="hu-HU" sz="1800" dirty="0" smtClean="0"/>
                        <a:t>adja át a terméket, vagy 40 km-en</a:t>
                      </a:r>
                      <a:r>
                        <a:rPr lang="hu-HU" sz="1800" baseline="0" dirty="0" smtClean="0"/>
                        <a:t> belül kiskereskedőnek, csomagolatlanul</a:t>
                      </a:r>
                      <a:endParaRPr lang="hu-HU" sz="1800" dirty="0"/>
                    </a:p>
                  </a:txBody>
                  <a:tcPr>
                    <a:solidFill>
                      <a:schemeClr val="bg1"/>
                    </a:solidFill>
                  </a:tcPr>
                </a:tc>
                <a:tc>
                  <a:txBody>
                    <a:bodyPr/>
                    <a:lstStyle/>
                    <a:p>
                      <a:r>
                        <a:rPr lang="hu-HU" sz="1200" dirty="0" smtClean="0"/>
                        <a:t>Süteménybolt, </a:t>
                      </a:r>
                    </a:p>
                    <a:p>
                      <a:r>
                        <a:rPr lang="hu-HU" sz="1200" dirty="0" err="1" smtClean="0"/>
                        <a:t>él.bolt</a:t>
                      </a:r>
                      <a:r>
                        <a:rPr lang="hu-HU" sz="1200" dirty="0" smtClean="0"/>
                        <a:t> pultból hidegkonyha, cukrász süti</a:t>
                      </a:r>
                      <a:endParaRPr lang="hu-HU" sz="1200" dirty="0"/>
                    </a:p>
                  </a:txBody>
                  <a:tcPr>
                    <a:solidFill>
                      <a:schemeClr val="bg1"/>
                    </a:solidFill>
                  </a:tcPr>
                </a:tc>
                <a:tc>
                  <a:txBody>
                    <a:bodyPr/>
                    <a:lstStyle/>
                    <a:p>
                      <a:pPr algn="ctr"/>
                      <a:r>
                        <a:rPr lang="hu-HU" sz="1200" b="1" kern="1200" dirty="0" smtClean="0">
                          <a:solidFill>
                            <a:srgbClr val="FF0000"/>
                          </a:solidFill>
                          <a:effectLst>
                            <a:outerShdw blurRad="38100" dist="38100" dir="2700000" algn="tl">
                              <a:srgbClr val="000000">
                                <a:alpha val="43137"/>
                              </a:srgbClr>
                            </a:outerShdw>
                          </a:effectLst>
                          <a:latin typeface="+mn-lt"/>
                          <a:ea typeface="+mn-ea"/>
                          <a:cs typeface="+mn-cs"/>
                        </a:rPr>
                        <a:t>KÖZVETLEN /és </a:t>
                      </a:r>
                      <a:r>
                        <a:rPr lang="hu-HU" sz="1200" dirty="0" smtClean="0"/>
                        <a:t>, </a:t>
                      </a:r>
                    </a:p>
                    <a:p>
                      <a:pPr algn="ctr"/>
                      <a:r>
                        <a:rPr lang="hu-HU" sz="1200" dirty="0" smtClean="0"/>
                        <a:t>van mögötte </a:t>
                      </a:r>
                      <a:r>
                        <a:rPr lang="hu-HU" sz="1200" b="1" dirty="0" smtClean="0">
                          <a:effectLst>
                            <a:outerShdw blurRad="38100" dist="38100" dir="2700000" algn="tl">
                              <a:srgbClr val="000000">
                                <a:alpha val="43137"/>
                              </a:srgbClr>
                            </a:outerShdw>
                          </a:effectLst>
                        </a:rPr>
                        <a:t>vendéglátó- és vendéglátó/</a:t>
                      </a:r>
                    </a:p>
                    <a:p>
                      <a:pPr algn="ctr"/>
                      <a:r>
                        <a:rPr lang="hu-HU" sz="1200" b="1" dirty="0" smtClean="0">
                          <a:effectLst>
                            <a:outerShdw blurRad="38100" dist="38100" dir="2700000" algn="tl">
                              <a:srgbClr val="000000">
                                <a:alpha val="43137"/>
                              </a:srgbClr>
                            </a:outerShdw>
                          </a:effectLst>
                        </a:rPr>
                        <a:t> kereskedő  üzlet </a:t>
                      </a:r>
                      <a:r>
                        <a:rPr lang="hu-HU" sz="1200" dirty="0" smtClean="0"/>
                        <a:t>kapcsolat</a:t>
                      </a:r>
                      <a:endParaRPr lang="hu-HU" sz="1200" dirty="0"/>
                    </a:p>
                  </a:txBody>
                  <a:tcPr>
                    <a:solidFill>
                      <a:schemeClr val="bg1"/>
                    </a:solidFill>
                  </a:tcPr>
                </a:tc>
                <a:tc>
                  <a:txBody>
                    <a:bodyPr/>
                    <a:lstStyle/>
                    <a:p>
                      <a:r>
                        <a:rPr lang="hu-HU" sz="1200" dirty="0" smtClean="0"/>
                        <a:t>Szállítólevél/</a:t>
                      </a:r>
                      <a:r>
                        <a:rPr lang="hu-HU" sz="1200" baseline="0" dirty="0" smtClean="0"/>
                        <a:t> </a:t>
                      </a:r>
                      <a:r>
                        <a:rPr lang="hu-HU" sz="1200" dirty="0" smtClean="0"/>
                        <a:t>termékleírás/</a:t>
                      </a:r>
                      <a:r>
                        <a:rPr lang="hu-HU" sz="1200" baseline="0" dirty="0" smtClean="0"/>
                        <a:t> </a:t>
                      </a:r>
                      <a:r>
                        <a:rPr lang="hu-HU" sz="1200" dirty="0" smtClean="0"/>
                        <a:t>csomagolás: név</a:t>
                      </a:r>
                    </a:p>
                    <a:p>
                      <a:r>
                        <a:rPr lang="hu-HU" sz="1200" dirty="0" smtClean="0"/>
                        <a:t>Édesítőszer,</a:t>
                      </a:r>
                    </a:p>
                    <a:p>
                      <a:r>
                        <a:rPr lang="hu-HU" sz="1200" dirty="0" smtClean="0"/>
                        <a:t> </a:t>
                      </a:r>
                      <a:r>
                        <a:rPr lang="hu-HU" sz="1200" dirty="0" err="1" smtClean="0"/>
                        <a:t>azo-színezék</a:t>
                      </a:r>
                      <a:r>
                        <a:rPr lang="hu-HU" sz="1200" dirty="0" smtClean="0"/>
                        <a:t>,</a:t>
                      </a:r>
                      <a:r>
                        <a:rPr lang="hu-HU" sz="1200" baseline="0" dirty="0" smtClean="0"/>
                        <a:t> összetétel, lejárat</a:t>
                      </a:r>
                    </a:p>
                    <a:p>
                      <a:r>
                        <a:rPr lang="hu-HU" sz="1200" baseline="0" dirty="0" smtClean="0"/>
                        <a:t>tárolás</a:t>
                      </a:r>
                    </a:p>
                    <a:p>
                      <a:r>
                        <a:rPr lang="hu-HU" sz="1050" b="1" dirty="0" smtClean="0"/>
                        <a:t>(1169/2011</a:t>
                      </a:r>
                      <a:r>
                        <a:rPr lang="hu-HU" sz="1050" b="1" baseline="0" dirty="0" smtClean="0"/>
                        <a:t> Eu.8.cikk)</a:t>
                      </a:r>
                      <a:endParaRPr lang="hu-HU" sz="1050" b="1" dirty="0"/>
                    </a:p>
                  </a:txBody>
                  <a:tcPr>
                    <a:solidFill>
                      <a:schemeClr val="bg1"/>
                    </a:solidFill>
                  </a:tcPr>
                </a:tc>
                <a:tc>
                  <a:txBody>
                    <a:bodyPr/>
                    <a:lstStyle/>
                    <a:p>
                      <a:r>
                        <a:rPr lang="hu-HU" sz="1200" dirty="0" smtClean="0"/>
                        <a:t>+ allergén információ</a:t>
                      </a:r>
                      <a:endParaRPr lang="hu-HU" sz="1200" dirty="0"/>
                    </a:p>
                  </a:txBody>
                  <a:tcPr>
                    <a:solidFill>
                      <a:schemeClr val="bg1"/>
                    </a:solidFill>
                  </a:tcPr>
                </a:tc>
                <a:tc vMerge="1">
                  <a:txBody>
                    <a:bodyPr/>
                    <a:lstStyle/>
                    <a:p>
                      <a:endParaRPr lang="hu-HU" sz="1200" dirty="0"/>
                    </a:p>
                  </a:txBody>
                  <a:tcPr marL="68580" marR="68580">
                    <a:solidFill>
                      <a:schemeClr val="bg1"/>
                    </a:solidFill>
                  </a:tcPr>
                </a:tc>
              </a:tr>
              <a:tr h="370840">
                <a:tc>
                  <a:txBody>
                    <a:bodyPr/>
                    <a:lstStyle/>
                    <a:p>
                      <a:r>
                        <a:rPr lang="hu-HU" sz="1600" b="1" dirty="0" smtClean="0"/>
                        <a:t>Fogyasztói csomagolásban 40 km </a:t>
                      </a:r>
                      <a:r>
                        <a:rPr lang="hu-HU" sz="1600" b="1" dirty="0" err="1" smtClean="0"/>
                        <a:t>kisker</a:t>
                      </a:r>
                      <a:r>
                        <a:rPr lang="hu-HU" sz="1600" b="1" dirty="0" smtClean="0"/>
                        <a:t> + más szállítja ki </a:t>
                      </a:r>
                      <a:endParaRPr lang="hu-HU" sz="1600" b="1" dirty="0"/>
                    </a:p>
                  </a:txBody>
                  <a:tcPr>
                    <a:solidFill>
                      <a:srgbClr val="CCFF99"/>
                    </a:solidFill>
                  </a:tcPr>
                </a:tc>
                <a:tc>
                  <a:txBody>
                    <a:bodyPr/>
                    <a:lstStyle/>
                    <a:p>
                      <a:r>
                        <a:rPr lang="hu-HU" sz="1200" dirty="0" smtClean="0"/>
                        <a:t>Egyadagos étel</a:t>
                      </a:r>
                      <a:r>
                        <a:rPr lang="hu-HU" sz="1200" baseline="0" dirty="0" smtClean="0"/>
                        <a:t> a kiskereskedésben , vagy alvállalkozóval házhoz szállítva </a:t>
                      </a:r>
                      <a:endParaRPr lang="hu-HU" sz="1200" dirty="0"/>
                    </a:p>
                  </a:txBody>
                  <a:tcPr>
                    <a:solidFill>
                      <a:srgbClr val="CCFF99"/>
                    </a:solidFill>
                  </a:tcPr>
                </a:tc>
                <a:tc>
                  <a:txBody>
                    <a:bodyPr/>
                    <a:lstStyle/>
                    <a:p>
                      <a:pPr algn="ctr"/>
                      <a:r>
                        <a:rPr lang="hu-HU" sz="1200" b="1" kern="1200" dirty="0" smtClean="0">
                          <a:solidFill>
                            <a:srgbClr val="FF0000"/>
                          </a:solidFill>
                          <a:effectLst>
                            <a:outerShdw blurRad="38100" dist="38100" dir="2700000" algn="tl">
                              <a:srgbClr val="000000">
                                <a:alpha val="43137"/>
                              </a:srgbClr>
                            </a:outerShdw>
                          </a:effectLst>
                          <a:latin typeface="+mn-lt"/>
                          <a:ea typeface="+mn-ea"/>
                          <a:cs typeface="+mn-cs"/>
                        </a:rPr>
                        <a:t>NEM KÖZVETLEN</a:t>
                      </a:r>
                      <a:endParaRPr lang="hu-HU" sz="1200" b="1" kern="1200" dirty="0">
                        <a:solidFill>
                          <a:srgbClr val="FF0000"/>
                        </a:solidFill>
                        <a:effectLst>
                          <a:outerShdw blurRad="38100" dist="38100" dir="2700000" algn="tl">
                            <a:srgbClr val="000000">
                              <a:alpha val="43137"/>
                            </a:srgbClr>
                          </a:outerShdw>
                        </a:effectLst>
                        <a:latin typeface="+mn-lt"/>
                        <a:ea typeface="+mn-ea"/>
                        <a:cs typeface="+mn-cs"/>
                      </a:endParaRPr>
                    </a:p>
                  </a:txBody>
                  <a:tcPr>
                    <a:solidFill>
                      <a:srgbClr val="CCFF99"/>
                    </a:solidFill>
                  </a:tcPr>
                </a:tc>
                <a:tc gridSpan="2">
                  <a:txBody>
                    <a:bodyPr/>
                    <a:lstStyle/>
                    <a:p>
                      <a:r>
                        <a:rPr lang="hu-HU" sz="2000" b="0" dirty="0" smtClean="0"/>
                        <a:t>Teljes csomagolt élelmiszer jelölés  </a:t>
                      </a:r>
                    </a:p>
                    <a:p>
                      <a:r>
                        <a:rPr lang="hu-HU" sz="2000" b="0" dirty="0" smtClean="0"/>
                        <a:t>+ a gyártás helye</a:t>
                      </a:r>
                      <a:r>
                        <a:rPr lang="hu-HU" sz="2000" b="0" baseline="0" dirty="0" smtClean="0"/>
                        <a:t> </a:t>
                      </a:r>
                      <a:r>
                        <a:rPr lang="hu-HU" sz="1100" b="0" baseline="0" dirty="0" smtClean="0"/>
                        <a:t>(</a:t>
                      </a:r>
                      <a:r>
                        <a:rPr lang="hu-HU" sz="1100" b="1" baseline="0" dirty="0" smtClean="0"/>
                        <a:t>62/2011. VM. 18.§)</a:t>
                      </a:r>
                      <a:endParaRPr lang="hu-HU" sz="2000" b="1" dirty="0"/>
                    </a:p>
                  </a:txBody>
                  <a:tcPr>
                    <a:solidFill>
                      <a:srgbClr val="CCFF99"/>
                    </a:solidFill>
                  </a:tcPr>
                </a:tc>
                <a:tc hMerge="1">
                  <a:txBody>
                    <a:bodyPr/>
                    <a:lstStyle/>
                    <a:p>
                      <a:endParaRPr lang="hu-HU" sz="1200" dirty="0"/>
                    </a:p>
                  </a:txBody>
                  <a:tcPr marL="68580" marR="68580">
                    <a:solidFill>
                      <a:schemeClr val="bg1"/>
                    </a:solidFill>
                  </a:tcPr>
                </a:tc>
                <a:tc>
                  <a:txBody>
                    <a:bodyPr/>
                    <a:lstStyle/>
                    <a:p>
                      <a:r>
                        <a:rPr lang="hu-HU" sz="1200" dirty="0" smtClean="0"/>
                        <a:t>Nem értelmezhető</a:t>
                      </a:r>
                      <a:endParaRPr lang="hu-HU" sz="1200" dirty="0"/>
                    </a:p>
                  </a:txBody>
                  <a:tcPr>
                    <a:solidFill>
                      <a:srgbClr val="CCFF99"/>
                    </a:solidFill>
                  </a:tcPr>
                </a:tc>
              </a:tr>
            </a:tbl>
          </a:graphicData>
        </a:graphic>
      </p:graphicFrame>
      <p:sp>
        <p:nvSpPr>
          <p:cNvPr id="3" name="Szövegdoboz 2"/>
          <p:cNvSpPr txBox="1"/>
          <p:nvPr/>
        </p:nvSpPr>
        <p:spPr>
          <a:xfrm>
            <a:off x="2655888" y="0"/>
            <a:ext cx="7085012" cy="400050"/>
          </a:xfrm>
          <a:prstGeom prst="rect">
            <a:avLst/>
          </a:prstGeom>
          <a:noFill/>
        </p:spPr>
        <p:txBody>
          <a:bodyPr>
            <a:spAutoFit/>
          </a:bodyPr>
          <a:lstStyle/>
          <a:p>
            <a:pPr algn="ctr">
              <a:defRPr/>
            </a:pPr>
            <a:r>
              <a:rPr lang="hu-HU" sz="2000" b="1" dirty="0">
                <a:effectLst>
                  <a:outerShdw blurRad="38100" dist="38100" dir="2700000" algn="tl">
                    <a:srgbClr val="000000">
                      <a:alpha val="43137"/>
                    </a:srgbClr>
                  </a:outerShdw>
                </a:effectLst>
              </a:rPr>
              <a:t>Jelölés/tájékoztatás a vendéglátásban</a:t>
            </a:r>
          </a:p>
        </p:txBody>
      </p:sp>
      <p:cxnSp>
        <p:nvCxnSpPr>
          <p:cNvPr id="5" name="Egyenes összekötő nyíllal 4"/>
          <p:cNvCxnSpPr/>
          <p:nvPr/>
        </p:nvCxnSpPr>
        <p:spPr>
          <a:xfrm rot="16200000" flipV="1">
            <a:off x="9482138" y="3978275"/>
            <a:ext cx="1203325" cy="5111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Egyenes összekötő nyíllal 6"/>
          <p:cNvCxnSpPr/>
          <p:nvPr/>
        </p:nvCxnSpPr>
        <p:spPr>
          <a:xfrm rot="5400000" flipH="1" flipV="1">
            <a:off x="8755063" y="3328988"/>
            <a:ext cx="3138487" cy="15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Egyenes összekötő nyíllal 7"/>
          <p:cNvCxnSpPr/>
          <p:nvPr/>
        </p:nvCxnSpPr>
        <p:spPr>
          <a:xfrm rot="16200000" flipV="1">
            <a:off x="7208838" y="4021138"/>
            <a:ext cx="1087437" cy="6238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Egyenes összekötő nyíllal 8"/>
          <p:cNvCxnSpPr/>
          <p:nvPr/>
        </p:nvCxnSpPr>
        <p:spPr>
          <a:xfrm rot="5400000" flipH="1" flipV="1">
            <a:off x="6505575" y="3313113"/>
            <a:ext cx="3138487"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9944" name="Picture 2" descr="C:\Users\zoltaia\AppData\Local\Microsoft\Windows\Temporary Internet Files\Content.IE5\0WV692JS\2m766nl[1].png"/>
          <p:cNvPicPr>
            <a:picLocks noChangeAspect="1" noChangeArrowheads="1"/>
          </p:cNvPicPr>
          <p:nvPr/>
        </p:nvPicPr>
        <p:blipFill>
          <a:blip r:embed="rId2" cstate="print"/>
          <a:srcRect/>
          <a:stretch>
            <a:fillRect/>
          </a:stretch>
        </p:blipFill>
        <p:spPr bwMode="auto">
          <a:xfrm>
            <a:off x="4583113" y="2697163"/>
            <a:ext cx="606425" cy="757237"/>
          </a:xfrm>
          <a:prstGeom prst="rect">
            <a:avLst/>
          </a:prstGeom>
          <a:noFill/>
          <a:ln w="9525">
            <a:noFill/>
            <a:miter lim="800000"/>
            <a:headEnd/>
            <a:tailEnd/>
          </a:ln>
        </p:spPr>
      </p:pic>
      <p:pic>
        <p:nvPicPr>
          <p:cNvPr id="39945" name="Kép 15" descr="Képtalálat a következőre: „étterem rajz”"/>
          <p:cNvPicPr>
            <a:picLocks noChangeAspect="1" noChangeArrowheads="1"/>
          </p:cNvPicPr>
          <p:nvPr/>
        </p:nvPicPr>
        <p:blipFill>
          <a:blip r:embed="rId3" cstate="print"/>
          <a:srcRect/>
          <a:stretch>
            <a:fillRect/>
          </a:stretch>
        </p:blipFill>
        <p:spPr bwMode="auto">
          <a:xfrm>
            <a:off x="4614863" y="1687513"/>
            <a:ext cx="481012" cy="503237"/>
          </a:xfrm>
          <a:prstGeom prst="rect">
            <a:avLst/>
          </a:prstGeom>
          <a:noFill/>
          <a:ln w="9525">
            <a:noFill/>
            <a:miter lim="800000"/>
            <a:headEnd/>
            <a:tailEnd/>
          </a:ln>
        </p:spPr>
      </p:pic>
      <p:pic>
        <p:nvPicPr>
          <p:cNvPr id="39946" name="Kép 18" descr="Képtalálat a következőre: „kézfogás rajz”"/>
          <p:cNvPicPr>
            <a:picLocks noChangeAspect="1" noChangeArrowheads="1"/>
          </p:cNvPicPr>
          <p:nvPr/>
        </p:nvPicPr>
        <p:blipFill>
          <a:blip r:embed="rId4" cstate="print"/>
          <a:srcRect/>
          <a:stretch>
            <a:fillRect/>
          </a:stretch>
        </p:blipFill>
        <p:spPr bwMode="auto">
          <a:xfrm>
            <a:off x="3829050" y="4740275"/>
            <a:ext cx="673100" cy="431800"/>
          </a:xfrm>
          <a:prstGeom prst="rect">
            <a:avLst/>
          </a:prstGeom>
          <a:noFill/>
          <a:ln w="9525">
            <a:noFill/>
            <a:miter lim="800000"/>
            <a:headEnd/>
            <a:tailEnd/>
          </a:ln>
        </p:spPr>
      </p:pic>
      <p:cxnSp>
        <p:nvCxnSpPr>
          <p:cNvPr id="28" name="Egyenes összekötő 27"/>
          <p:cNvCxnSpPr/>
          <p:nvPr/>
        </p:nvCxnSpPr>
        <p:spPr>
          <a:xfrm flipV="1">
            <a:off x="217488" y="5326063"/>
            <a:ext cx="11785600" cy="1587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Egyenes összekötő 30"/>
          <p:cNvCxnSpPr/>
          <p:nvPr/>
        </p:nvCxnSpPr>
        <p:spPr>
          <a:xfrm rot="16200000" flipH="1">
            <a:off x="-414337" y="3287712"/>
            <a:ext cx="5734050" cy="28575"/>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Egyenes összekötő 31"/>
          <p:cNvCxnSpPr/>
          <p:nvPr/>
        </p:nvCxnSpPr>
        <p:spPr>
          <a:xfrm rot="16200000" flipH="1">
            <a:off x="1175544" y="3280569"/>
            <a:ext cx="5732463" cy="28575"/>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Egyenes összekötő 32"/>
          <p:cNvCxnSpPr/>
          <p:nvPr/>
        </p:nvCxnSpPr>
        <p:spPr>
          <a:xfrm rot="16200000" flipH="1">
            <a:off x="2851151" y="3287712"/>
            <a:ext cx="5734050" cy="28575"/>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Egyenes összekötő 33"/>
          <p:cNvCxnSpPr/>
          <p:nvPr/>
        </p:nvCxnSpPr>
        <p:spPr>
          <a:xfrm rot="16200000" flipH="1">
            <a:off x="5740400" y="2808288"/>
            <a:ext cx="4884737" cy="7938"/>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Egyenes összekötő 34"/>
          <p:cNvCxnSpPr/>
          <p:nvPr/>
        </p:nvCxnSpPr>
        <p:spPr>
          <a:xfrm rot="16200000" flipH="1">
            <a:off x="7627145" y="3215481"/>
            <a:ext cx="5732462" cy="28575"/>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Egyenes összekötő 35"/>
          <p:cNvCxnSpPr/>
          <p:nvPr/>
        </p:nvCxnSpPr>
        <p:spPr>
          <a:xfrm rot="16200000" flipH="1">
            <a:off x="9114632" y="3221831"/>
            <a:ext cx="5734050" cy="30163"/>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7" name="Egyenes összekötő 36"/>
          <p:cNvCxnSpPr/>
          <p:nvPr/>
        </p:nvCxnSpPr>
        <p:spPr>
          <a:xfrm flipV="1">
            <a:off x="180975" y="3744913"/>
            <a:ext cx="10342563" cy="22225"/>
          </a:xfrm>
          <a:prstGeom prst="line">
            <a:avLst/>
          </a:prstGeom>
          <a:ln w="25400">
            <a:solidFill>
              <a:srgbClr val="071308"/>
            </a:solidFill>
          </a:ln>
        </p:spPr>
        <p:style>
          <a:lnRef idx="1">
            <a:schemeClr val="accent1"/>
          </a:lnRef>
          <a:fillRef idx="0">
            <a:schemeClr val="accent1"/>
          </a:fillRef>
          <a:effectRef idx="0">
            <a:schemeClr val="accent1"/>
          </a:effectRef>
          <a:fontRef idx="minor">
            <a:schemeClr val="tx1"/>
          </a:fontRef>
        </p:style>
      </p:cxnSp>
      <p:cxnSp>
        <p:nvCxnSpPr>
          <p:cNvPr id="38" name="Egyenes összekötő 37"/>
          <p:cNvCxnSpPr/>
          <p:nvPr/>
        </p:nvCxnSpPr>
        <p:spPr>
          <a:xfrm flipV="1">
            <a:off x="0" y="2308225"/>
            <a:ext cx="10507663" cy="14288"/>
          </a:xfrm>
          <a:prstGeom prst="line">
            <a:avLst/>
          </a:prstGeom>
          <a:ln w="25400">
            <a:solidFill>
              <a:srgbClr val="071308"/>
            </a:solidFill>
          </a:ln>
        </p:spPr>
        <p:style>
          <a:lnRef idx="1">
            <a:schemeClr val="accent1"/>
          </a:lnRef>
          <a:fillRef idx="0">
            <a:schemeClr val="accent1"/>
          </a:fillRef>
          <a:effectRef idx="0">
            <a:schemeClr val="accent1"/>
          </a:effectRef>
          <a:fontRef idx="minor">
            <a:schemeClr val="tx1"/>
          </a:fontRef>
        </p:style>
      </p:cxnSp>
      <p:cxnSp>
        <p:nvCxnSpPr>
          <p:cNvPr id="39" name="Egyenes összekötő 38"/>
          <p:cNvCxnSpPr/>
          <p:nvPr/>
        </p:nvCxnSpPr>
        <p:spPr>
          <a:xfrm flipV="1">
            <a:off x="225425" y="1458913"/>
            <a:ext cx="11785600" cy="14287"/>
          </a:xfrm>
          <a:prstGeom prst="line">
            <a:avLst/>
          </a:prstGeom>
          <a:ln w="25400">
            <a:solidFill>
              <a:srgbClr val="071308"/>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églalap 10"/>
          <p:cNvSpPr/>
          <p:nvPr/>
        </p:nvSpPr>
        <p:spPr>
          <a:xfrm>
            <a:off x="1722438" y="0"/>
            <a:ext cx="874712" cy="6083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2052" name="Cím 2"/>
          <p:cNvSpPr>
            <a:spLocks noGrp="1"/>
          </p:cNvSpPr>
          <p:nvPr>
            <p:ph type="title"/>
          </p:nvPr>
        </p:nvSpPr>
        <p:spPr>
          <a:xfrm>
            <a:off x="0" y="0"/>
            <a:ext cx="12192000" cy="1225550"/>
          </a:xfrm>
        </p:spPr>
        <p:txBody>
          <a:bodyPr/>
          <a:lstStyle/>
          <a:p>
            <a:pPr algn="ctr" eaLnBrk="1" hangingPunct="1"/>
            <a:r>
              <a:rPr lang="hu-HU" sz="3600" smtClean="0"/>
              <a:t>Élelmiszer eredetű eseményekben megbetegedettek száma </a:t>
            </a:r>
            <a:br>
              <a:rPr lang="hu-HU" sz="3600" smtClean="0"/>
            </a:br>
            <a:r>
              <a:rPr lang="hu-HU" sz="3600" smtClean="0"/>
              <a:t>2008 – 2016</a:t>
            </a:r>
            <a:endParaRPr lang="hu-HU" sz="3600" b="1" smtClean="0"/>
          </a:p>
        </p:txBody>
      </p:sp>
      <p:graphicFrame>
        <p:nvGraphicFramePr>
          <p:cNvPr id="2050" name="Tartalom helye 9"/>
          <p:cNvGraphicFramePr>
            <a:graphicFrameLocks noGrp="1"/>
          </p:cNvGraphicFramePr>
          <p:nvPr>
            <p:ph idx="1"/>
          </p:nvPr>
        </p:nvGraphicFramePr>
        <p:xfrm>
          <a:off x="161925" y="796925"/>
          <a:ext cx="12080875" cy="5430838"/>
        </p:xfrm>
        <a:graphic>
          <a:graphicData uri="http://schemas.openxmlformats.org/presentationml/2006/ole">
            <p:oleObj spid="_x0000_s2050" r:id="rId3" imgW="12083319" imgH="5432007" progId="Excel.Chart.8">
              <p:embed/>
            </p:oleObj>
          </a:graphicData>
        </a:graphic>
      </p:graphicFrame>
      <p:cxnSp>
        <p:nvCxnSpPr>
          <p:cNvPr id="6" name="Egyenes összekötő nyíllal 5"/>
          <p:cNvCxnSpPr/>
          <p:nvPr/>
        </p:nvCxnSpPr>
        <p:spPr>
          <a:xfrm flipV="1">
            <a:off x="6478588" y="1084263"/>
            <a:ext cx="4519612" cy="25606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églalap 10"/>
          <p:cNvSpPr/>
          <p:nvPr/>
        </p:nvSpPr>
        <p:spPr>
          <a:xfrm>
            <a:off x="1722438" y="0"/>
            <a:ext cx="874712" cy="6083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3076" name="Cím 2"/>
          <p:cNvSpPr>
            <a:spLocks noGrp="1"/>
          </p:cNvSpPr>
          <p:nvPr>
            <p:ph type="title"/>
          </p:nvPr>
        </p:nvSpPr>
        <p:spPr>
          <a:xfrm>
            <a:off x="0" y="0"/>
            <a:ext cx="12192000" cy="1225550"/>
          </a:xfrm>
        </p:spPr>
        <p:txBody>
          <a:bodyPr/>
          <a:lstStyle/>
          <a:p>
            <a:pPr algn="ctr" eaLnBrk="1" hangingPunct="1"/>
            <a:r>
              <a:rPr lang="hu-HU" sz="3200" smtClean="0"/>
              <a:t>Élelmiszer eredetű események előfordulási hely szerinti megoszlása, </a:t>
            </a:r>
            <a:br>
              <a:rPr lang="hu-HU" sz="3200" smtClean="0"/>
            </a:br>
            <a:r>
              <a:rPr lang="hu-HU" sz="3200" smtClean="0"/>
              <a:t>2008 - 2016</a:t>
            </a:r>
            <a:endParaRPr lang="hu-HU" sz="3600" b="1" smtClean="0"/>
          </a:p>
        </p:txBody>
      </p:sp>
      <p:graphicFrame>
        <p:nvGraphicFramePr>
          <p:cNvPr id="3074" name="Tartalom helye 7"/>
          <p:cNvGraphicFramePr>
            <a:graphicFrameLocks noGrp="1"/>
          </p:cNvGraphicFramePr>
          <p:nvPr>
            <p:ph idx="1"/>
          </p:nvPr>
        </p:nvGraphicFramePr>
        <p:xfrm>
          <a:off x="-2603500" y="1174750"/>
          <a:ext cx="14846300" cy="5053013"/>
        </p:xfrm>
        <a:graphic>
          <a:graphicData uri="http://schemas.openxmlformats.org/presentationml/2006/ole">
            <p:oleObj spid="_x0000_s3074" r:id="rId3" imgW="14845047" imgH="5054022" progId="Excel.Chart.8">
              <p:embed/>
            </p:oleObj>
          </a:graphicData>
        </a:graphic>
      </p:graphicFrame>
      <p:sp>
        <p:nvSpPr>
          <p:cNvPr id="3077" name="Szövegdoboz 12"/>
          <p:cNvSpPr txBox="1">
            <a:spLocks noChangeArrowheads="1"/>
          </p:cNvSpPr>
          <p:nvPr/>
        </p:nvSpPr>
        <p:spPr bwMode="auto">
          <a:xfrm>
            <a:off x="5176838" y="3832225"/>
            <a:ext cx="2662237" cy="369888"/>
          </a:xfrm>
          <a:prstGeom prst="rect">
            <a:avLst/>
          </a:prstGeom>
          <a:noFill/>
          <a:ln w="9525">
            <a:noFill/>
            <a:miter lim="800000"/>
            <a:headEnd/>
            <a:tailEnd/>
          </a:ln>
        </p:spPr>
        <p:txBody>
          <a:bodyPr>
            <a:spAutoFit/>
          </a:bodyPr>
          <a:lstStyle/>
          <a:p>
            <a:r>
              <a:rPr lang="hu-HU">
                <a:latin typeface="Calibri" pitchFamily="34" charset="0"/>
              </a:rPr>
              <a:t>2015-ben 30 db volt!</a:t>
            </a:r>
          </a:p>
        </p:txBody>
      </p:sp>
      <p:sp>
        <p:nvSpPr>
          <p:cNvPr id="6" name="Szövegdoboz 5"/>
          <p:cNvSpPr txBox="1"/>
          <p:nvPr/>
        </p:nvSpPr>
        <p:spPr>
          <a:xfrm>
            <a:off x="592138" y="2863850"/>
            <a:ext cx="725487" cy="2216150"/>
          </a:xfrm>
          <a:prstGeom prst="rect">
            <a:avLst/>
          </a:prstGeom>
          <a:noFill/>
        </p:spPr>
        <p:txBody>
          <a:bodyPr>
            <a:spAutoFit/>
          </a:bodyPr>
          <a:lstStyle/>
          <a:p>
            <a:pPr fontAlgn="auto">
              <a:spcBef>
                <a:spcPts val="0"/>
              </a:spcBef>
              <a:spcAft>
                <a:spcPts val="0"/>
              </a:spcAft>
              <a:defRPr/>
            </a:pPr>
            <a:r>
              <a:rPr lang="hu-HU" sz="13800" b="1" dirty="0">
                <a:solidFill>
                  <a:srgbClr val="FF0000"/>
                </a:solidFill>
                <a:effectLst>
                  <a:outerShdw blurRad="38100" dist="38100" dir="2700000" algn="tl">
                    <a:srgbClr val="000000">
                      <a:alpha val="43137"/>
                    </a:srgbClr>
                  </a:outerShdw>
                </a:effectLst>
                <a:latin typeface="+mn-lt"/>
                <a:cs typeface="+mn-cs"/>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églalap 10"/>
          <p:cNvSpPr/>
          <p:nvPr/>
        </p:nvSpPr>
        <p:spPr>
          <a:xfrm>
            <a:off x="1722438" y="0"/>
            <a:ext cx="874712" cy="6083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4100" name="Cím 2"/>
          <p:cNvSpPr>
            <a:spLocks noGrp="1"/>
          </p:cNvSpPr>
          <p:nvPr>
            <p:ph type="title"/>
          </p:nvPr>
        </p:nvSpPr>
        <p:spPr>
          <a:xfrm>
            <a:off x="0" y="0"/>
            <a:ext cx="12192000" cy="1225550"/>
          </a:xfrm>
        </p:spPr>
        <p:txBody>
          <a:bodyPr/>
          <a:lstStyle/>
          <a:p>
            <a:pPr algn="ctr" eaLnBrk="1" hangingPunct="1"/>
            <a:r>
              <a:rPr lang="hu-HU" sz="3600" smtClean="0"/>
              <a:t>Megbetegedések előfordulási hely szerinti megoszlása</a:t>
            </a:r>
            <a:br>
              <a:rPr lang="hu-HU" sz="3600" smtClean="0"/>
            </a:br>
            <a:r>
              <a:rPr lang="hu-HU" sz="3600" smtClean="0"/>
              <a:t>2008 - 2016.</a:t>
            </a:r>
          </a:p>
        </p:txBody>
      </p:sp>
      <p:graphicFrame>
        <p:nvGraphicFramePr>
          <p:cNvPr id="4098" name="Tartalom helye 7"/>
          <p:cNvGraphicFramePr>
            <a:graphicFrameLocks noGrp="1"/>
          </p:cNvGraphicFramePr>
          <p:nvPr>
            <p:ph idx="1"/>
          </p:nvPr>
        </p:nvGraphicFramePr>
        <p:xfrm>
          <a:off x="-2603500" y="1174750"/>
          <a:ext cx="14846300" cy="5053013"/>
        </p:xfrm>
        <a:graphic>
          <a:graphicData uri="http://schemas.openxmlformats.org/presentationml/2006/ole">
            <p:oleObj spid="_x0000_s4098" r:id="rId3" imgW="14845047" imgH="5054022" progId="Excel.Chart.8">
              <p:embed/>
            </p:oleObj>
          </a:graphicData>
        </a:graphic>
      </p:graphicFrame>
      <p:sp>
        <p:nvSpPr>
          <p:cNvPr id="4101" name="Szövegdoboz 4"/>
          <p:cNvSpPr txBox="1">
            <a:spLocks noChangeArrowheads="1"/>
          </p:cNvSpPr>
          <p:nvPr/>
        </p:nvSpPr>
        <p:spPr bwMode="auto">
          <a:xfrm>
            <a:off x="3765550" y="4665663"/>
            <a:ext cx="2286000" cy="369887"/>
          </a:xfrm>
          <a:prstGeom prst="rect">
            <a:avLst/>
          </a:prstGeom>
          <a:noFill/>
          <a:ln w="9525">
            <a:noFill/>
            <a:miter lim="800000"/>
            <a:headEnd/>
            <a:tailEnd/>
          </a:ln>
        </p:spPr>
        <p:txBody>
          <a:bodyPr>
            <a:spAutoFit/>
          </a:bodyPr>
          <a:lstStyle/>
          <a:p>
            <a:r>
              <a:rPr lang="hu-HU">
                <a:latin typeface="Calibri" pitchFamily="34" charset="0"/>
              </a:rPr>
              <a:t>2016-ban 2114</a:t>
            </a:r>
          </a:p>
        </p:txBody>
      </p:sp>
      <p:sp>
        <p:nvSpPr>
          <p:cNvPr id="4102" name="Szövegdoboz 5"/>
          <p:cNvSpPr txBox="1">
            <a:spLocks noChangeArrowheads="1"/>
          </p:cNvSpPr>
          <p:nvPr/>
        </p:nvSpPr>
        <p:spPr bwMode="auto">
          <a:xfrm>
            <a:off x="2138363" y="3065463"/>
            <a:ext cx="1666875" cy="369887"/>
          </a:xfrm>
          <a:prstGeom prst="rect">
            <a:avLst/>
          </a:prstGeom>
          <a:noFill/>
          <a:ln w="9525">
            <a:noFill/>
            <a:miter lim="800000"/>
            <a:headEnd/>
            <a:tailEnd/>
          </a:ln>
        </p:spPr>
        <p:txBody>
          <a:bodyPr>
            <a:spAutoFit/>
          </a:bodyPr>
          <a:lstStyle/>
          <a:p>
            <a:r>
              <a:rPr lang="hu-HU">
                <a:latin typeface="Calibri" pitchFamily="34" charset="0"/>
              </a:rPr>
              <a:t>2016-ban 489</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ím 2"/>
          <p:cNvSpPr>
            <a:spLocks noGrp="1"/>
          </p:cNvSpPr>
          <p:nvPr>
            <p:ph type="title"/>
          </p:nvPr>
        </p:nvSpPr>
        <p:spPr/>
        <p:txBody>
          <a:bodyPr/>
          <a:lstStyle/>
          <a:p>
            <a:pPr algn="ctr" eaLnBrk="1" hangingPunct="1"/>
            <a:r>
              <a:rPr lang="hu-HU" sz="4000" smtClean="0"/>
              <a:t>Élelmiszer eredetű megbetegedések mögött feltárt hibák 2016-ban </a:t>
            </a:r>
          </a:p>
        </p:txBody>
      </p:sp>
      <p:graphicFrame>
        <p:nvGraphicFramePr>
          <p:cNvPr id="8" name="Diagram 7"/>
          <p:cNvGraphicFramePr/>
          <p:nvPr/>
        </p:nvGraphicFramePr>
        <p:xfrm>
          <a:off x="1186249" y="2018271"/>
          <a:ext cx="5115697" cy="36575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Diagram 8"/>
          <p:cNvGraphicFramePr/>
          <p:nvPr/>
        </p:nvGraphicFramePr>
        <p:xfrm>
          <a:off x="6697362" y="1878225"/>
          <a:ext cx="4810487" cy="4143633"/>
        </p:xfrm>
        <a:graphic>
          <a:graphicData uri="http://schemas.openxmlformats.org/drawingml/2006/chart">
            <c:chart xmlns:c="http://schemas.openxmlformats.org/drawingml/2006/chart" xmlns:r="http://schemas.openxmlformats.org/officeDocument/2006/relationships" r:id="rId3"/>
          </a:graphicData>
        </a:graphic>
      </p:graphicFrame>
      <p:sp>
        <p:nvSpPr>
          <p:cNvPr id="11269" name="Szövegdoboz 10"/>
          <p:cNvSpPr txBox="1">
            <a:spLocks noChangeArrowheads="1"/>
          </p:cNvSpPr>
          <p:nvPr/>
        </p:nvSpPr>
        <p:spPr bwMode="auto">
          <a:xfrm>
            <a:off x="2859088" y="1704975"/>
            <a:ext cx="1374775" cy="369888"/>
          </a:xfrm>
          <a:prstGeom prst="rect">
            <a:avLst/>
          </a:prstGeom>
          <a:noFill/>
          <a:ln w="9525">
            <a:noFill/>
            <a:miter lim="800000"/>
            <a:headEnd/>
            <a:tailEnd/>
          </a:ln>
        </p:spPr>
        <p:txBody>
          <a:bodyPr>
            <a:spAutoFit/>
          </a:bodyPr>
          <a:lstStyle/>
          <a:p>
            <a:r>
              <a:rPr lang="hu-HU">
                <a:latin typeface="Calibri" pitchFamily="34" charset="0"/>
              </a:rPr>
              <a:t>Esemény</a:t>
            </a:r>
          </a:p>
        </p:txBody>
      </p:sp>
      <p:sp>
        <p:nvSpPr>
          <p:cNvPr id="11270" name="Szövegdoboz 11"/>
          <p:cNvSpPr txBox="1">
            <a:spLocks noChangeArrowheads="1"/>
          </p:cNvSpPr>
          <p:nvPr/>
        </p:nvSpPr>
        <p:spPr bwMode="auto">
          <a:xfrm>
            <a:off x="8291513" y="1743075"/>
            <a:ext cx="2022475" cy="368300"/>
          </a:xfrm>
          <a:prstGeom prst="rect">
            <a:avLst/>
          </a:prstGeom>
          <a:noFill/>
          <a:ln w="9525">
            <a:noFill/>
            <a:miter lim="800000"/>
            <a:headEnd/>
            <a:tailEnd/>
          </a:ln>
        </p:spPr>
        <p:txBody>
          <a:bodyPr>
            <a:spAutoFit/>
          </a:bodyPr>
          <a:lstStyle/>
          <a:p>
            <a:r>
              <a:rPr lang="hu-HU">
                <a:latin typeface="Calibri" pitchFamily="34" charset="0"/>
              </a:rPr>
              <a:t>Megbetegedés</a:t>
            </a:r>
          </a:p>
        </p:txBody>
      </p:sp>
      <p:sp>
        <p:nvSpPr>
          <p:cNvPr id="14" name="Ellipszis 13"/>
          <p:cNvSpPr/>
          <p:nvPr/>
        </p:nvSpPr>
        <p:spPr>
          <a:xfrm>
            <a:off x="5478463" y="2363788"/>
            <a:ext cx="865187" cy="8001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15" name="Ellipszis 14"/>
          <p:cNvSpPr/>
          <p:nvPr/>
        </p:nvSpPr>
        <p:spPr>
          <a:xfrm>
            <a:off x="10663238" y="2616200"/>
            <a:ext cx="865187" cy="79851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16" name="Ellipszis 15"/>
          <p:cNvSpPr/>
          <p:nvPr/>
        </p:nvSpPr>
        <p:spPr>
          <a:xfrm>
            <a:off x="6961188" y="5016500"/>
            <a:ext cx="896937" cy="89058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17" name="Ellipszis 16"/>
          <p:cNvSpPr/>
          <p:nvPr/>
        </p:nvSpPr>
        <p:spPr>
          <a:xfrm>
            <a:off x="5432425" y="4930775"/>
            <a:ext cx="966788" cy="88106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13" name="Ellipszis 12"/>
          <p:cNvSpPr/>
          <p:nvPr/>
        </p:nvSpPr>
        <p:spPr>
          <a:xfrm>
            <a:off x="9836150" y="2244725"/>
            <a:ext cx="865188" cy="8001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18" name="Ellipszis 17"/>
          <p:cNvSpPr/>
          <p:nvPr/>
        </p:nvSpPr>
        <p:spPr>
          <a:xfrm>
            <a:off x="4319588" y="2189163"/>
            <a:ext cx="865187" cy="79851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Kép 5"/>
          <p:cNvPicPr>
            <a:picLocks noChangeAspect="1"/>
          </p:cNvPicPr>
          <p:nvPr/>
        </p:nvPicPr>
        <p:blipFill>
          <a:blip r:embed="rId2" cstate="print"/>
          <a:srcRect/>
          <a:stretch>
            <a:fillRect/>
          </a:stretch>
        </p:blipFill>
        <p:spPr bwMode="auto">
          <a:xfrm>
            <a:off x="0" y="22225"/>
            <a:ext cx="12233275" cy="6835775"/>
          </a:xfrm>
          <a:prstGeom prst="rect">
            <a:avLst/>
          </a:prstGeom>
          <a:noFill/>
          <a:ln w="9525">
            <a:noFill/>
            <a:miter lim="800000"/>
            <a:headEnd/>
            <a:tailEnd/>
          </a:ln>
        </p:spPr>
      </p:pic>
      <p:sp>
        <p:nvSpPr>
          <p:cNvPr id="7" name="Szövegdoboz 6"/>
          <p:cNvSpPr txBox="1"/>
          <p:nvPr/>
        </p:nvSpPr>
        <p:spPr>
          <a:xfrm>
            <a:off x="6527800" y="1036638"/>
            <a:ext cx="5410200" cy="706437"/>
          </a:xfrm>
          <a:prstGeom prst="rect">
            <a:avLst/>
          </a:prstGeom>
          <a:solidFill>
            <a:schemeClr val="accent5">
              <a:lumMod val="50000"/>
            </a:schemeClr>
          </a:solidFill>
        </p:spPr>
        <p:txBody>
          <a:bodyPr>
            <a:spAutoFit/>
          </a:bodyPr>
          <a:lstStyle/>
          <a:p>
            <a:pPr algn="r">
              <a:defRPr/>
            </a:pPr>
            <a:r>
              <a:rPr lang="hu-HU" sz="4000" dirty="0">
                <a:solidFill>
                  <a:schemeClr val="bg1"/>
                </a:solidFill>
                <a:latin typeface="Cronos Pro Caption" panose="020C0502030503020304" pitchFamily="34" charset="0"/>
              </a:rPr>
              <a:t>2. Az önellenőrzés</a:t>
            </a:r>
          </a:p>
        </p:txBody>
      </p:sp>
      <p:pic>
        <p:nvPicPr>
          <p:cNvPr id="12292" name="Kép 7"/>
          <p:cNvPicPr>
            <a:picLocks noChangeAspect="1"/>
          </p:cNvPicPr>
          <p:nvPr/>
        </p:nvPicPr>
        <p:blipFill>
          <a:blip r:embed="rId3" cstate="print"/>
          <a:srcRect/>
          <a:stretch>
            <a:fillRect/>
          </a:stretch>
        </p:blipFill>
        <p:spPr bwMode="auto">
          <a:xfrm>
            <a:off x="-41275" y="2657475"/>
            <a:ext cx="12233275" cy="4200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zövegdoboz 2"/>
          <p:cNvSpPr txBox="1">
            <a:spLocks noChangeArrowheads="1"/>
          </p:cNvSpPr>
          <p:nvPr/>
        </p:nvSpPr>
        <p:spPr bwMode="auto">
          <a:xfrm>
            <a:off x="430213" y="349250"/>
            <a:ext cx="1762125" cy="5016500"/>
          </a:xfrm>
          <a:prstGeom prst="rect">
            <a:avLst/>
          </a:prstGeom>
          <a:noFill/>
          <a:ln w="9525">
            <a:noFill/>
            <a:miter lim="800000"/>
            <a:headEnd/>
            <a:tailEnd/>
          </a:ln>
        </p:spPr>
        <p:txBody>
          <a:bodyPr>
            <a:spAutoFit/>
          </a:bodyPr>
          <a:lstStyle/>
          <a:p>
            <a:endParaRPr lang="hu-HU" sz="2000" b="1"/>
          </a:p>
          <a:p>
            <a:endParaRPr lang="hu-HU" sz="2000" b="1"/>
          </a:p>
          <a:p>
            <a:endParaRPr lang="hu-HU" sz="2400" b="1"/>
          </a:p>
          <a:p>
            <a:endParaRPr lang="hu-HU" sz="2400" b="1"/>
          </a:p>
          <a:p>
            <a:endParaRPr lang="hu-HU" sz="2400" b="1"/>
          </a:p>
          <a:p>
            <a:pPr algn="ctr"/>
            <a:r>
              <a:rPr lang="hu-HU" sz="2400" b="1"/>
              <a:t>ELLENŐR-ZÉS</a:t>
            </a:r>
          </a:p>
          <a:p>
            <a:endParaRPr lang="hu-HU" sz="2000" b="1"/>
          </a:p>
          <a:p>
            <a:endParaRPr lang="hu-HU" sz="2000" b="1"/>
          </a:p>
          <a:p>
            <a:endParaRPr lang="hu-HU" sz="2000" b="1"/>
          </a:p>
          <a:p>
            <a:endParaRPr lang="hu-HU" sz="2000" b="1"/>
          </a:p>
          <a:p>
            <a:endParaRPr lang="hu-HU" sz="2000" b="1"/>
          </a:p>
          <a:p>
            <a:endParaRPr lang="hu-HU" sz="2000" b="1"/>
          </a:p>
          <a:p>
            <a:endParaRPr lang="hu-HU" sz="2000" b="1"/>
          </a:p>
          <a:p>
            <a:endParaRPr lang="hu-HU" sz="2000" b="1"/>
          </a:p>
        </p:txBody>
      </p:sp>
      <p:sp>
        <p:nvSpPr>
          <p:cNvPr id="13315" name="Szövegdoboz 3"/>
          <p:cNvSpPr txBox="1">
            <a:spLocks noChangeArrowheads="1"/>
          </p:cNvSpPr>
          <p:nvPr/>
        </p:nvSpPr>
        <p:spPr bwMode="auto">
          <a:xfrm>
            <a:off x="2595563" y="658813"/>
            <a:ext cx="8928100" cy="3662362"/>
          </a:xfrm>
          <a:prstGeom prst="rect">
            <a:avLst/>
          </a:prstGeom>
          <a:noFill/>
          <a:ln w="9525">
            <a:noFill/>
            <a:miter lim="800000"/>
            <a:headEnd/>
            <a:tailEnd/>
          </a:ln>
        </p:spPr>
        <p:txBody>
          <a:bodyPr>
            <a:spAutoFit/>
          </a:bodyPr>
          <a:lstStyle/>
          <a:p>
            <a:r>
              <a:rPr lang="hu-HU" sz="2800"/>
              <a:t>Valamely cél megvalósítása érdekében végzett </a:t>
            </a:r>
          </a:p>
          <a:p>
            <a:r>
              <a:rPr lang="hu-HU" sz="2800"/>
              <a:t>ténymegállapító, </a:t>
            </a:r>
          </a:p>
          <a:p>
            <a:r>
              <a:rPr lang="hu-HU" sz="2800" b="1"/>
              <a:t>követelményhez viszonyító,</a:t>
            </a:r>
            <a:r>
              <a:rPr lang="hu-HU" sz="2800"/>
              <a:t> </a:t>
            </a:r>
          </a:p>
          <a:p>
            <a:r>
              <a:rPr lang="hu-HU" sz="2800" b="1"/>
              <a:t>értékelő és javaslattevő </a:t>
            </a:r>
            <a:r>
              <a:rPr lang="hu-HU" sz="2800"/>
              <a:t>tevékenység.</a:t>
            </a:r>
          </a:p>
          <a:p>
            <a:endParaRPr lang="hu-HU"/>
          </a:p>
          <a:p>
            <a:r>
              <a:rPr lang="hu-HU" sz="2400" b="1">
                <a:solidFill>
                  <a:srgbClr val="FF0000"/>
                </a:solidFill>
              </a:rPr>
              <a:t>ITT a cél: az élelmiszer komplex megfelelősége!</a:t>
            </a:r>
          </a:p>
          <a:p>
            <a:r>
              <a:rPr lang="hu-HU" sz="2000" i="1"/>
              <a:t>	</a:t>
            </a:r>
            <a:r>
              <a:rPr lang="hu-HU" sz="2400"/>
              <a:t>vizsgálja, </a:t>
            </a:r>
            <a:r>
              <a:rPr lang="hu-HU" sz="2400" b="1"/>
              <a:t>betartják-e a jogszabályokat és egyéb szabályokat.</a:t>
            </a:r>
          </a:p>
          <a:p>
            <a:endParaRPr lang="hu-HU"/>
          </a:p>
          <a:p>
            <a:endParaRPr lang="hu-HU"/>
          </a:p>
          <a:p>
            <a:endParaRPr lang="hu-HU"/>
          </a:p>
        </p:txBody>
      </p:sp>
      <p:sp>
        <p:nvSpPr>
          <p:cNvPr id="5" name="Ellipszis feliratnak 4"/>
          <p:cNvSpPr/>
          <p:nvPr/>
        </p:nvSpPr>
        <p:spPr>
          <a:xfrm rot="12810995">
            <a:off x="3049588" y="4203700"/>
            <a:ext cx="2286000" cy="1897063"/>
          </a:xfrm>
          <a:prstGeom prst="wedgeEllipseCallout">
            <a:avLst>
              <a:gd name="adj1" fmla="val -34090"/>
              <a:gd name="adj2" fmla="val 138418"/>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13317" name="Szövegdoboz 5"/>
          <p:cNvSpPr txBox="1">
            <a:spLocks noChangeArrowheads="1"/>
          </p:cNvSpPr>
          <p:nvPr/>
        </p:nvSpPr>
        <p:spPr bwMode="auto">
          <a:xfrm>
            <a:off x="3160713" y="4679950"/>
            <a:ext cx="2271712" cy="830263"/>
          </a:xfrm>
          <a:prstGeom prst="rect">
            <a:avLst/>
          </a:prstGeom>
          <a:noFill/>
          <a:ln w="9525">
            <a:noFill/>
            <a:miter lim="800000"/>
            <a:headEnd/>
            <a:tailEnd/>
          </a:ln>
        </p:spPr>
        <p:txBody>
          <a:bodyPr>
            <a:spAutoFit/>
          </a:bodyPr>
          <a:lstStyle/>
          <a:p>
            <a:r>
              <a:rPr lang="hu-HU" sz="2400" b="1"/>
              <a:t>Élelmiszerjog</a:t>
            </a:r>
          </a:p>
          <a:p>
            <a:r>
              <a:rPr lang="hu-HU" sz="2400" b="1"/>
              <a:t>Éb.+ minőség</a:t>
            </a:r>
          </a:p>
        </p:txBody>
      </p:sp>
      <p:sp>
        <p:nvSpPr>
          <p:cNvPr id="7" name="Ellipszis feliratnak 6"/>
          <p:cNvSpPr/>
          <p:nvPr/>
        </p:nvSpPr>
        <p:spPr>
          <a:xfrm rot="5777642">
            <a:off x="9890920" y="3971131"/>
            <a:ext cx="1808162" cy="1895475"/>
          </a:xfrm>
          <a:prstGeom prst="wedgeEllipseCallout">
            <a:avLst>
              <a:gd name="adj1" fmla="val -74983"/>
              <a:gd name="adj2" fmla="val 93193"/>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13319" name="Szövegdoboz 7"/>
          <p:cNvSpPr txBox="1">
            <a:spLocks noChangeArrowheads="1"/>
          </p:cNvSpPr>
          <p:nvPr/>
        </p:nvSpPr>
        <p:spPr bwMode="auto">
          <a:xfrm>
            <a:off x="10179050" y="4249738"/>
            <a:ext cx="1277938" cy="1322387"/>
          </a:xfrm>
          <a:prstGeom prst="rect">
            <a:avLst/>
          </a:prstGeom>
          <a:noFill/>
          <a:ln w="9525">
            <a:noFill/>
            <a:miter lim="800000"/>
            <a:headEnd/>
            <a:tailEnd/>
          </a:ln>
        </p:spPr>
        <p:txBody>
          <a:bodyPr>
            <a:spAutoFit/>
          </a:bodyPr>
          <a:lstStyle/>
          <a:p>
            <a:r>
              <a:rPr lang="hu-HU" sz="2000" b="1"/>
              <a:t>Pl: </a:t>
            </a:r>
          </a:p>
          <a:p>
            <a:r>
              <a:rPr lang="hu-HU" sz="2000" b="1"/>
              <a:t>Vevői, Saját szabály </a:t>
            </a:r>
          </a:p>
        </p:txBody>
      </p:sp>
      <p:sp>
        <p:nvSpPr>
          <p:cNvPr id="13320" name="Téglalap 8"/>
          <p:cNvSpPr>
            <a:spLocks noChangeArrowheads="1"/>
          </p:cNvSpPr>
          <p:nvPr/>
        </p:nvSpPr>
        <p:spPr bwMode="auto">
          <a:xfrm>
            <a:off x="6103938" y="4484688"/>
            <a:ext cx="3048000" cy="1200150"/>
          </a:xfrm>
          <a:prstGeom prst="rect">
            <a:avLst/>
          </a:prstGeom>
          <a:noFill/>
          <a:ln w="9525">
            <a:noFill/>
            <a:miter lim="800000"/>
            <a:headEnd/>
            <a:tailEnd/>
          </a:ln>
        </p:spPr>
        <p:txBody>
          <a:bodyPr>
            <a:spAutoFit/>
          </a:bodyPr>
          <a:lstStyle/>
          <a:p>
            <a:r>
              <a:rPr lang="hu-HU" sz="2400" b="1">
                <a:solidFill>
                  <a:srgbClr val="FF0000"/>
                </a:solidFill>
              </a:rPr>
              <a:t>Tehát a cél: az élelmiszer komplex megfelelősége!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um" ma:contentTypeID="0x010100A8F46CA453FEE7498972A3A2901EA6A1" ma:contentTypeVersion="0" ma:contentTypeDescription="Új dokumentum létrehozása." ma:contentTypeScope="" ma:versionID="8924816bdfe1576813d56b86afd468db">
  <xsd:schema xmlns:xsd="http://www.w3.org/2001/XMLSchema" xmlns:xs="http://www.w3.org/2001/XMLSchema" xmlns:p="http://schemas.microsoft.com/office/2006/metadata/properties" targetNamespace="http://schemas.microsoft.com/office/2006/metadata/properties" ma:root="true" ma:fieldsID="d047bb06e0a2f553563b46466d8dd50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BDC99314-4DAE-4B8B-AE95-D3244F0A69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4A5D6ED-6785-4448-90CD-48844D4E347B}">
  <ds:schemaRefs>
    <ds:schemaRef ds:uri="http://schemas.microsoft.com/sharepoint/v3/contenttype/forms"/>
  </ds:schemaRefs>
</ds:datastoreItem>
</file>

<file path=customXml/itemProps3.xml><?xml version="1.0" encoding="utf-8"?>
<ds:datastoreItem xmlns:ds="http://schemas.openxmlformats.org/officeDocument/2006/customXml" ds:itemID="{23D2D80D-5A13-4641-8900-519343412436}">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2749</TotalTime>
  <Words>1531</Words>
  <Application>Microsoft Office PowerPoint</Application>
  <PresentationFormat>Egyéni</PresentationFormat>
  <Paragraphs>483</Paragraphs>
  <Slides>35</Slides>
  <Notes>0</Notes>
  <HiddenSlides>0</HiddenSlides>
  <MMClips>0</MMClips>
  <ScaleCrop>false</ScaleCrop>
  <HeadingPairs>
    <vt:vector size="8" baseType="variant">
      <vt:variant>
        <vt:lpstr>Használt betűtípusok</vt:lpstr>
      </vt:variant>
      <vt:variant>
        <vt:i4>5</vt:i4>
      </vt:variant>
      <vt:variant>
        <vt:lpstr>Téma</vt:lpstr>
      </vt:variant>
      <vt:variant>
        <vt:i4>1</vt:i4>
      </vt:variant>
      <vt:variant>
        <vt:lpstr>Beágyazott OLE kiszolgálók</vt:lpstr>
      </vt:variant>
      <vt:variant>
        <vt:i4>1</vt:i4>
      </vt:variant>
      <vt:variant>
        <vt:lpstr>Diacímek</vt:lpstr>
      </vt:variant>
      <vt:variant>
        <vt:i4>35</vt:i4>
      </vt:variant>
    </vt:vector>
  </HeadingPairs>
  <TitlesOfParts>
    <vt:vector size="42" baseType="lpstr">
      <vt:lpstr>Arial</vt:lpstr>
      <vt:lpstr>Calibri Light</vt:lpstr>
      <vt:lpstr>Calibri</vt:lpstr>
      <vt:lpstr>Cronos Pro</vt:lpstr>
      <vt:lpstr>Cronos Pro Caption</vt:lpstr>
      <vt:lpstr>Office-téma</vt:lpstr>
      <vt:lpstr>Microsoft Office Excel diagram</vt:lpstr>
      <vt:lpstr>1. dia</vt:lpstr>
      <vt:lpstr>2. dia</vt:lpstr>
      <vt:lpstr>Nyilvántartott élelmiszer eredetű események 2008 – 2016 </vt:lpstr>
      <vt:lpstr>Élelmiszer eredetű eseményekben megbetegedettek száma  2008 – 2016</vt:lpstr>
      <vt:lpstr>Élelmiszer eredetű események előfordulási hely szerinti megoszlása,  2008 - 2016</vt:lpstr>
      <vt:lpstr>Megbetegedések előfordulási hely szerinti megoszlása 2008 - 2016.</vt:lpstr>
      <vt:lpstr>Élelmiszer eredetű megbetegedések mögött feltárt hibák 2016-ban </vt:lpstr>
      <vt:lpstr>8. dia</vt:lpstr>
      <vt:lpstr>9. dia</vt:lpstr>
      <vt:lpstr>10. dia</vt:lpstr>
      <vt:lpstr>11. dia</vt:lpstr>
      <vt:lpstr>12. dia</vt:lpstr>
      <vt:lpstr>13. dia</vt:lpstr>
      <vt:lpstr>14. dia</vt:lpstr>
      <vt:lpstr>15. dia</vt:lpstr>
      <vt:lpstr>16. dia</vt:lpstr>
      <vt:lpstr>Munkatársaim nevében is  köszönöm a figyelmet!  Munkájukhoz  sok-sok  sikert kívánunk!                                                        </vt:lpstr>
      <vt:lpstr>18. dia</vt:lpstr>
      <vt:lpstr>Az élelmiszerrel szemben támasztott követelmények változása a történelmük  során</vt:lpstr>
      <vt:lpstr>Allergiát okozó anyagokkal  kapcsolatos  szabályozás eddig is volt</vt:lpstr>
      <vt:lpstr>„Új” szabályozás</vt:lpstr>
      <vt:lpstr>22. dia</vt:lpstr>
      <vt:lpstr>23. dia</vt:lpstr>
      <vt:lpstr>24. dia</vt:lpstr>
      <vt:lpstr>25. dia</vt:lpstr>
      <vt:lpstr>26. dia</vt:lpstr>
      <vt:lpstr>27. dia</vt:lpstr>
      <vt:lpstr>28. dia</vt:lpstr>
      <vt:lpstr>29. dia</vt:lpstr>
      <vt:lpstr>30. dia</vt:lpstr>
      <vt:lpstr>36/2014. (XII.17.) FM rendelet</vt:lpstr>
      <vt:lpstr>Egy példa :</vt:lpstr>
      <vt:lpstr>Mindenki másként csinálja</vt:lpstr>
      <vt:lpstr>34. dia</vt:lpstr>
      <vt:lpstr>35. dia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Nati</dc:creator>
  <cp:lastModifiedBy>horvath agnes</cp:lastModifiedBy>
  <cp:revision>240</cp:revision>
  <dcterms:created xsi:type="dcterms:W3CDTF">2016-10-20T08:16:35Z</dcterms:created>
  <dcterms:modified xsi:type="dcterms:W3CDTF">2017-10-19T18:39:22Z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0x010100A8F46CA453FEE7498972A3A2901EA6A1</vt:lpwstr>
  </property>
  <property fmtid="{D5CDD505-2E9C-101B-9397-08002B2CF9AE}" pid="3" name="Order">
    <vt:r8>10700</vt:r8>
  </property>
  <property fmtid="{D5CDD505-2E9C-101B-9397-08002B2CF9AE}" pid="4" name="_CopySource">
    <vt:lpwstr>https://intra.nebih.gov.hu/dokumentumtar/ArculatiElemek/Új arculati elemek/NEBIH_PPT/NÉBIH_ppt_alap_magyar_sablon.pptx</vt:lpwstr>
  </property>
  <property fmtid="{D5CDD505-2E9C-101B-9397-08002B2CF9AE}" pid="5" name="xd_ProgID">
    <vt:lpwstr/>
  </property>
  <property fmtid="{D5CDD505-2E9C-101B-9397-08002B2CF9AE}" pid="6" name="TemplateUrl">
    <vt:lpwstr/>
  </property>
</Properties>
</file>